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20" r:id="rId2"/>
    <p:sldMasterId id="2147483744" r:id="rId3"/>
    <p:sldMasterId id="2147483756" r:id="rId4"/>
    <p:sldMasterId id="2147483883" r:id="rId5"/>
    <p:sldMasterId id="2147483909" r:id="rId6"/>
    <p:sldMasterId id="2147483921" r:id="rId7"/>
  </p:sldMasterIdLst>
  <p:notesMasterIdLst>
    <p:notesMasterId r:id="rId30"/>
  </p:notesMasterIdLst>
  <p:sldIdLst>
    <p:sldId id="375" r:id="rId8"/>
    <p:sldId id="376" r:id="rId9"/>
    <p:sldId id="406" r:id="rId10"/>
    <p:sldId id="377" r:id="rId11"/>
    <p:sldId id="378" r:id="rId12"/>
    <p:sldId id="379" r:id="rId13"/>
    <p:sldId id="380" r:id="rId14"/>
    <p:sldId id="381" r:id="rId15"/>
    <p:sldId id="382" r:id="rId16"/>
    <p:sldId id="383" r:id="rId17"/>
    <p:sldId id="408" r:id="rId18"/>
    <p:sldId id="409" r:id="rId19"/>
    <p:sldId id="388" r:id="rId20"/>
    <p:sldId id="410" r:id="rId21"/>
    <p:sldId id="411" r:id="rId22"/>
    <p:sldId id="412" r:id="rId23"/>
    <p:sldId id="413" r:id="rId24"/>
    <p:sldId id="417" r:id="rId25"/>
    <p:sldId id="414" r:id="rId26"/>
    <p:sldId id="415" r:id="rId27"/>
    <p:sldId id="405" r:id="rId28"/>
    <p:sldId id="386" r:id="rId29"/>
  </p:sldIdLst>
  <p:sldSz cx="9144000" cy="5143500" type="screen16x9"/>
  <p:notesSz cx="6858000" cy="9144000"/>
  <p:embeddedFontLst>
    <p:embeddedFont>
      <p:font typeface="Montserrat"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HP001" panose="020B0604020202020204" charset="0"/>
      <p:regular r:id="rId41"/>
      <p:bold r:id="rId42"/>
    </p:embeddedFont>
    <p:embeddedFont>
      <p:font typeface="Kalam" panose="020B0604020202020204" charset="0"/>
      <p:regular r:id="rId43"/>
      <p:bold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D51"/>
    <a:srgbClr val="B7D574"/>
    <a:srgbClr val="000000"/>
    <a:srgbClr val="BEE7FB"/>
    <a:srgbClr val="7EA131"/>
    <a:srgbClr val="8AB036"/>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06" autoAdjust="0"/>
  </p:normalViewPr>
  <p:slideViewPr>
    <p:cSldViewPr snapToGrid="0">
      <p:cViewPr varScale="1">
        <p:scale>
          <a:sx n="98" d="100"/>
          <a:sy n="98" d="100"/>
        </p:scale>
        <p:origin x="-60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561211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Học</a:t>
            </a:r>
            <a:r>
              <a:rPr lang="en-US" baseline="0" dirty="0" smtClean="0"/>
              <a:t> </a:t>
            </a:r>
            <a:r>
              <a:rPr lang="en-US" baseline="0" dirty="0" err="1" smtClean="0"/>
              <a:t>sinh</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Classkick</a:t>
            </a:r>
            <a:r>
              <a:rPr lang="en-US" baseline="0" dirty="0" smtClean="0"/>
              <a:t>, </a:t>
            </a:r>
            <a:r>
              <a:rPr lang="en-US" baseline="0" dirty="0" err="1" smtClean="0"/>
              <a:t>làm</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a:t>
            </a:r>
            <a:r>
              <a:rPr lang="en-US" baseline="0" dirty="0" err="1" smtClean="0"/>
              <a:t>dưới</a:t>
            </a:r>
            <a:r>
              <a:rPr lang="en-US" baseline="0" dirty="0" smtClean="0"/>
              <a:t> </a:t>
            </a:r>
            <a:r>
              <a:rPr lang="en-US" baseline="0" dirty="0" err="1" smtClean="0"/>
              <a:t>dạng</a:t>
            </a:r>
            <a:r>
              <a:rPr lang="en-US" baseline="0" dirty="0" smtClean="0"/>
              <a:t> </a:t>
            </a:r>
            <a:r>
              <a:rPr lang="en-US" baseline="0" dirty="0" err="1" smtClean="0"/>
              <a:t>điền</a:t>
            </a:r>
            <a:r>
              <a:rPr lang="en-US" baseline="0" dirty="0" smtClean="0"/>
              <a:t> </a:t>
            </a:r>
            <a:r>
              <a:rPr lang="en-US" baseline="0" dirty="0" err="1" smtClean="0"/>
              <a:t>từ</a:t>
            </a:r>
            <a:r>
              <a:rPr lang="en-US" baseline="0" dirty="0" smtClean="0"/>
              <a:t> </a:t>
            </a:r>
            <a:r>
              <a:rPr lang="en-US" baseline="0" dirty="0" err="1" smtClean="0"/>
              <a:t>vào</a:t>
            </a:r>
            <a:r>
              <a:rPr lang="en-US" baseline="0" dirty="0" smtClean="0"/>
              <a:t> textbox </a:t>
            </a:r>
            <a:r>
              <a:rPr lang="en-US" baseline="0" dirty="0" err="1" smtClean="0"/>
              <a:t>cho</a:t>
            </a:r>
            <a:r>
              <a:rPr lang="en-US" baseline="0" dirty="0" smtClean="0"/>
              <a:t> </a:t>
            </a:r>
            <a:r>
              <a:rPr lang="en-US" baseline="0" dirty="0" err="1" smtClean="0"/>
              <a:t>sẵn</a:t>
            </a:r>
            <a:r>
              <a:rPr lang="en-US" baseline="0" dirty="0" smtClean="0"/>
              <a:t> </a:t>
            </a:r>
            <a:r>
              <a:rPr lang="en-US" baseline="0" dirty="0" err="1" smtClean="0"/>
              <a:t>để</a:t>
            </a:r>
            <a:r>
              <a:rPr lang="en-US" baseline="0" dirty="0" smtClean="0"/>
              <a:t> </a:t>
            </a:r>
            <a:r>
              <a:rPr lang="en-US" baseline="0" dirty="0" err="1" smtClean="0"/>
              <a:t>viết</a:t>
            </a:r>
            <a:r>
              <a:rPr lang="en-US" baseline="0" dirty="0" smtClean="0"/>
              <a:t> </a:t>
            </a:r>
            <a:r>
              <a:rPr lang="en-US" baseline="0" dirty="0" err="1" smtClean="0"/>
              <a:t>câu</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1BEA9-C7A5-4323-9AF9-2D2EB812EA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421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09254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247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58091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933769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501184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53057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63220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17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44136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94769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90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9799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705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9598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13874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0910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465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5268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04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7542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1784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4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842887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782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1210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959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15748636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59127523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17" name="Group 16"/>
          <p:cNvGrpSpPr/>
          <p:nvPr userDrawn="1"/>
        </p:nvGrpSpPr>
        <p:grpSpPr>
          <a:xfrm>
            <a:off x="281429"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13" name="Group 12"/>
          <p:cNvGrpSpPr/>
          <p:nvPr userDrawn="1"/>
        </p:nvGrpSpPr>
        <p:grpSpPr>
          <a:xfrm>
            <a:off x="377061" y="255823"/>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392846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2811054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29"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61" y="255823"/>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1444536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859632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29"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61" y="255823"/>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364406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6329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2614177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2723802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89763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2" y="194194"/>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16" name="Group 15"/>
          <p:cNvGrpSpPr/>
          <p:nvPr userDrawn="1"/>
        </p:nvGrpSpPr>
        <p:grpSpPr>
          <a:xfrm>
            <a:off x="294384"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6" name="Group 5"/>
          <p:cNvGrpSpPr/>
          <p:nvPr userDrawn="1"/>
        </p:nvGrpSpPr>
        <p:grpSpPr>
          <a:xfrm>
            <a:off x="377061" y="255823"/>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373468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348665737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158156361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30172965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17" name="Group 16"/>
          <p:cNvGrpSpPr/>
          <p:nvPr userDrawn="1"/>
        </p:nvGrpSpPr>
        <p:grpSpPr>
          <a:xfrm>
            <a:off x="281429"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13" name="Group 12"/>
          <p:cNvGrpSpPr/>
          <p:nvPr userDrawn="1"/>
        </p:nvGrpSpPr>
        <p:grpSpPr>
          <a:xfrm>
            <a:off x="377061" y="255823"/>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4213915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1448396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29"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61" y="255823"/>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417621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229718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536264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2"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29"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61" y="255823"/>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789875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3669919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a:sym typeface="Arial" panose="020B0604020202020204"/>
            </a:endParaRPr>
          </a:p>
        </p:txBody>
      </p:sp>
    </p:spTree>
    <p:extLst>
      <p:ext uri="{BB962C8B-B14F-4D97-AF65-F5344CB8AC3E}">
        <p14:creationId xmlns:p14="http://schemas.microsoft.com/office/powerpoint/2010/main" val="3707700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57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06724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502565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793649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135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72074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13698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854473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panose="020B0604020202020204"/>
              </a:endParaRPr>
            </a:p>
          </p:txBody>
        </p:sp>
      </p:grpSp>
    </p:spTree>
    <p:extLst>
      <p:ext uri="{BB962C8B-B14F-4D97-AF65-F5344CB8AC3E}">
        <p14:creationId xmlns:p14="http://schemas.microsoft.com/office/powerpoint/2010/main" val="2605399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64412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986565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91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CB923A3A-0441-4FC4-B674-5730CF5723A5}" type="datetimeFigureOut">
              <a:rPr kumimoji="0" lang="en-US" sz="1400" b="0" i="0" u="none" strike="noStrike" kern="0" cap="none" spc="0" normalizeH="0" baseline="0" noProof="0" smtClean="0">
                <a:ln>
                  <a:noFill/>
                </a:ln>
                <a:solidFill>
                  <a:srgbClr val="000000"/>
                </a:solidFill>
                <a:effectLst/>
                <a:uLnTx/>
                <a:uFillTx/>
                <a:latin typeface="Arial" panose="020B0604020202020204"/>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10/6/2021</a:t>
            </a:fld>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a:xfrm>
            <a:off x="3028950" y="4767263"/>
            <a:ext cx="3086100" cy="273844"/>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a:xfrm>
            <a:off x="6457950" y="4767263"/>
            <a:ext cx="2057400" cy="273844"/>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3FF1817F-E930-4183-82C9-8476CE8D8CA7}" type="slidenum">
              <a:rPr kumimoji="0" lang="en-US" sz="1400" b="0" i="0" u="none" strike="noStrike" kern="0" cap="none" spc="0" normalizeH="0" baseline="0" noProof="0" smtClean="0">
                <a:ln>
                  <a:noFill/>
                </a:ln>
                <a:solidFill>
                  <a:srgbClr val="000000"/>
                </a:solidFill>
                <a:effectLst/>
                <a:uLnTx/>
                <a:uFillTx/>
                <a:latin typeface="Arial" panose="020B0604020202020204"/>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a:t>
            </a:fld>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06713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0335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8670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83347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3388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452635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89113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14068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57639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16448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63080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12617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7695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9732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84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09CD0F8A-4187-416C-8B26-32892C779C1A}"/>
              </a:ext>
            </a:extLst>
          </p:cNvPr>
          <p:cNvSpPr/>
          <p:nvPr userDrawn="1"/>
        </p:nvSpPr>
        <p:spPr>
          <a:xfrm>
            <a:off x="6280136"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78688224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09CD0F8A-4187-416C-8B26-32892C779C1A}"/>
              </a:ext>
            </a:extLst>
          </p:cNvPr>
          <p:cNvSpPr/>
          <p:nvPr userDrawn="1"/>
        </p:nvSpPr>
        <p:spPr>
          <a:xfrm>
            <a:off x="6280136"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20919183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CC4A50-EEEB-43D9-85A0-BF25A441F6E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4B920B-64E9-46C9-9418-4ABEAAF818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807718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p:cNvSpPr/>
          <p:nvPr userDrawn="1"/>
        </p:nvSpPr>
        <p:spPr>
          <a:xfrm>
            <a:off x="6280136"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8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FeistyForwarders_0968120672</a:t>
            </a:r>
          </a:p>
        </p:txBody>
      </p:sp>
    </p:spTree>
    <p:extLst>
      <p:ext uri="{BB962C8B-B14F-4D97-AF65-F5344CB8AC3E}">
        <p14:creationId xmlns:p14="http://schemas.microsoft.com/office/powerpoint/2010/main" val="321131769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p:cNvSpPr/>
          <p:nvPr userDrawn="1"/>
        </p:nvSpPr>
        <p:spPr>
          <a:xfrm>
            <a:off x="6280136"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8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FeistyForwarders_0968120672</a:t>
            </a:r>
          </a:p>
        </p:txBody>
      </p:sp>
    </p:spTree>
    <p:extLst>
      <p:ext uri="{BB962C8B-B14F-4D97-AF65-F5344CB8AC3E}">
        <p14:creationId xmlns:p14="http://schemas.microsoft.com/office/powerpoint/2010/main" val="3502090336"/>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0000500000000000000"/>
              <a:buChar char="●"/>
              <a:defRPr sz="1800">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00000"/>
              </a:lnSpc>
              <a:spcBef>
                <a:spcPts val="1600"/>
              </a:spcBef>
              <a:spcAft>
                <a:spcPts val="160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a:endParaRPr/>
          </a:p>
        </p:txBody>
      </p:sp>
    </p:spTree>
    <p:extLst>
      <p:ext uri="{BB962C8B-B14F-4D97-AF65-F5344CB8AC3E}">
        <p14:creationId xmlns:p14="http://schemas.microsoft.com/office/powerpoint/2010/main" val="1214685006"/>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D2D152F-6F5E-48CF-A181-2BBC38F9FBBA}" type="datetimeFigureOut">
              <a:rPr lang="en-US" kern="1200" smtClean="0">
                <a:solidFill>
                  <a:prstClr val="black">
                    <a:tint val="75000"/>
                  </a:prstClr>
                </a:solidFill>
                <a:latin typeface="Calibri"/>
                <a:ea typeface="+mn-ea"/>
                <a:cs typeface="+mn-cs"/>
              </a:rPr>
              <a:pPr defTabSz="685800">
                <a:buClrTx/>
              </a:pPr>
              <a:t>10/6/2021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5B90BE1-FDAB-420A-BDC8-F3D2682E8B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6974286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66.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eg"/><Relationship Id="rId5" Type="http://schemas.openxmlformats.org/officeDocument/2006/relationships/image" Target="../media/image23.jpg"/><Relationship Id="rId10" Type="http://schemas.openxmlformats.org/officeDocument/2006/relationships/image" Target="../media/image27.png"/><Relationship Id="rId4" Type="http://schemas.openxmlformats.org/officeDocument/2006/relationships/image" Target="../media/image22.jpg"/><Relationship Id="rId9"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6.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30.jpeg"/><Relationship Id="rId4" Type="http://schemas.openxmlformats.org/officeDocument/2006/relationships/image" Target="../media/image22.jpg"/><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6.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30.jpeg"/><Relationship Id="rId4" Type="http://schemas.openxmlformats.org/officeDocument/2006/relationships/image" Target="../media/image22.jpg"/><Relationship Id="rId9" Type="http://schemas.openxmlformats.org/officeDocument/2006/relationships/slide" Target="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6.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30.jpeg"/><Relationship Id="rId4" Type="http://schemas.openxmlformats.org/officeDocument/2006/relationships/image" Target="../media/image22.jpg"/><Relationship Id="rId9" Type="http://schemas.openxmlformats.org/officeDocument/2006/relationships/slide" Target="slide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374649" y="2812355"/>
            <a:ext cx="6394702" cy="2409979"/>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Chào</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mừng</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các</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con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đến</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với</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bài</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giảng</a:t>
            </a:r>
            <a:endPar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Môn</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Tiếng</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Việt</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 </a:t>
            </a:r>
            <a:r>
              <a:rPr kumimoji="0" lang="en-US" sz="44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Lớp</a:t>
            </a:r>
            <a:r>
              <a:rPr kumimoji="0" lang="en-US" sz="4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sym typeface="Arial"/>
              </a:rPr>
              <a:t> 2</a:t>
            </a:r>
          </a:p>
        </p:txBody>
      </p:sp>
      <p:sp>
        <p:nvSpPr>
          <p:cNvPr id="9" name="TextBox 8"/>
          <p:cNvSpPr txBox="1"/>
          <p:nvPr/>
        </p:nvSpPr>
        <p:spPr>
          <a:xfrm>
            <a:off x="1147033" y="540774"/>
            <a:ext cx="7046579" cy="523164"/>
          </a:xfrm>
          <a:prstGeom prst="rect">
            <a:avLst/>
          </a:prstGeom>
          <a:noFill/>
        </p:spPr>
        <p:txBody>
          <a:bodyPr wrap="square" lIns="91384" tIns="45692" rIns="91384" bIns="45692" rtlCol="0">
            <a:spAutoFit/>
          </a:bodyPr>
          <a:lstStyle/>
          <a:p>
            <a:pPr marL="0" marR="0" lvl="0" indent="0" algn="ctr" defTabSz="9137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13054"/>
                </a:solidFill>
                <a:effectLst/>
                <a:uLnTx/>
                <a:uFillTx/>
                <a:latin typeface="Times New Roman" pitchFamily="18" charset="0"/>
                <a:ea typeface="+mn-ea"/>
                <a:cs typeface="Times New Roman" pitchFamily="18" charset="0"/>
                <a:sym typeface="Arial"/>
              </a:rPr>
              <a:t>Trường</a:t>
            </a:r>
            <a:r>
              <a:rPr kumimoji="0" lang="en-US" sz="2800" b="1" i="0" u="none" strike="noStrike" kern="1200" cap="none" spc="0" normalizeH="0" baseline="0" noProof="0" dirty="0">
                <a:ln>
                  <a:noFill/>
                </a:ln>
                <a:solidFill>
                  <a:srgbClr val="213054"/>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baseline="0" noProof="0" dirty="0" err="1">
                <a:ln>
                  <a:noFill/>
                </a:ln>
                <a:solidFill>
                  <a:srgbClr val="213054"/>
                </a:solidFill>
                <a:effectLst/>
                <a:uLnTx/>
                <a:uFillTx/>
                <a:latin typeface="Times New Roman" pitchFamily="18" charset="0"/>
                <a:ea typeface="+mn-ea"/>
                <a:cs typeface="Times New Roman" pitchFamily="18" charset="0"/>
                <a:sym typeface="Arial"/>
              </a:rPr>
              <a:t>Tiểu</a:t>
            </a:r>
            <a:r>
              <a:rPr kumimoji="0" lang="en-US" sz="2800" b="1" i="0" u="none" strike="noStrike" kern="1200" cap="none" spc="0" normalizeH="0" baseline="0" noProof="0" dirty="0">
                <a:ln>
                  <a:noFill/>
                </a:ln>
                <a:solidFill>
                  <a:srgbClr val="213054"/>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baseline="0" noProof="0" dirty="0" err="1" smtClean="0">
                <a:ln>
                  <a:noFill/>
                </a:ln>
                <a:solidFill>
                  <a:srgbClr val="213054"/>
                </a:solidFill>
                <a:effectLst/>
                <a:uLnTx/>
                <a:uFillTx/>
                <a:latin typeface="Times New Roman" pitchFamily="18" charset="0"/>
                <a:ea typeface="+mn-ea"/>
                <a:cs typeface="Times New Roman" pitchFamily="18" charset="0"/>
                <a:sym typeface="Arial"/>
              </a:rPr>
              <a:t>học</a:t>
            </a:r>
            <a:r>
              <a:rPr kumimoji="0" lang="en-US" sz="2800" b="1" i="0" u="none" strike="noStrike" kern="1200" cap="none" spc="0" normalizeH="0" noProof="0" dirty="0" smtClean="0">
                <a:ln>
                  <a:noFill/>
                </a:ln>
                <a:solidFill>
                  <a:srgbClr val="213054"/>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213054"/>
                </a:solidFill>
                <a:effectLst/>
                <a:uLnTx/>
                <a:uFillTx/>
                <a:latin typeface="Times New Roman" pitchFamily="18" charset="0"/>
                <a:ea typeface="+mn-ea"/>
                <a:cs typeface="Times New Roman" pitchFamily="18" charset="0"/>
                <a:sym typeface="Arial"/>
              </a:rPr>
              <a:t>Cát</a:t>
            </a:r>
            <a:r>
              <a:rPr kumimoji="0" lang="en-US" sz="2800" b="1" i="0" u="none" strike="noStrike" kern="1200" cap="none" spc="0" normalizeH="0" noProof="0" dirty="0" smtClean="0">
                <a:ln>
                  <a:noFill/>
                </a:ln>
                <a:solidFill>
                  <a:srgbClr val="213054"/>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213054"/>
                </a:solidFill>
                <a:effectLst/>
                <a:uLnTx/>
                <a:uFillTx/>
                <a:latin typeface="Times New Roman" pitchFamily="18" charset="0"/>
                <a:ea typeface="+mn-ea"/>
                <a:cs typeface="Times New Roman" pitchFamily="18" charset="0"/>
                <a:sym typeface="Arial"/>
              </a:rPr>
              <a:t>Quế</a:t>
            </a:r>
            <a:r>
              <a:rPr kumimoji="0" lang="en-US" sz="2800" b="1" i="0" u="none" strike="noStrike" kern="1200" cap="none" spc="0" normalizeH="0" noProof="0" dirty="0" smtClean="0">
                <a:ln>
                  <a:noFill/>
                </a:ln>
                <a:solidFill>
                  <a:srgbClr val="213054"/>
                </a:solidFill>
                <a:effectLst/>
                <a:uLnTx/>
                <a:uFillTx/>
                <a:latin typeface="Times New Roman" pitchFamily="18" charset="0"/>
                <a:ea typeface="+mn-ea"/>
                <a:cs typeface="Times New Roman" pitchFamily="18" charset="0"/>
                <a:sym typeface="Arial"/>
              </a:rPr>
              <a:t> A</a:t>
            </a:r>
            <a:endParaRPr kumimoji="0" lang="en-US" sz="2800" b="1" i="0" u="none" strike="noStrike" kern="1200" cap="none" spc="0" normalizeH="0" baseline="0" noProof="0" dirty="0">
              <a:ln>
                <a:noFill/>
              </a:ln>
              <a:solidFill>
                <a:srgbClr val="213054"/>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2197169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995" y="411897"/>
            <a:ext cx="544095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120995" y="488097"/>
            <a:ext cx="3886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4" name="TextBox 3"/>
          <p:cNvSpPr txBox="1"/>
          <p:nvPr/>
        </p:nvSpPr>
        <p:spPr>
          <a:xfrm>
            <a:off x="1673195" y="335697"/>
            <a:ext cx="4495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Tư</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thế</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ngồi</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viết</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đúng</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993632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788732" y="570769"/>
            <a:ext cx="7558855" cy="4060225"/>
          </a:xfrm>
          <a:prstGeom prst="rect">
            <a:avLst/>
          </a:prstGeom>
        </p:spPr>
      </p:pic>
      <p:sp>
        <p:nvSpPr>
          <p:cNvPr id="3" name="TextBox 2"/>
          <p:cNvSpPr txBox="1"/>
          <p:nvPr/>
        </p:nvSpPr>
        <p:spPr>
          <a:xfrm>
            <a:off x="2297151" y="1081668"/>
            <a:ext cx="1828800" cy="584775"/>
          </a:xfrm>
          <a:prstGeom prst="rect">
            <a:avLst/>
          </a:prstGeom>
          <a:solidFill>
            <a:schemeClr val="accent5">
              <a:lumMod val="60000"/>
              <a:lumOff val="40000"/>
            </a:schemeClr>
          </a:solid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thước kẻ</a:t>
            </a:r>
            <a:endParaRPr lang="en-US" sz="3200">
              <a:latin typeface="Times New Roman" panose="02020603050405020304" pitchFamily="18" charset="0"/>
              <a:cs typeface="Times New Roman" panose="02020603050405020304" pitchFamily="18" charset="0"/>
            </a:endParaRPr>
          </a:p>
        </p:txBody>
      </p:sp>
      <p:sp>
        <p:nvSpPr>
          <p:cNvPr id="4" name="TextBox 3"/>
          <p:cNvSpPr txBox="1"/>
          <p:nvPr/>
        </p:nvSpPr>
        <p:spPr>
          <a:xfrm>
            <a:off x="936702" y="3691054"/>
            <a:ext cx="1828800" cy="584775"/>
          </a:xfrm>
          <a:prstGeom prst="rect">
            <a:avLst/>
          </a:prstGeom>
          <a:solidFill>
            <a:schemeClr val="accent5">
              <a:lumMod val="60000"/>
              <a:lumOff val="40000"/>
            </a:schemeClr>
          </a:solid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cái kéo</a:t>
            </a:r>
            <a:endParaRPr lang="en-US" sz="3200">
              <a:latin typeface="Times New Roman" panose="02020603050405020304" pitchFamily="18" charset="0"/>
              <a:cs typeface="Times New Roman" panose="02020603050405020304" pitchFamily="18" charset="0"/>
            </a:endParaRPr>
          </a:p>
        </p:txBody>
      </p:sp>
      <p:sp>
        <p:nvSpPr>
          <p:cNvPr id="5" name="TextBox 4"/>
          <p:cNvSpPr txBox="1"/>
          <p:nvPr/>
        </p:nvSpPr>
        <p:spPr>
          <a:xfrm>
            <a:off x="6518787" y="1561172"/>
            <a:ext cx="1828800" cy="584775"/>
          </a:xfrm>
          <a:prstGeom prst="rect">
            <a:avLst/>
          </a:prstGeom>
          <a:solidFill>
            <a:schemeClr val="accent5">
              <a:lumMod val="60000"/>
              <a:lumOff val="40000"/>
            </a:schemeClr>
          </a:solid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cặp sách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9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493" y="434896"/>
            <a:ext cx="6144322" cy="954107"/>
          </a:xfrm>
          <a:prstGeom prst="rect">
            <a:avLst/>
          </a:prstGeom>
          <a:noFill/>
        </p:spPr>
        <p:txBody>
          <a:bodyPr wrap="square" rtlCol="0">
            <a:spAutoFit/>
          </a:bodyPr>
          <a:lstStyle/>
          <a:p>
            <a:r>
              <a:rPr lang="en-US" sz="2800" b="1" smtClean="0">
                <a:solidFill>
                  <a:srgbClr val="0070C0"/>
                </a:solidFill>
                <a:latin typeface="Times New Roman" panose="02020603050405020304" pitchFamily="18" charset="0"/>
                <a:cs typeface="Times New Roman" panose="02020603050405020304" pitchFamily="18" charset="0"/>
              </a:rPr>
              <a:t>3</a:t>
            </a:r>
            <a:r>
              <a:rPr lang="en-US" sz="2800" b="1" smtClean="0">
                <a:latin typeface="Times New Roman" panose="02020603050405020304" pitchFamily="18" charset="0"/>
                <a:cs typeface="Times New Roman" panose="02020603050405020304" pitchFamily="18" charset="0"/>
              </a:rPr>
              <a:t>a.</a:t>
            </a:r>
            <a:r>
              <a:rPr lang="en-US" sz="2800"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Chọn ch hoặc tr thay cho ô vuông.</a:t>
            </a:r>
          </a:p>
          <a:p>
            <a:endParaRPr lang="en-US" sz="2800">
              <a:latin typeface="Times New Roman" panose="02020603050405020304" pitchFamily="18" charset="0"/>
              <a:cs typeface="Times New Roman" panose="02020603050405020304" pitchFamily="18" charset="0"/>
            </a:endParaRPr>
          </a:p>
        </p:txBody>
      </p:sp>
      <p:sp>
        <p:nvSpPr>
          <p:cNvPr id="3" name="TextBox 2"/>
          <p:cNvSpPr txBox="1"/>
          <p:nvPr/>
        </p:nvSpPr>
        <p:spPr>
          <a:xfrm>
            <a:off x="2520176" y="911950"/>
            <a:ext cx="5352586" cy="3970318"/>
          </a:xfrm>
          <a:prstGeom prst="rect">
            <a:avLst/>
          </a:prstGeom>
          <a:noFill/>
        </p:spPr>
        <p:txBody>
          <a:bodyPr wrap="square" rtlCol="0">
            <a:spAutoFit/>
          </a:bodyPr>
          <a:lstStyle/>
          <a:p>
            <a:pPr>
              <a:lnSpc>
                <a:spcPct val="150000"/>
              </a:lnSpc>
            </a:pPr>
            <a:r>
              <a:rPr lang="en-US" sz="3600" smtClean="0">
                <a:latin typeface="Times New Roman" panose="02020603050405020304" pitchFamily="18" charset="0"/>
                <a:cs typeface="Times New Roman" panose="02020603050405020304" pitchFamily="18" charset="0"/>
              </a:rPr>
              <a:t>Mặt </a:t>
            </a:r>
            <a:r>
              <a:rPr lang="en-US" sz="3600" smtClean="0">
                <a:solidFill>
                  <a:srgbClr val="FF0000"/>
                </a:solidFill>
                <a:latin typeface="Times New Roman" panose="02020603050405020304" pitchFamily="18" charset="0"/>
                <a:cs typeface="Times New Roman" panose="02020603050405020304" pitchFamily="18" charset="0"/>
              </a:rPr>
              <a:t>tr</a:t>
            </a:r>
            <a:r>
              <a:rPr lang="en-US" sz="3600" smtClean="0">
                <a:latin typeface="Times New Roman" panose="02020603050405020304" pitchFamily="18" charset="0"/>
                <a:cs typeface="Times New Roman" panose="02020603050405020304" pitchFamily="18" charset="0"/>
              </a:rPr>
              <a:t>ời mọc rồi lặn</a:t>
            </a:r>
          </a:p>
          <a:p>
            <a:pPr>
              <a:lnSpc>
                <a:spcPct val="150000"/>
              </a:lnSpc>
            </a:pPr>
            <a:r>
              <a:rPr lang="en-US" sz="3600" smtClean="0">
                <a:solidFill>
                  <a:srgbClr val="FF0000"/>
                </a:solidFill>
                <a:latin typeface="Times New Roman" panose="02020603050405020304" pitchFamily="18" charset="0"/>
                <a:cs typeface="Times New Roman" panose="02020603050405020304" pitchFamily="18" charset="0"/>
              </a:rPr>
              <a:t>Tr</a:t>
            </a:r>
            <a:r>
              <a:rPr lang="en-US" sz="3600" smtClean="0">
                <a:latin typeface="Times New Roman" panose="02020603050405020304" pitchFamily="18" charset="0"/>
                <a:cs typeface="Times New Roman" panose="02020603050405020304" pitchFamily="18" charset="0"/>
              </a:rPr>
              <a:t>ên đôi </a:t>
            </a:r>
            <a:r>
              <a:rPr lang="en-US" sz="3600" smtClean="0">
                <a:solidFill>
                  <a:srgbClr val="FF0000"/>
                </a:solidFill>
                <a:latin typeface="Times New Roman" panose="02020603050405020304" pitchFamily="18" charset="0"/>
                <a:cs typeface="Times New Roman" panose="02020603050405020304" pitchFamily="18" charset="0"/>
              </a:rPr>
              <a:t>ch</a:t>
            </a:r>
            <a:r>
              <a:rPr lang="en-US" sz="3600" smtClean="0">
                <a:latin typeface="Times New Roman" panose="02020603050405020304" pitchFamily="18" charset="0"/>
                <a:cs typeface="Times New Roman" panose="02020603050405020304" pitchFamily="18" charset="0"/>
              </a:rPr>
              <a:t>ân lon ton</a:t>
            </a:r>
          </a:p>
          <a:p>
            <a:pPr>
              <a:lnSpc>
                <a:spcPct val="150000"/>
              </a:lnSpc>
            </a:pPr>
            <a:r>
              <a:rPr lang="en-US" sz="3600" smtClean="0">
                <a:latin typeface="Times New Roman" panose="02020603050405020304" pitchFamily="18" charset="0"/>
                <a:cs typeface="Times New Roman" panose="02020603050405020304" pitchFamily="18" charset="0"/>
              </a:rPr>
              <a:t>Hai </a:t>
            </a:r>
            <a:r>
              <a:rPr lang="en-US" sz="3600" smtClean="0">
                <a:solidFill>
                  <a:srgbClr val="FF0000"/>
                </a:solidFill>
                <a:latin typeface="Times New Roman" panose="02020603050405020304" pitchFamily="18" charset="0"/>
                <a:cs typeface="Times New Roman" panose="02020603050405020304" pitchFamily="18" charset="0"/>
              </a:rPr>
              <a:t>ch</a:t>
            </a:r>
            <a:r>
              <a:rPr lang="en-US" sz="3600" smtClean="0">
                <a:latin typeface="Times New Roman" panose="02020603050405020304" pitchFamily="18" charset="0"/>
                <a:cs typeface="Times New Roman" panose="02020603050405020304" pitchFamily="18" charset="0"/>
              </a:rPr>
              <a:t>ân </a:t>
            </a:r>
            <a:r>
              <a:rPr lang="en-US" sz="3600" smtClean="0">
                <a:solidFill>
                  <a:srgbClr val="FF0000"/>
                </a:solidFill>
                <a:latin typeface="Times New Roman" panose="02020603050405020304" pitchFamily="18" charset="0"/>
                <a:cs typeface="Times New Roman" panose="02020603050405020304" pitchFamily="18" charset="0"/>
              </a:rPr>
              <a:t>tr</a:t>
            </a:r>
            <a:r>
              <a:rPr lang="en-US" sz="3600" smtClean="0">
                <a:latin typeface="Times New Roman" panose="02020603050405020304" pitchFamily="18" charset="0"/>
                <a:cs typeface="Times New Roman" panose="02020603050405020304" pitchFamily="18" charset="0"/>
              </a:rPr>
              <a:t>ời của con</a:t>
            </a:r>
          </a:p>
          <a:p>
            <a:pPr>
              <a:lnSpc>
                <a:spcPct val="150000"/>
              </a:lnSpc>
            </a:pPr>
            <a:r>
              <a:rPr lang="en-US" sz="3600" smtClean="0">
                <a:latin typeface="Times New Roman" panose="02020603050405020304" pitchFamily="18" charset="0"/>
                <a:cs typeface="Times New Roman" panose="02020603050405020304" pitchFamily="18" charset="0"/>
              </a:rPr>
              <a:t>Là mẹ và cô giáo.</a:t>
            </a:r>
          </a:p>
          <a:p>
            <a:pPr algn="r">
              <a:lnSpc>
                <a:spcPct val="150000"/>
              </a:lnSpc>
            </a:pPr>
            <a:r>
              <a:rPr lang="en-US" sz="2400" i="1" smtClean="0">
                <a:latin typeface="Times New Roman" panose="02020603050405020304" pitchFamily="18" charset="0"/>
                <a:cs typeface="Times New Roman" panose="02020603050405020304" pitchFamily="18" charset="0"/>
              </a:rPr>
              <a:t>(Theo Trần Quốc Toàn)</a:t>
            </a:r>
            <a:endParaRPr lang="en-US" sz="2400" i="1">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3405768" y="1219453"/>
            <a:ext cx="328961" cy="361401"/>
            <a:chOff x="3439221" y="1219453"/>
            <a:chExt cx="328961" cy="361401"/>
          </a:xfrm>
        </p:grpSpPr>
        <p:sp>
          <p:nvSpPr>
            <p:cNvPr id="7" name="Rectangle 6"/>
            <p:cNvSpPr/>
            <p:nvPr/>
          </p:nvSpPr>
          <p:spPr>
            <a:xfrm>
              <a:off x="3439221" y="1219453"/>
              <a:ext cx="328961" cy="361401"/>
            </a:xfrm>
            <a:prstGeom prst="rect">
              <a:avLst/>
            </a:prstGeom>
            <a:solidFill>
              <a:schemeClr val="accent6">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7" idx="0"/>
              <a:endCxn id="7" idx="1"/>
            </p:cNvCxnSpPr>
            <p:nvPr/>
          </p:nvCxnSpPr>
          <p:spPr>
            <a:xfrm flipH="1">
              <a:off x="3439221" y="1219453"/>
              <a:ext cx="164481" cy="1807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a:endCxn id="7" idx="2"/>
            </p:cNvCxnSpPr>
            <p:nvPr/>
          </p:nvCxnSpPr>
          <p:spPr>
            <a:xfrm flipH="1">
              <a:off x="3603702" y="1400154"/>
              <a:ext cx="164480" cy="18070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439221" y="1219453"/>
              <a:ext cx="328961" cy="3614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620536" y="2080715"/>
            <a:ext cx="434898" cy="361401"/>
            <a:chOff x="2620536" y="2080715"/>
            <a:chExt cx="434898" cy="361401"/>
          </a:xfrm>
        </p:grpSpPr>
        <p:sp>
          <p:nvSpPr>
            <p:cNvPr id="4" name="Rectangle 3"/>
            <p:cNvSpPr/>
            <p:nvPr/>
          </p:nvSpPr>
          <p:spPr>
            <a:xfrm>
              <a:off x="2620536" y="2080715"/>
              <a:ext cx="434898" cy="361401"/>
            </a:xfrm>
            <a:prstGeom prst="rect">
              <a:avLst/>
            </a:prstGeom>
            <a:solidFill>
              <a:schemeClr val="accent6">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0"/>
              <a:endCxn id="4" idx="1"/>
            </p:cNvCxnSpPr>
            <p:nvPr/>
          </p:nvCxnSpPr>
          <p:spPr>
            <a:xfrm flipH="1">
              <a:off x="2620536" y="2080715"/>
              <a:ext cx="217449" cy="1807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4" idx="3"/>
              <a:endCxn id="4" idx="2"/>
            </p:cNvCxnSpPr>
            <p:nvPr/>
          </p:nvCxnSpPr>
          <p:spPr>
            <a:xfrm flipH="1">
              <a:off x="2837985" y="2261416"/>
              <a:ext cx="217449" cy="18070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620536" y="2080715"/>
              <a:ext cx="434898" cy="3614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320168" y="2885958"/>
            <a:ext cx="328961" cy="361401"/>
            <a:chOff x="3439221" y="1219453"/>
            <a:chExt cx="328961" cy="361401"/>
          </a:xfrm>
        </p:grpSpPr>
        <p:sp>
          <p:nvSpPr>
            <p:cNvPr id="43" name="Rectangle 42"/>
            <p:cNvSpPr/>
            <p:nvPr/>
          </p:nvSpPr>
          <p:spPr>
            <a:xfrm>
              <a:off x="3439221" y="1219453"/>
              <a:ext cx="328961" cy="361401"/>
            </a:xfrm>
            <a:prstGeom prst="rect">
              <a:avLst/>
            </a:prstGeom>
            <a:solidFill>
              <a:schemeClr val="accent6">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43" idx="0"/>
              <a:endCxn id="43" idx="1"/>
            </p:cNvCxnSpPr>
            <p:nvPr/>
          </p:nvCxnSpPr>
          <p:spPr>
            <a:xfrm flipH="1">
              <a:off x="3439221" y="1219453"/>
              <a:ext cx="164481" cy="1807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3" idx="3"/>
              <a:endCxn id="43" idx="2"/>
            </p:cNvCxnSpPr>
            <p:nvPr/>
          </p:nvCxnSpPr>
          <p:spPr>
            <a:xfrm flipH="1">
              <a:off x="3603702" y="1400154"/>
              <a:ext cx="164480" cy="18070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439221" y="1219453"/>
              <a:ext cx="328961" cy="3614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281137" y="2080715"/>
            <a:ext cx="434898" cy="361401"/>
            <a:chOff x="2620536" y="2080715"/>
            <a:chExt cx="434898" cy="361401"/>
          </a:xfrm>
        </p:grpSpPr>
        <p:sp>
          <p:nvSpPr>
            <p:cNvPr id="48" name="Rectangle 47"/>
            <p:cNvSpPr/>
            <p:nvPr/>
          </p:nvSpPr>
          <p:spPr>
            <a:xfrm>
              <a:off x="2620536" y="2080715"/>
              <a:ext cx="434898" cy="361401"/>
            </a:xfrm>
            <a:prstGeom prst="rect">
              <a:avLst/>
            </a:prstGeom>
            <a:solidFill>
              <a:schemeClr val="accent6">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stCxn id="48" idx="0"/>
              <a:endCxn id="48" idx="1"/>
            </p:cNvCxnSpPr>
            <p:nvPr/>
          </p:nvCxnSpPr>
          <p:spPr>
            <a:xfrm flipH="1">
              <a:off x="2620536" y="2080715"/>
              <a:ext cx="217449" cy="1807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8" idx="3"/>
              <a:endCxn id="48" idx="2"/>
            </p:cNvCxnSpPr>
            <p:nvPr/>
          </p:nvCxnSpPr>
          <p:spPr>
            <a:xfrm flipH="1">
              <a:off x="2837985" y="2261416"/>
              <a:ext cx="217449" cy="18070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620536" y="2080715"/>
              <a:ext cx="434898" cy="3614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386252" y="2888027"/>
            <a:ext cx="434898" cy="361401"/>
            <a:chOff x="2620536" y="2080715"/>
            <a:chExt cx="434898" cy="361401"/>
          </a:xfrm>
        </p:grpSpPr>
        <p:sp>
          <p:nvSpPr>
            <p:cNvPr id="53" name="Rectangle 52"/>
            <p:cNvSpPr/>
            <p:nvPr/>
          </p:nvSpPr>
          <p:spPr>
            <a:xfrm>
              <a:off x="2620536" y="2080715"/>
              <a:ext cx="434898" cy="361401"/>
            </a:xfrm>
            <a:prstGeom prst="rect">
              <a:avLst/>
            </a:prstGeom>
            <a:solidFill>
              <a:schemeClr val="accent6">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53" idx="0"/>
              <a:endCxn id="53" idx="1"/>
            </p:cNvCxnSpPr>
            <p:nvPr/>
          </p:nvCxnSpPr>
          <p:spPr>
            <a:xfrm flipH="1">
              <a:off x="2620536" y="2080715"/>
              <a:ext cx="217449" cy="1807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3" idx="3"/>
              <a:endCxn id="53" idx="2"/>
            </p:cNvCxnSpPr>
            <p:nvPr/>
          </p:nvCxnSpPr>
          <p:spPr>
            <a:xfrm flipH="1">
              <a:off x="2837985" y="2261416"/>
              <a:ext cx="217449" cy="18070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620536" y="2080715"/>
              <a:ext cx="434898" cy="36140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a:stretch>
        </a:blipFill>
        <a:effectLst/>
      </p:bgPr>
    </p:bg>
    <p:spTree>
      <p:nvGrpSpPr>
        <p:cNvPr id="1" name=""/>
        <p:cNvGrpSpPr/>
        <p:nvPr/>
      </p:nvGrpSpPr>
      <p:grpSpPr>
        <a:xfrm>
          <a:off x="0" y="0"/>
          <a:ext cx="0" cy="0"/>
          <a:chOff x="0" y="0"/>
          <a:chExt cx="0" cy="0"/>
        </a:xfrm>
      </p:grpSpPr>
      <p:sp>
        <p:nvSpPr>
          <p:cNvPr id="2" name="Rectangle 1"/>
          <p:cNvSpPr/>
          <p:nvPr/>
        </p:nvSpPr>
        <p:spPr>
          <a:xfrm>
            <a:off x="533400" y="2669693"/>
            <a:ext cx="8143593" cy="3311819"/>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6000" b="1" i="0" u="none" strike="noStrike" kern="0" cap="none" spc="50" normalizeH="0" baseline="0" noProof="0" dirty="0" err="1"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Mở</a:t>
            </a:r>
            <a:r>
              <a:rPr kumimoji="0" lang="en-US" sz="6000" b="1" i="0" u="none" strike="noStrike" kern="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rộng</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vốn</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về</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hoạt</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thể</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thao</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vui</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chơi</a:t>
            </a:r>
            <a:endPar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nêu</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hoạt</a:t>
            </a:r>
            <a:r>
              <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6000" b="1" i="0" u="none" strike="noStrike" kern="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động</a:t>
            </a:r>
            <a:endParaRPr kumimoji="0" lang="en-US" sz="60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3" name="Group 2"/>
          <p:cNvGrpSpPr/>
          <p:nvPr/>
        </p:nvGrpSpPr>
        <p:grpSpPr>
          <a:xfrm>
            <a:off x="2057400" y="-95250"/>
            <a:ext cx="4572000" cy="2038350"/>
            <a:chOff x="1564411" y="1264224"/>
            <a:chExt cx="4405927" cy="3318271"/>
          </a:xfrm>
        </p:grpSpPr>
        <p:pic>
          <p:nvPicPr>
            <p:cNvPr id="4" name="Picture 3"/>
            <p:cNvPicPr>
              <a:picLocks noChangeAspect="1"/>
            </p:cNvPicPr>
            <p:nvPr/>
          </p:nvPicPr>
          <p:blipFill>
            <a:blip r:embed="rId3">
              <a:clrChange>
                <a:clrFrom>
                  <a:srgbClr val="F5F5F5"/>
                </a:clrFrom>
                <a:clrTo>
                  <a:srgbClr val="F5F5F5">
                    <a:alpha val="0"/>
                  </a:srgbClr>
                </a:clrTo>
              </a:clrChange>
            </a:blip>
            <a:stretch>
              <a:fillRect/>
            </a:stretch>
          </p:blipFill>
          <p:spPr>
            <a:xfrm flipH="1">
              <a:off x="1564411" y="1264224"/>
              <a:ext cx="4405927" cy="3318271"/>
            </a:xfrm>
            <a:prstGeom prst="rect">
              <a:avLst/>
            </a:prstGeom>
          </p:spPr>
        </p:pic>
        <p:sp>
          <p:nvSpPr>
            <p:cNvPr id="5" name="TextBox 4"/>
            <p:cNvSpPr txBox="1"/>
            <p:nvPr/>
          </p:nvSpPr>
          <p:spPr>
            <a:xfrm>
              <a:off x="2225300" y="2923360"/>
              <a:ext cx="3409987" cy="6607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vi-VN" sz="2800" b="1" i="0" u="none" strike="noStrike" kern="0" cap="none" spc="0" normalizeH="0" baseline="0" noProof="0" dirty="0">
                  <a:ln>
                    <a:noFill/>
                  </a:ln>
                  <a:solidFill>
                    <a:srgbClr val="17479D"/>
                  </a:solidFill>
                  <a:effectLst/>
                  <a:uLnTx/>
                  <a:uFillTx/>
                  <a:latin typeface="Times New Roman" panose="02020603050405020304" pitchFamily="18" charset="0"/>
                  <a:ea typeface="+mn-ea"/>
                  <a:cs typeface="Arial" panose="020B0604020202020204"/>
                  <a:sym typeface="Arial" panose="020B0604020202020204"/>
                </a:rPr>
                <a:t>LUYỆN TỪ VÀ CÂU</a:t>
              </a:r>
              <a:endParaRPr kumimoji="0" lang="en-US" sz="2800" b="1" i="0" u="none" strike="noStrike" kern="0" cap="none" spc="0" normalizeH="0" baseline="0" noProof="0" dirty="0">
                <a:ln>
                  <a:noFill/>
                </a:ln>
                <a:solidFill>
                  <a:srgbClr val="17479D"/>
                </a:solidFill>
                <a:effectLst/>
                <a:uLnTx/>
                <a:uFillTx/>
                <a:latin typeface="Arial"/>
                <a:ea typeface="+mn-ea"/>
                <a:cs typeface="Arial" panose="020B0604020202020204"/>
                <a:sym typeface="Arial" panose="020B0604020202020204"/>
              </a:endParaRPr>
            </a:p>
          </p:txBody>
        </p:sp>
      </p:grpSp>
    </p:spTree>
    <p:extLst>
      <p:ext uri="{BB962C8B-B14F-4D97-AF65-F5344CB8AC3E}">
        <p14:creationId xmlns:p14="http://schemas.microsoft.com/office/powerpoint/2010/main" val="3936870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BD13D697-D211-4FBB-95EF-54BAC413B790}"/>
              </a:ext>
            </a:extLst>
          </p:cNvPr>
          <p:cNvSpPr txBox="1"/>
          <p:nvPr/>
        </p:nvSpPr>
        <p:spPr>
          <a:xfrm>
            <a:off x="1663707" y="1267868"/>
            <a:ext cx="5537600" cy="553998"/>
          </a:xfrm>
          <a:prstGeom prst="rect">
            <a:avLst/>
          </a:prstGeom>
          <a:noFill/>
        </p:spPr>
        <p:txBody>
          <a:bodyPr wrap="square" rtlCol="0">
            <a:spAutoFit/>
          </a:bodyPr>
          <a:lstStyle/>
          <a:p>
            <a:pPr algn="just" defTabSz="685800">
              <a:buClrTx/>
              <a:defRPr/>
            </a:pPr>
            <a:r>
              <a:rPr lang="en-US" sz="3000" b="1" kern="120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Times New Roman" pitchFamily="18" charset="0"/>
                <a:ea typeface="+mn-ea"/>
                <a:cs typeface="Times New Roman" pitchFamily="18" charset="0"/>
              </a:rPr>
              <a:t>      ONG NHỎ </a:t>
            </a:r>
            <a:r>
              <a:rPr lang="en-US" sz="3000" b="1" kern="1200" smtClean="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Times New Roman" pitchFamily="18" charset="0"/>
                <a:ea typeface="+mn-ea"/>
                <a:cs typeface="Times New Roman" pitchFamily="18" charset="0"/>
              </a:rPr>
              <a:t>VÀ </a:t>
            </a:r>
            <a:r>
              <a:rPr lang="en-US" sz="3000" b="1" kern="120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Times New Roman" pitchFamily="18" charset="0"/>
                <a:ea typeface="+mn-ea"/>
                <a:cs typeface="Times New Roman" pitchFamily="18" charset="0"/>
              </a:rPr>
              <a:t>MẬT HOA</a:t>
            </a:r>
          </a:p>
        </p:txBody>
      </p:sp>
      <p:pic>
        <p:nvPicPr>
          <p:cNvPr id="23" name="Picture 22">
            <a:extLst>
              <a:ext uri="{FF2B5EF4-FFF2-40B4-BE49-F238E27FC236}">
                <a16:creationId xmlns:a16="http://schemas.microsoft.com/office/drawing/2014/main" xmlns="" id="{E8E1661C-02C4-4258-831C-E63BC69260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401" y="2571750"/>
            <a:ext cx="1982390" cy="2503884"/>
          </a:xfrm>
          <a:prstGeom prst="rect">
            <a:avLst/>
          </a:prstGeom>
        </p:spPr>
      </p:pic>
      <p:pic>
        <p:nvPicPr>
          <p:cNvPr id="28" name="Picture 27">
            <a:extLst>
              <a:ext uri="{FF2B5EF4-FFF2-40B4-BE49-F238E27FC236}">
                <a16:creationId xmlns:a16="http://schemas.microsoft.com/office/drawing/2014/main" xmlns="" id="{81A09261-08A1-4208-BD09-6226AEE8C9A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2976951"/>
            <a:ext cx="1657350" cy="2036057"/>
          </a:xfrm>
          <a:prstGeom prst="rect">
            <a:avLst/>
          </a:prstGeom>
        </p:spPr>
      </p:pic>
      <p:pic>
        <p:nvPicPr>
          <p:cNvPr id="29" name="Picture 28">
            <a:extLst>
              <a:ext uri="{FF2B5EF4-FFF2-40B4-BE49-F238E27FC236}">
                <a16:creationId xmlns:a16="http://schemas.microsoft.com/office/drawing/2014/main" xmlns="" id="{BB043278-191F-4E43-BA9E-B28FE9F23EC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1307" y="23430"/>
            <a:ext cx="1464306" cy="1453753"/>
          </a:xfrm>
          <a:prstGeom prst="rect">
            <a:avLst/>
          </a:prstGeom>
        </p:spPr>
      </p:pic>
      <p:pic>
        <p:nvPicPr>
          <p:cNvPr id="30" name="Picture 29">
            <a:extLst>
              <a:ext uri="{FF2B5EF4-FFF2-40B4-BE49-F238E27FC236}">
                <a16:creationId xmlns:a16="http://schemas.microsoft.com/office/drawing/2014/main" xmlns="" id="{F47B40BE-544A-4EBC-98A9-461ED18D999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38150" y="1327105"/>
            <a:ext cx="3557588" cy="3557588"/>
          </a:xfrm>
          <a:prstGeom prst="rect">
            <a:avLst/>
          </a:prstGeom>
        </p:spPr>
      </p:pic>
      <p:sp>
        <p:nvSpPr>
          <p:cNvPr id="31" name="Right Arrow 9">
            <a:hlinkClick r:id="rId9" action="ppaction://hlinksldjump"/>
            <a:extLst>
              <a:ext uri="{FF2B5EF4-FFF2-40B4-BE49-F238E27FC236}">
                <a16:creationId xmlns:a16="http://schemas.microsoft.com/office/drawing/2014/main" xmlns="" id="{215005F0-6676-4849-A4C7-CA7E444D1A36}"/>
              </a:ext>
            </a:extLst>
          </p:cNvPr>
          <p:cNvSpPr/>
          <p:nvPr/>
        </p:nvSpPr>
        <p:spPr>
          <a:xfrm>
            <a:off x="7933460" y="4177426"/>
            <a:ext cx="1143000" cy="8982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4" name="TextBox 33">
            <a:hlinkClick r:id="rId9" action="ppaction://hlinksldjump"/>
            <a:extLst>
              <a:ext uri="{FF2B5EF4-FFF2-40B4-BE49-F238E27FC236}">
                <a16:creationId xmlns:a16="http://schemas.microsoft.com/office/drawing/2014/main" xmlns="" id="{45E4115D-6AE2-4A75-A9E5-E71218F0EC82}"/>
              </a:ext>
            </a:extLst>
          </p:cNvPr>
          <p:cNvSpPr txBox="1"/>
          <p:nvPr/>
        </p:nvSpPr>
        <p:spPr>
          <a:xfrm>
            <a:off x="7933460" y="4476489"/>
            <a:ext cx="1007918" cy="300082"/>
          </a:xfrm>
          <a:prstGeom prst="rect">
            <a:avLst/>
          </a:prstGeom>
          <a:noFill/>
        </p:spPr>
        <p:txBody>
          <a:bodyPr wrap="square" rtlCol="0">
            <a:spAutoFit/>
          </a:bodyPr>
          <a:lstStyle/>
          <a:p>
            <a:pPr defTabSz="685800">
              <a:buClrTx/>
              <a:defRPr/>
            </a:pPr>
            <a:r>
              <a:rPr lang="en-US" sz="1350" b="1" kern="1200">
                <a:solidFill>
                  <a:prstClr val="black"/>
                </a:solidFill>
                <a:latin typeface="Times New Roman" pitchFamily="18" charset="0"/>
                <a:ea typeface="+mn-ea"/>
                <a:cs typeface="Times New Roman" pitchFamily="18" charset="0"/>
              </a:rPr>
              <a:t>BẮT ĐẦU</a:t>
            </a:r>
          </a:p>
        </p:txBody>
      </p:sp>
      <p:pic>
        <p:nvPicPr>
          <p:cNvPr id="35" name="ChiOngNauVaEmBeBeat-VA-5262771.mp3">
            <a:hlinkClick r:id="" action="ppaction://media"/>
            <a:extLst>
              <a:ext uri="{FF2B5EF4-FFF2-40B4-BE49-F238E27FC236}">
                <a16:creationId xmlns:a16="http://schemas.microsoft.com/office/drawing/2014/main" xmlns="" id="{DC35EC28-A0A9-423E-8395-0575ED9344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6387" y="1425489"/>
            <a:ext cx="457200" cy="457200"/>
          </a:xfrm>
          <a:prstGeom prst="rect">
            <a:avLst/>
          </a:prstGeom>
        </p:spPr>
      </p:pic>
    </p:spTree>
    <p:extLst>
      <p:ext uri="{BB962C8B-B14F-4D97-AF65-F5344CB8AC3E}">
        <p14:creationId xmlns:p14="http://schemas.microsoft.com/office/powerpoint/2010/main" val="15132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6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950" y="2283162"/>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 y="1887893"/>
            <a:ext cx="857250" cy="85725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663" y="3225318"/>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4994" y="2266525"/>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21" y="3141676"/>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452457" y="2417859"/>
            <a:ext cx="1782041" cy="415498"/>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dirty="0">
                <a:solidFill>
                  <a:prstClr val="black"/>
                </a:solidFill>
                <a:latin typeface="Times New Roman" pitchFamily="18" charset="0"/>
                <a:cs typeface="Times New Roman" pitchFamily="18" charset="0"/>
              </a:rPr>
              <a:t>A.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kéo</a:t>
            </a:r>
            <a:endParaRPr lang="en-US" sz="2100" kern="1200" dirty="0">
              <a:solidFill>
                <a:prstClr val="black"/>
              </a:solidFill>
              <a:latin typeface="Times New Roman" pitchFamily="18" charset="0"/>
              <a:cs typeface="Times New Roman" pitchFamily="18" charset="0"/>
            </a:endParaRPr>
          </a:p>
        </p:txBody>
      </p:sp>
      <p:sp>
        <p:nvSpPr>
          <p:cNvPr id="17" name="dapanb"/>
          <p:cNvSpPr txBox="1"/>
          <p:nvPr/>
        </p:nvSpPr>
        <p:spPr>
          <a:xfrm>
            <a:off x="2452456" y="3276372"/>
            <a:ext cx="1782041"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B. </a:t>
            </a:r>
            <a:r>
              <a:rPr lang="en-US" sz="2100" kern="1200" dirty="0">
                <a:solidFill>
                  <a:prstClr val="black"/>
                </a:solidFill>
                <a:latin typeface="Times New Roman" pitchFamily="18" charset="0"/>
                <a:cs typeface="Times New Roman" pitchFamily="18" charset="0"/>
              </a:rPr>
              <a:t>C</a:t>
            </a:r>
            <a:r>
              <a:rPr lang="en-US" sz="2100" kern="1200" dirty="0" err="1">
                <a:solidFill>
                  <a:prstClr val="black"/>
                </a:solidFill>
                <a:latin typeface="Times New Roman" pitchFamily="18" charset="0"/>
                <a:cs typeface="Times New Roman" pitchFamily="18" charset="0"/>
              </a:rPr>
              <a:t>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bút</a:t>
            </a:r>
            <a:endParaRPr lang="en-US" sz="2100" kern="1200" dirty="0">
              <a:solidFill>
                <a:prstClr val="black"/>
              </a:solidFill>
              <a:latin typeface="Times New Roman" pitchFamily="18" charset="0"/>
              <a:cs typeface="Times New Roman" pitchFamily="18" charset="0"/>
            </a:endParaRPr>
          </a:p>
        </p:txBody>
      </p:sp>
      <p:sp>
        <p:nvSpPr>
          <p:cNvPr id="18" name="dapanc"/>
          <p:cNvSpPr txBox="1"/>
          <p:nvPr/>
        </p:nvSpPr>
        <p:spPr>
          <a:xfrm>
            <a:off x="5651872" y="2382388"/>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C.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bát</a:t>
            </a:r>
            <a:endParaRPr lang="en-US" sz="2100" kern="1200" dirty="0">
              <a:solidFill>
                <a:prstClr val="black"/>
              </a:solidFill>
              <a:latin typeface="Times New Roman" pitchFamily="18" charset="0"/>
              <a:cs typeface="Times New Roman" pitchFamily="18" charset="0"/>
            </a:endParaRPr>
          </a:p>
        </p:txBody>
      </p:sp>
      <p:sp>
        <p:nvSpPr>
          <p:cNvPr id="19" name="dapand"/>
          <p:cNvSpPr txBox="1"/>
          <p:nvPr/>
        </p:nvSpPr>
        <p:spPr>
          <a:xfrm>
            <a:off x="5661782" y="3260637"/>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D.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thìa</a:t>
            </a:r>
            <a:endParaRPr lang="en-US" sz="2100" kern="1200" dirty="0">
              <a:solidFill>
                <a:prstClr val="black"/>
              </a:solidFill>
              <a:latin typeface="Times New Roman" pitchFamily="18" charset="0"/>
              <a:cs typeface="Times New Roman" pitchFamily="18" charset="0"/>
            </a:endParaRPr>
          </a:p>
        </p:txBody>
      </p:sp>
      <p:sp>
        <p:nvSpPr>
          <p:cNvPr id="22" name="cauhoi"/>
          <p:cNvSpPr/>
          <p:nvPr/>
        </p:nvSpPr>
        <p:spPr>
          <a:xfrm>
            <a:off x="2259221" y="-32608"/>
            <a:ext cx="4701885" cy="236156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24" name="nhanb"/>
          <p:cNvSpPr/>
          <p:nvPr/>
        </p:nvSpPr>
        <p:spPr>
          <a:xfrm>
            <a:off x="1668538" y="306836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6" name="nhand"/>
          <p:cNvSpPr/>
          <p:nvPr/>
        </p:nvSpPr>
        <p:spPr>
          <a:xfrm>
            <a:off x="4782561" y="3225317"/>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0000"/>
              </a:solidFill>
              <a:latin typeface="Calibri"/>
            </a:endParaRPr>
          </a:p>
        </p:txBody>
      </p:sp>
      <p:sp>
        <p:nvSpPr>
          <p:cNvPr id="27" name="nhanc"/>
          <p:cNvSpPr/>
          <p:nvPr/>
        </p:nvSpPr>
        <p:spPr>
          <a:xfrm>
            <a:off x="4808822" y="2226476"/>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5" name="cauhoi"/>
          <p:cNvSpPr txBox="1"/>
          <p:nvPr/>
        </p:nvSpPr>
        <p:spPr>
          <a:xfrm>
            <a:off x="3183944" y="240243"/>
            <a:ext cx="4853865" cy="1938992"/>
          </a:xfrm>
          <a:prstGeom prst="rect">
            <a:avLst/>
          </a:prstGeom>
          <a:noFill/>
        </p:spPr>
        <p:txBody>
          <a:bodyPr wrap="square" rtlCol="0">
            <a:spAutoFit/>
          </a:bodyPr>
          <a:lstStyle/>
          <a:p>
            <a:pPr defTabSz="685800">
              <a:buClrTx/>
            </a:pPr>
            <a:r>
              <a:rPr lang="vi-VN" sz="2400" kern="1200" dirty="0">
                <a:solidFill>
                  <a:prstClr val="black"/>
                </a:solidFill>
                <a:latin typeface="Times New Roman" pitchFamily="18" charset="0"/>
                <a:ea typeface="+mn-ea"/>
                <a:cs typeface="Times New Roman" pitchFamily="18" charset="0"/>
              </a:rPr>
              <a:t>Có mũi có lưỡi một đôi,</a:t>
            </a:r>
            <a:endParaRPr lang="en-US" sz="2400" kern="1200" dirty="0">
              <a:solidFill>
                <a:prstClr val="black"/>
              </a:solidFill>
              <a:latin typeface="Times New Roman" pitchFamily="18" charset="0"/>
              <a:ea typeface="+mn-ea"/>
              <a:cs typeface="Times New Roman" pitchFamily="18" charset="0"/>
            </a:endParaRPr>
          </a:p>
          <a:p>
            <a:pPr defTabSz="685800">
              <a:buClrTx/>
            </a:pPr>
            <a:r>
              <a:rPr lang="vi-VN" sz="2400" kern="1200" dirty="0">
                <a:solidFill>
                  <a:prstClr val="black"/>
                </a:solidFill>
                <a:latin typeface="Times New Roman" pitchFamily="18" charset="0"/>
                <a:ea typeface="+mn-ea"/>
                <a:cs typeface="Times New Roman" pitchFamily="18" charset="0"/>
              </a:rPr>
              <a:t>Làm việc đều chia đôi,</a:t>
            </a:r>
            <a:endParaRPr lang="en-US" sz="2400" kern="1200" dirty="0">
              <a:solidFill>
                <a:prstClr val="black"/>
              </a:solidFill>
              <a:latin typeface="Times New Roman" pitchFamily="18" charset="0"/>
              <a:ea typeface="+mn-ea"/>
              <a:cs typeface="Times New Roman" pitchFamily="18" charset="0"/>
            </a:endParaRPr>
          </a:p>
          <a:p>
            <a:pPr defTabSz="685800">
              <a:buClrTx/>
            </a:pPr>
            <a:r>
              <a:rPr lang="vi-VN" sz="2400" kern="1200" dirty="0">
                <a:solidFill>
                  <a:prstClr val="black"/>
                </a:solidFill>
                <a:latin typeface="Times New Roman" pitchFamily="18" charset="0"/>
                <a:ea typeface="+mn-ea"/>
                <a:cs typeface="Times New Roman" pitchFamily="18" charset="0"/>
              </a:rPr>
              <a:t>Cắt vật mềm cắt giấy,</a:t>
            </a:r>
            <a:endParaRPr lang="en-US" sz="2400" kern="1200" dirty="0">
              <a:solidFill>
                <a:prstClr val="black"/>
              </a:solidFill>
              <a:latin typeface="Times New Roman" pitchFamily="18" charset="0"/>
              <a:ea typeface="+mn-ea"/>
              <a:cs typeface="Times New Roman" pitchFamily="18" charset="0"/>
            </a:endParaRPr>
          </a:p>
          <a:p>
            <a:pPr defTabSz="685800">
              <a:buClrTx/>
            </a:pPr>
            <a:r>
              <a:rPr lang="vi-VN" sz="2400" kern="1200" dirty="0">
                <a:solidFill>
                  <a:prstClr val="black"/>
                </a:solidFill>
                <a:latin typeface="Times New Roman" pitchFamily="18" charset="0"/>
                <a:ea typeface="+mn-ea"/>
                <a:cs typeface="Times New Roman" pitchFamily="18" charset="0"/>
              </a:rPr>
              <a:t>Sẵn sàng giúp mới </a:t>
            </a:r>
            <a:r>
              <a:rPr lang="vi-VN" sz="2400" kern="1200">
                <a:solidFill>
                  <a:prstClr val="black"/>
                </a:solidFill>
                <a:latin typeface="Times New Roman" pitchFamily="18" charset="0"/>
                <a:ea typeface="+mn-ea"/>
                <a:cs typeface="Times New Roman" pitchFamily="18" charset="0"/>
              </a:rPr>
              <a:t>vui </a:t>
            </a:r>
            <a:endParaRPr lang="en-GB" sz="2400" kern="1200" smtClean="0">
              <a:solidFill>
                <a:prstClr val="black"/>
              </a:solidFill>
              <a:latin typeface="Times New Roman" pitchFamily="18" charset="0"/>
              <a:ea typeface="+mn-ea"/>
              <a:cs typeface="Times New Roman" pitchFamily="18" charset="0"/>
            </a:endParaRPr>
          </a:p>
          <a:p>
            <a:pPr defTabSz="685800">
              <a:buClrTx/>
            </a:pPr>
            <a:r>
              <a:rPr lang="en-GB" sz="2400" kern="1200">
                <a:solidFill>
                  <a:prstClr val="black"/>
                </a:solidFill>
                <a:latin typeface="Times New Roman" pitchFamily="18" charset="0"/>
                <a:ea typeface="+mn-ea"/>
                <a:cs typeface="Times New Roman" pitchFamily="18" charset="0"/>
              </a:rPr>
              <a:t> </a:t>
            </a:r>
            <a:r>
              <a:rPr lang="en-GB" sz="2400" kern="1200" smtClean="0">
                <a:solidFill>
                  <a:prstClr val="black"/>
                </a:solidFill>
                <a:latin typeface="Times New Roman" pitchFamily="18" charset="0"/>
                <a:ea typeface="+mn-ea"/>
                <a:cs typeface="Times New Roman" pitchFamily="18" charset="0"/>
              </a:rPr>
              <a:t>       </a:t>
            </a:r>
            <a:r>
              <a:rPr lang="vi-VN" sz="2400" kern="1200" smtClean="0">
                <a:solidFill>
                  <a:prstClr val="black"/>
                </a:solidFill>
                <a:latin typeface="Times New Roman" pitchFamily="18" charset="0"/>
                <a:ea typeface="+mn-ea"/>
                <a:cs typeface="Times New Roman" pitchFamily="18" charset="0"/>
              </a:rPr>
              <a:t>- </a:t>
            </a:r>
            <a:r>
              <a:rPr lang="vi-VN" sz="2400" kern="1200" dirty="0">
                <a:solidFill>
                  <a:prstClr val="black"/>
                </a:solidFill>
                <a:latin typeface="Times New Roman" pitchFamily="18" charset="0"/>
                <a:ea typeface="+mn-ea"/>
                <a:cs typeface="Times New Roman" pitchFamily="18" charset="0"/>
              </a:rPr>
              <a:t>Là cái gì?</a:t>
            </a:r>
            <a:endParaRPr lang="en-US" sz="2400" kern="1200" dirty="0">
              <a:solidFill>
                <a:prstClr val="black"/>
              </a:solidFill>
              <a:latin typeface="Times New Roman" pitchFamily="18" charset="0"/>
              <a:ea typeface="+mn-ea"/>
              <a:cs typeface="Times New Roman"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5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4457" y="233412"/>
            <a:ext cx="853352" cy="85335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9676" y="3658909"/>
            <a:ext cx="1175390" cy="1484591"/>
          </a:xfrm>
          <a:prstGeom prst="rect">
            <a:avLst/>
          </a:prstGeom>
        </p:spPr>
      </p:pic>
    </p:spTree>
    <p:extLst>
      <p:ext uri="{BB962C8B-B14F-4D97-AF65-F5344CB8AC3E}">
        <p14:creationId xmlns:p14="http://schemas.microsoft.com/office/powerpoint/2010/main" val="31477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
                                        <p:tgtEl>
                                          <p:spTgt spid="16"/>
                                        </p:tgtEl>
                                      </p:cBhvr>
                                    </p:animEffect>
                                    <p:anim calcmode="lin" valueType="num">
                                      <p:cBhvr>
                                        <p:cTn id="20" dur="300" fill="hold"/>
                                        <p:tgtEl>
                                          <p:spTgt spid="16"/>
                                        </p:tgtEl>
                                        <p:attrNameLst>
                                          <p:attrName>ppt_x</p:attrName>
                                        </p:attrNameLst>
                                      </p:cBhvr>
                                      <p:tavLst>
                                        <p:tav tm="0">
                                          <p:val>
                                            <p:strVal val="#ppt_x"/>
                                          </p:val>
                                        </p:tav>
                                        <p:tav tm="100000">
                                          <p:val>
                                            <p:strVal val="#ppt_x"/>
                                          </p:val>
                                        </p:tav>
                                      </p:tavLst>
                                    </p:anim>
                                    <p:anim calcmode="lin" valueType="num">
                                      <p:cBhvr>
                                        <p:cTn id="21" dur="3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400"/>
                                        <p:tgtEl>
                                          <p:spTgt spid="11"/>
                                        </p:tgtEl>
                                      </p:cBhvr>
                                    </p:animEffect>
                                    <p:anim calcmode="lin" valueType="num">
                                      <p:cBhvr>
                                        <p:cTn id="25" dur="400" fill="hold"/>
                                        <p:tgtEl>
                                          <p:spTgt spid="11"/>
                                        </p:tgtEl>
                                        <p:attrNameLst>
                                          <p:attrName>ppt_x</p:attrName>
                                        </p:attrNameLst>
                                      </p:cBhvr>
                                      <p:tavLst>
                                        <p:tav tm="0">
                                          <p:val>
                                            <p:strVal val="#ppt_x"/>
                                          </p:val>
                                        </p:tav>
                                        <p:tav tm="100000">
                                          <p:val>
                                            <p:strVal val="#ppt_x"/>
                                          </p:val>
                                        </p:tav>
                                      </p:tavLst>
                                    </p:anim>
                                    <p:anim calcmode="lin" valueType="num">
                                      <p:cBhvr>
                                        <p:cTn id="26" dur="4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
                                        <p:tgtEl>
                                          <p:spTgt spid="17"/>
                                        </p:tgtEl>
                                      </p:cBhvr>
                                    </p:animEffect>
                                    <p:anim calcmode="lin" valueType="num">
                                      <p:cBhvr>
                                        <p:cTn id="31" dur="200" fill="hold"/>
                                        <p:tgtEl>
                                          <p:spTgt spid="17"/>
                                        </p:tgtEl>
                                        <p:attrNameLst>
                                          <p:attrName>ppt_x</p:attrName>
                                        </p:attrNameLst>
                                      </p:cBhvr>
                                      <p:tavLst>
                                        <p:tav tm="0">
                                          <p:val>
                                            <p:strVal val="#ppt_x"/>
                                          </p:val>
                                        </p:tav>
                                        <p:tav tm="100000">
                                          <p:val>
                                            <p:strVal val="#ppt_x"/>
                                          </p:val>
                                        </p:tav>
                                      </p:tavLst>
                                    </p:anim>
                                    <p:anim calcmode="lin" valueType="num">
                                      <p:cBhvr>
                                        <p:cTn id="32" dur="2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300"/>
                                        <p:tgtEl>
                                          <p:spTgt spid="10"/>
                                        </p:tgtEl>
                                      </p:cBhvr>
                                    </p:animEffect>
                                    <p:anim calcmode="lin" valueType="num">
                                      <p:cBhvr>
                                        <p:cTn id="36" dur="300" fill="hold"/>
                                        <p:tgtEl>
                                          <p:spTgt spid="10"/>
                                        </p:tgtEl>
                                        <p:attrNameLst>
                                          <p:attrName>ppt_x</p:attrName>
                                        </p:attrNameLst>
                                      </p:cBhvr>
                                      <p:tavLst>
                                        <p:tav tm="0">
                                          <p:val>
                                            <p:strVal val="#ppt_x"/>
                                          </p:val>
                                        </p:tav>
                                        <p:tav tm="100000">
                                          <p:val>
                                            <p:strVal val="#ppt_x"/>
                                          </p:val>
                                        </p:tav>
                                      </p:tavLst>
                                    </p:anim>
                                    <p:anim calcmode="lin" valueType="num">
                                      <p:cBhvr>
                                        <p:cTn id="37" dur="3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8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400"/>
                                        <p:tgtEl>
                                          <p:spTgt spid="18"/>
                                        </p:tgtEl>
                                      </p:cBhvr>
                                    </p:animEffect>
                                    <p:anim calcmode="lin" valueType="num">
                                      <p:cBhvr>
                                        <p:cTn id="42" dur="400" fill="hold"/>
                                        <p:tgtEl>
                                          <p:spTgt spid="18"/>
                                        </p:tgtEl>
                                        <p:attrNameLst>
                                          <p:attrName>ppt_x</p:attrName>
                                        </p:attrNameLst>
                                      </p:cBhvr>
                                      <p:tavLst>
                                        <p:tav tm="0">
                                          <p:val>
                                            <p:strVal val="#ppt_x"/>
                                          </p:val>
                                        </p:tav>
                                        <p:tav tm="100000">
                                          <p:val>
                                            <p:strVal val="#ppt_x"/>
                                          </p:val>
                                        </p:tav>
                                      </p:tavLst>
                                    </p:anim>
                                    <p:anim calcmode="lin" valueType="num">
                                      <p:cBhvr>
                                        <p:cTn id="43" dur="4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300"/>
                                        <p:tgtEl>
                                          <p:spTgt spid="9"/>
                                        </p:tgtEl>
                                      </p:cBhvr>
                                    </p:animEffect>
                                    <p:anim calcmode="lin" valueType="num">
                                      <p:cBhvr>
                                        <p:cTn id="47" dur="300" fill="hold"/>
                                        <p:tgtEl>
                                          <p:spTgt spid="9"/>
                                        </p:tgtEl>
                                        <p:attrNameLst>
                                          <p:attrName>ppt_x</p:attrName>
                                        </p:attrNameLst>
                                      </p:cBhvr>
                                      <p:tavLst>
                                        <p:tav tm="0">
                                          <p:val>
                                            <p:strVal val="#ppt_x"/>
                                          </p:val>
                                        </p:tav>
                                        <p:tav tm="100000">
                                          <p:val>
                                            <p:strVal val="#ppt_x"/>
                                          </p:val>
                                        </p:tav>
                                      </p:tavLst>
                                    </p:anim>
                                    <p:anim calcmode="lin" valueType="num">
                                      <p:cBhvr>
                                        <p:cTn id="48" dur="3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1200"/>
                            </p:stCondLst>
                            <p:childTnLst>
                              <p:par>
                                <p:cTn id="50" presetID="42"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300"/>
                                        <p:tgtEl>
                                          <p:spTgt spid="19"/>
                                        </p:tgtEl>
                                      </p:cBhvr>
                                    </p:animEffect>
                                    <p:anim calcmode="lin" valueType="num">
                                      <p:cBhvr>
                                        <p:cTn id="53" dur="300" fill="hold"/>
                                        <p:tgtEl>
                                          <p:spTgt spid="19"/>
                                        </p:tgtEl>
                                        <p:attrNameLst>
                                          <p:attrName>ppt_x</p:attrName>
                                        </p:attrNameLst>
                                      </p:cBhvr>
                                      <p:tavLst>
                                        <p:tav tm="0">
                                          <p:val>
                                            <p:strVal val="#ppt_x"/>
                                          </p:val>
                                        </p:tav>
                                        <p:tav tm="100000">
                                          <p:val>
                                            <p:strVal val="#ppt_x"/>
                                          </p:val>
                                        </p:tav>
                                      </p:tavLst>
                                    </p:anim>
                                    <p:anim calcmode="lin" valueType="num">
                                      <p:cBhvr>
                                        <p:cTn id="54" dur="3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2"/>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0" dur="2000" fill="hold"/>
                                        <p:tgtEl>
                                          <p:spTgt spid="8"/>
                                        </p:tgtEl>
                                        <p:attrNameLst>
                                          <p:attrName>ppt_x</p:attrName>
                                          <p:attrName>ppt_y</p:attrName>
                                        </p:attrNameLst>
                                      </p:cBhvr>
                                      <p:rCtr x="10955" y="-2520"/>
                                    </p:animMotion>
                                  </p:childTnLst>
                                </p:cTn>
                              </p:par>
                              <p:par>
                                <p:cTn id="61" presetID="1" presetClass="mediacall" presetSubtype="0" fill="hold" nodeType="withEffect">
                                  <p:stCondLst>
                                    <p:cond delay="0"/>
                                  </p:stCondLst>
                                  <p:childTnLst>
                                    <p:cmd type="call" cmd="playFrom(0.0)">
                                      <p:cBhvr>
                                        <p:cTn id="62" dur="4715" fill="hold"/>
                                        <p:tgtEl>
                                          <p:spTgt spid="32"/>
                                        </p:tgtEl>
                                      </p:cBhvr>
                                    </p:cmd>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1.66667E-6 0.01388 L -0.00226 1.00432 " pathEditMode="relative" rAng="0" ptsTypes="AA">
                                      <p:cBhvr>
                                        <p:cTn id="67" dur="30000" fill="hold"/>
                                        <p:tgtEl>
                                          <p:spTgt spid="33"/>
                                        </p:tgtEl>
                                        <p:attrNameLst>
                                          <p:attrName>ppt_x</p:attrName>
                                          <p:attrName>ppt_y</p:attrName>
                                        </p:attrNameLst>
                                      </p:cBhvr>
                                      <p:rCtr x="-122" y="49506"/>
                                    </p:animMotion>
                                  </p:childTnLst>
                                </p:cTn>
                              </p:par>
                            </p:childTnLst>
                          </p:cTn>
                        </p:par>
                      </p:childTnLst>
                    </p:cTn>
                  </p:par>
                </p:childTnLst>
              </p:cTn>
              <p:nextCondLst>
                <p:cond evt="onClick" delay="0">
                  <p:tgtEl>
                    <p:spTgt spid="33"/>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nextCondLst>
                <p:cond evt="onClick" delay="0">
                  <p:tgtEl>
                    <p:spTgt spid="17"/>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childTnLst>
                          </p:cTn>
                        </p:par>
                      </p:childTnLst>
                    </p:cTn>
                  </p:par>
                </p:childTnLst>
              </p:cTn>
              <p:nextCondLst>
                <p:cond evt="onClick" delay="0">
                  <p:tgtEl>
                    <p:spTgt spid="18"/>
                  </p:tgtEl>
                </p:cond>
              </p:nextCondLst>
            </p:seq>
            <p:seq concurrent="1" nextAc="seek">
              <p:cTn id="84" restart="whenNotActive" fill="hold" evtFilter="cancelBubble" nodeType="interactiveSeq">
                <p:stCondLst>
                  <p:cond evt="onClick" delay="0">
                    <p:tgtEl>
                      <p:spTgt spid="19"/>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2" grpId="0" animBg="1"/>
      <p:bldP spid="24" grpId="0" animBg="1"/>
      <p:bldP spid="26" grpId="0" animBg="1"/>
      <p:bldP spid="27"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965" y="1777024"/>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 y="1887893"/>
            <a:ext cx="857250" cy="85725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280" y="2670847"/>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1521" y="1866110"/>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3136" y="2635538"/>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5510857" y="1853800"/>
            <a:ext cx="1782041" cy="415498"/>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dirty="0">
                <a:solidFill>
                  <a:prstClr val="black"/>
                </a:solidFill>
                <a:latin typeface="Times New Roman" pitchFamily="18" charset="0"/>
                <a:cs typeface="Times New Roman" pitchFamily="18" charset="0"/>
              </a:rPr>
              <a:t>C. </a:t>
            </a:r>
            <a:r>
              <a:rPr lang="en-US" sz="2100" kern="1200" dirty="0" err="1">
                <a:solidFill>
                  <a:prstClr val="black"/>
                </a:solidFill>
                <a:latin typeface="Times New Roman" pitchFamily="18" charset="0"/>
                <a:cs typeface="Times New Roman" pitchFamily="18" charset="0"/>
              </a:rPr>
              <a:t>quyển</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vở</a:t>
            </a:r>
            <a:endParaRPr lang="en-US" sz="2100" kern="1200" dirty="0">
              <a:solidFill>
                <a:prstClr val="black"/>
              </a:solidFill>
              <a:latin typeface="Times New Roman" pitchFamily="18" charset="0"/>
              <a:cs typeface="Times New Roman" pitchFamily="18" charset="0"/>
            </a:endParaRPr>
          </a:p>
        </p:txBody>
      </p:sp>
      <p:sp>
        <p:nvSpPr>
          <p:cNvPr id="17" name="dapanb"/>
          <p:cNvSpPr txBox="1"/>
          <p:nvPr/>
        </p:nvSpPr>
        <p:spPr>
          <a:xfrm>
            <a:off x="2466243" y="2770234"/>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B.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áo</a:t>
            </a:r>
            <a:endParaRPr lang="en-US" sz="2100" kern="1200" dirty="0">
              <a:solidFill>
                <a:prstClr val="black"/>
              </a:solidFill>
              <a:latin typeface="Times New Roman" pitchFamily="18" charset="0"/>
              <a:cs typeface="Times New Roman" pitchFamily="18" charset="0"/>
            </a:endParaRPr>
          </a:p>
        </p:txBody>
      </p:sp>
      <p:sp>
        <p:nvSpPr>
          <p:cNvPr id="18" name="dapanc"/>
          <p:cNvSpPr txBox="1"/>
          <p:nvPr/>
        </p:nvSpPr>
        <p:spPr>
          <a:xfrm>
            <a:off x="2466243" y="1872337"/>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A.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bút</a:t>
            </a:r>
            <a:endParaRPr lang="en-US" sz="2100" kern="1200" dirty="0">
              <a:solidFill>
                <a:prstClr val="black"/>
              </a:solidFill>
              <a:latin typeface="Times New Roman" pitchFamily="18" charset="0"/>
              <a:cs typeface="Times New Roman" pitchFamily="18" charset="0"/>
            </a:endParaRPr>
          </a:p>
        </p:txBody>
      </p:sp>
      <p:sp>
        <p:nvSpPr>
          <p:cNvPr id="19" name="dapand"/>
          <p:cNvSpPr txBox="1"/>
          <p:nvPr/>
        </p:nvSpPr>
        <p:spPr>
          <a:xfrm>
            <a:off x="5510857" y="2706166"/>
            <a:ext cx="1782041"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D. </a:t>
            </a:r>
            <a:r>
              <a:rPr lang="en-US" sz="2100" kern="1200" dirty="0" err="1">
                <a:solidFill>
                  <a:prstClr val="black"/>
                </a:solidFill>
                <a:latin typeface="Times New Roman" pitchFamily="18" charset="0"/>
                <a:cs typeface="Times New Roman" pitchFamily="18" charset="0"/>
              </a:rPr>
              <a:t>quyển</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sách</a:t>
            </a:r>
            <a:endParaRPr lang="en-US" sz="2100" kern="1200" dirty="0">
              <a:solidFill>
                <a:prstClr val="black"/>
              </a:solidFill>
              <a:latin typeface="Times New Roman" pitchFamily="18" charset="0"/>
              <a:cs typeface="Times New Roman" pitchFamily="18" charset="0"/>
            </a:endParaRPr>
          </a:p>
        </p:txBody>
      </p:sp>
      <p:sp>
        <p:nvSpPr>
          <p:cNvPr id="22" name="cauhoi"/>
          <p:cNvSpPr/>
          <p:nvPr/>
        </p:nvSpPr>
        <p:spPr>
          <a:xfrm>
            <a:off x="1873405" y="21766"/>
            <a:ext cx="5419493" cy="165138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24" name="nhanb"/>
          <p:cNvSpPr/>
          <p:nvPr/>
        </p:nvSpPr>
        <p:spPr>
          <a:xfrm>
            <a:off x="1620794" y="259301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6" name="nhand"/>
          <p:cNvSpPr/>
          <p:nvPr/>
        </p:nvSpPr>
        <p:spPr>
          <a:xfrm>
            <a:off x="4752717" y="2648348"/>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0000"/>
              </a:solidFill>
              <a:latin typeface="Calibri"/>
            </a:endParaRPr>
          </a:p>
        </p:txBody>
      </p:sp>
      <p:sp>
        <p:nvSpPr>
          <p:cNvPr id="27" name="nhanc"/>
          <p:cNvSpPr/>
          <p:nvPr/>
        </p:nvSpPr>
        <p:spPr>
          <a:xfrm>
            <a:off x="1620793" y="172564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5" name="cauhoi"/>
          <p:cNvSpPr txBox="1"/>
          <p:nvPr/>
        </p:nvSpPr>
        <p:spPr>
          <a:xfrm>
            <a:off x="2452650" y="275615"/>
            <a:ext cx="4551007" cy="1200329"/>
          </a:xfrm>
          <a:prstGeom prst="rect">
            <a:avLst/>
          </a:prstGeom>
          <a:noFill/>
        </p:spPr>
        <p:txBody>
          <a:bodyPr wrap="square" rtlCol="0">
            <a:spAutoFit/>
          </a:bodyPr>
          <a:lstStyle/>
          <a:p>
            <a:pPr algn="ctr" defTabSz="685800">
              <a:buClrTx/>
              <a:defRPr/>
            </a:pPr>
            <a:r>
              <a:rPr lang="vi-VN" sz="2400" kern="1200" dirty="0">
                <a:solidFill>
                  <a:prstClr val="black"/>
                </a:solidFill>
                <a:latin typeface="Times New Roman" pitchFamily="18" charset="0"/>
                <a:ea typeface="+mn-ea"/>
                <a:cs typeface="Times New Roman" pitchFamily="18" charset="0"/>
              </a:rPr>
              <a:t>Áo màu ngoài, ruột trắng tinh</a:t>
            </a:r>
            <a:r>
              <a:rPr lang="vi-VN" sz="2400" kern="1200">
                <a:solidFill>
                  <a:prstClr val="black"/>
                </a:solidFill>
                <a:latin typeface="Times New Roman" pitchFamily="18" charset="0"/>
                <a:ea typeface="+mn-ea"/>
                <a:cs typeface="Times New Roman" pitchFamily="18" charset="0"/>
              </a:rPr>
              <a:t>, </a:t>
            </a:r>
            <a:endParaRPr lang="en-GB" sz="2400" kern="1200" smtClean="0">
              <a:solidFill>
                <a:prstClr val="black"/>
              </a:solidFill>
              <a:latin typeface="Times New Roman" pitchFamily="18" charset="0"/>
              <a:ea typeface="+mn-ea"/>
              <a:cs typeface="Times New Roman" pitchFamily="18" charset="0"/>
            </a:endParaRPr>
          </a:p>
          <a:p>
            <a:pPr algn="ctr" defTabSz="685800">
              <a:buClrTx/>
              <a:defRPr/>
            </a:pPr>
            <a:r>
              <a:rPr lang="vi-VN" sz="2400" kern="1200" smtClean="0">
                <a:solidFill>
                  <a:prstClr val="black"/>
                </a:solidFill>
                <a:latin typeface="Times New Roman" pitchFamily="18" charset="0"/>
                <a:ea typeface="+mn-ea"/>
                <a:cs typeface="Times New Roman" pitchFamily="18" charset="0"/>
              </a:rPr>
              <a:t>Đợi </a:t>
            </a:r>
            <a:r>
              <a:rPr lang="vi-VN" sz="2400" kern="1200" dirty="0">
                <a:solidFill>
                  <a:prstClr val="black"/>
                </a:solidFill>
                <a:latin typeface="Times New Roman" pitchFamily="18" charset="0"/>
                <a:ea typeface="+mn-ea"/>
                <a:cs typeface="Times New Roman" pitchFamily="18" charset="0"/>
              </a:rPr>
              <a:t>chữ xinh xinh sẽ hiện lên </a:t>
            </a:r>
            <a:r>
              <a:rPr lang="vi-VN" sz="2400" kern="1200">
                <a:solidFill>
                  <a:prstClr val="black"/>
                </a:solidFill>
                <a:latin typeface="Times New Roman" pitchFamily="18" charset="0"/>
                <a:ea typeface="+mn-ea"/>
                <a:cs typeface="Times New Roman" pitchFamily="18" charset="0"/>
              </a:rPr>
              <a:t>dòng </a:t>
            </a:r>
            <a:endParaRPr lang="en-GB" sz="2400" kern="1200" smtClean="0">
              <a:solidFill>
                <a:prstClr val="black"/>
              </a:solidFill>
              <a:latin typeface="Times New Roman" pitchFamily="18" charset="0"/>
              <a:ea typeface="+mn-ea"/>
              <a:cs typeface="Times New Roman" pitchFamily="18" charset="0"/>
            </a:endParaRPr>
          </a:p>
          <a:p>
            <a:pPr algn="ctr" defTabSz="685800">
              <a:buClrTx/>
              <a:defRPr/>
            </a:pPr>
            <a:r>
              <a:rPr lang="vi-VN" sz="2400" kern="1200" smtClean="0">
                <a:solidFill>
                  <a:prstClr val="black"/>
                </a:solidFill>
                <a:latin typeface="Times New Roman" pitchFamily="18" charset="0"/>
                <a:ea typeface="+mn-ea"/>
                <a:cs typeface="Times New Roman" pitchFamily="18" charset="0"/>
              </a:rPr>
              <a:t>- </a:t>
            </a:r>
            <a:r>
              <a:rPr lang="vi-VN" sz="2400" kern="1200" dirty="0">
                <a:solidFill>
                  <a:prstClr val="black"/>
                </a:solidFill>
                <a:latin typeface="Times New Roman" pitchFamily="18" charset="0"/>
                <a:ea typeface="+mn-ea"/>
                <a:cs typeface="Times New Roman" pitchFamily="18" charset="0"/>
              </a:rPr>
              <a:t>Là gì?</a:t>
            </a:r>
            <a:endParaRPr lang="en-US" sz="2400" kern="1200" dirty="0">
              <a:solidFill>
                <a:prstClr val="black"/>
              </a:solidFill>
              <a:latin typeface="Times New Roman" pitchFamily="18" charset="0"/>
              <a:ea typeface="+mn-ea"/>
              <a:cs typeface="Times New Roman"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5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2"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7924" y="3658909"/>
            <a:ext cx="1175390" cy="1484591"/>
          </a:xfrm>
          <a:prstGeom prst="rect">
            <a:avLst/>
          </a:prstGeom>
        </p:spPr>
      </p:pic>
    </p:spTree>
    <p:extLst>
      <p:ext uri="{BB962C8B-B14F-4D97-AF65-F5344CB8AC3E}">
        <p14:creationId xmlns:p14="http://schemas.microsoft.com/office/powerpoint/2010/main" val="40176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ppt_x"/>
                                          </p:val>
                                        </p:tav>
                                        <p:tav tm="100000">
                                          <p:val>
                                            <p:strVal val="#ppt_x"/>
                                          </p:val>
                                        </p:tav>
                                      </p:tavLst>
                                    </p:anim>
                                    <p:anim calcmode="lin" valueType="num">
                                      <p:cBhvr additive="base">
                                        <p:cTn id="8" dur="3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300" fill="hold"/>
                                        <p:tgtEl>
                                          <p:spTgt spid="18"/>
                                        </p:tgtEl>
                                        <p:attrNameLst>
                                          <p:attrName>ppt_x</p:attrName>
                                        </p:attrNameLst>
                                      </p:cBhvr>
                                      <p:tavLst>
                                        <p:tav tm="0">
                                          <p:val>
                                            <p:strVal val="#ppt_x"/>
                                          </p:val>
                                        </p:tav>
                                        <p:tav tm="100000">
                                          <p:val>
                                            <p:strVal val="#ppt_x"/>
                                          </p:val>
                                        </p:tav>
                                      </p:tavLst>
                                    </p:anim>
                                    <p:anim calcmode="lin" valueType="num">
                                      <p:cBhvr additive="base">
                                        <p:cTn id="13" dur="3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300" fill="hold"/>
                                        <p:tgtEl>
                                          <p:spTgt spid="11"/>
                                        </p:tgtEl>
                                        <p:attrNameLst>
                                          <p:attrName>ppt_x</p:attrName>
                                        </p:attrNameLst>
                                      </p:cBhvr>
                                      <p:tavLst>
                                        <p:tav tm="0">
                                          <p:val>
                                            <p:strVal val="#ppt_x"/>
                                          </p:val>
                                        </p:tav>
                                        <p:tav tm="100000">
                                          <p:val>
                                            <p:strVal val="#ppt_x"/>
                                          </p:val>
                                        </p:tav>
                                      </p:tavLst>
                                    </p:anim>
                                    <p:anim calcmode="lin" valueType="num">
                                      <p:cBhvr additive="base">
                                        <p:cTn id="17" dur="3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6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200" fill="hold"/>
                                        <p:tgtEl>
                                          <p:spTgt spid="17"/>
                                        </p:tgtEl>
                                        <p:attrNameLst>
                                          <p:attrName>ppt_x</p:attrName>
                                        </p:attrNameLst>
                                      </p:cBhvr>
                                      <p:tavLst>
                                        <p:tav tm="0">
                                          <p:val>
                                            <p:strVal val="#ppt_x"/>
                                          </p:val>
                                        </p:tav>
                                        <p:tav tm="100000">
                                          <p:val>
                                            <p:strVal val="#ppt_x"/>
                                          </p:val>
                                        </p:tav>
                                      </p:tavLst>
                                    </p:anim>
                                    <p:anim calcmode="lin" valueType="num">
                                      <p:cBhvr additive="base">
                                        <p:cTn id="22" dur="2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300" fill="hold"/>
                                        <p:tgtEl>
                                          <p:spTgt spid="10"/>
                                        </p:tgtEl>
                                        <p:attrNameLst>
                                          <p:attrName>ppt_x</p:attrName>
                                        </p:attrNameLst>
                                      </p:cBhvr>
                                      <p:tavLst>
                                        <p:tav tm="0">
                                          <p:val>
                                            <p:strVal val="#ppt_x"/>
                                          </p:val>
                                        </p:tav>
                                        <p:tav tm="100000">
                                          <p:val>
                                            <p:strVal val="#ppt_x"/>
                                          </p:val>
                                        </p:tav>
                                      </p:tavLst>
                                    </p:anim>
                                    <p:anim calcmode="lin" valueType="num">
                                      <p:cBhvr additive="base">
                                        <p:cTn id="26" dur="3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9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200" fill="hold"/>
                                        <p:tgtEl>
                                          <p:spTgt spid="16"/>
                                        </p:tgtEl>
                                        <p:attrNameLst>
                                          <p:attrName>ppt_x</p:attrName>
                                        </p:attrNameLst>
                                      </p:cBhvr>
                                      <p:tavLst>
                                        <p:tav tm="0">
                                          <p:val>
                                            <p:strVal val="#ppt_x"/>
                                          </p:val>
                                        </p:tav>
                                        <p:tav tm="100000">
                                          <p:val>
                                            <p:strVal val="#ppt_x"/>
                                          </p:val>
                                        </p:tav>
                                      </p:tavLst>
                                    </p:anim>
                                    <p:anim calcmode="lin" valueType="num">
                                      <p:cBhvr additive="base">
                                        <p:cTn id="31" dur="2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00" fill="hold"/>
                                        <p:tgtEl>
                                          <p:spTgt spid="9"/>
                                        </p:tgtEl>
                                        <p:attrNameLst>
                                          <p:attrName>ppt_x</p:attrName>
                                        </p:attrNameLst>
                                      </p:cBhvr>
                                      <p:tavLst>
                                        <p:tav tm="0">
                                          <p:val>
                                            <p:strVal val="#ppt_x"/>
                                          </p:val>
                                        </p:tav>
                                        <p:tav tm="100000">
                                          <p:val>
                                            <p:strVal val="#ppt_x"/>
                                          </p:val>
                                        </p:tav>
                                      </p:tavLst>
                                    </p:anim>
                                    <p:anim calcmode="lin" valueType="num">
                                      <p:cBhvr additive="base">
                                        <p:cTn id="35" dur="2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1100"/>
                            </p:stCondLst>
                            <p:childTnLst>
                              <p:par>
                                <p:cTn id="37" presetID="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300" fill="hold"/>
                                        <p:tgtEl>
                                          <p:spTgt spid="19"/>
                                        </p:tgtEl>
                                        <p:attrNameLst>
                                          <p:attrName>ppt_x</p:attrName>
                                        </p:attrNameLst>
                                      </p:cBhvr>
                                      <p:tavLst>
                                        <p:tav tm="0">
                                          <p:val>
                                            <p:strVal val="#ppt_x"/>
                                          </p:val>
                                        </p:tav>
                                        <p:tav tm="100000">
                                          <p:val>
                                            <p:strVal val="#ppt_x"/>
                                          </p:val>
                                        </p:tav>
                                      </p:tavLst>
                                    </p:anim>
                                    <p:anim calcmode="lin" valueType="num">
                                      <p:cBhvr additive="base">
                                        <p:cTn id="40" dur="3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46" dur="2000" fill="hold"/>
                                        <p:tgtEl>
                                          <p:spTgt spid="8"/>
                                        </p:tgtEl>
                                        <p:attrNameLst>
                                          <p:attrName>ppt_x</p:attrName>
                                          <p:attrName>ppt_y</p:attrName>
                                        </p:attrNameLst>
                                      </p:cBhvr>
                                      <p:rCtr x="10955" y="-2520"/>
                                    </p:animMotion>
                                  </p:childTnLst>
                                </p:cTn>
                              </p:par>
                              <p:par>
                                <p:cTn id="47" presetID="1" presetClass="mediacall" presetSubtype="0" fill="hold" nodeType="withEffect">
                                  <p:stCondLst>
                                    <p:cond delay="0"/>
                                  </p:stCondLst>
                                  <p:childTnLst>
                                    <p:cmd type="call" cmd="playFrom(0.0)">
                                      <p:cBhvr>
                                        <p:cTn id="48" dur="4744" fill="hold"/>
                                        <p:tgtEl>
                                          <p:spTgt spid="32"/>
                                        </p:tgtEl>
                                      </p:cBhvr>
                                    </p:cmd>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33"/>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05556E-6 0.01387 L -0.00226 1.00439 " pathEditMode="relative" rAng="0" ptsTypes="AA">
                                      <p:cBhvr>
                                        <p:cTn id="53"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ppt_w</p:attrName>
                                        </p:attrNameLst>
                                      </p:cBhvr>
                                      <p:tavLst>
                                        <p:tav tm="0">
                                          <p:val>
                                            <p:fltVal val="0"/>
                                          </p:val>
                                        </p:tav>
                                        <p:tav tm="100000">
                                          <p:val>
                                            <p:strVal val="#ppt_w"/>
                                          </p:val>
                                        </p:tav>
                                      </p:tavLst>
                                    </p:anim>
                                    <p:anim calcmode="lin" valueType="num">
                                      <p:cBhvr>
                                        <p:cTn id="76" dur="500" fill="hold"/>
                                        <p:tgtEl>
                                          <p:spTgt spid="26"/>
                                        </p:tgtEl>
                                        <p:attrNameLst>
                                          <p:attrName>ppt_h</p:attrName>
                                        </p:attrNameLst>
                                      </p:cBhvr>
                                      <p:tavLst>
                                        <p:tav tm="0">
                                          <p:val>
                                            <p:fltVal val="0"/>
                                          </p:val>
                                        </p:tav>
                                        <p:tav tm="100000">
                                          <p:val>
                                            <p:strVal val="#ppt_h"/>
                                          </p:val>
                                        </p:tav>
                                      </p:tavLst>
                                    </p:anim>
                                    <p:animEffect transition="in" filter="fade">
                                      <p:cBhvr>
                                        <p:cTn id="77"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631" y="2263686"/>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 y="1887893"/>
            <a:ext cx="857250" cy="85725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46" y="320836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887" y="2303735"/>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02" y="3122200"/>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1894138" y="2398383"/>
            <a:ext cx="1782041" cy="415498"/>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dirty="0">
                <a:solidFill>
                  <a:prstClr val="black"/>
                </a:solidFill>
                <a:latin typeface="Times New Roman" pitchFamily="18" charset="0"/>
                <a:cs typeface="Times New Roman" pitchFamily="18" charset="0"/>
              </a:rPr>
              <a:t>A. </a:t>
            </a:r>
            <a:r>
              <a:rPr lang="en-US" sz="2100" kern="1200" dirty="0" err="1">
                <a:solidFill>
                  <a:prstClr val="black"/>
                </a:solidFill>
                <a:latin typeface="Times New Roman" pitchFamily="18" charset="0"/>
                <a:cs typeface="Times New Roman" pitchFamily="18" charset="0"/>
              </a:rPr>
              <a:t>Cái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bảng</a:t>
            </a:r>
            <a:endParaRPr lang="en-US" sz="2100" kern="1200" dirty="0">
              <a:solidFill>
                <a:prstClr val="black"/>
              </a:solidFill>
              <a:latin typeface="Times New Roman" pitchFamily="18" charset="0"/>
              <a:cs typeface="Times New Roman" pitchFamily="18" charset="0"/>
            </a:endParaRPr>
          </a:p>
        </p:txBody>
      </p:sp>
      <p:sp>
        <p:nvSpPr>
          <p:cNvPr id="17" name="dapanb"/>
          <p:cNvSpPr txBox="1"/>
          <p:nvPr/>
        </p:nvSpPr>
        <p:spPr>
          <a:xfrm>
            <a:off x="1894137" y="3256896"/>
            <a:ext cx="1782041"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B. </a:t>
            </a:r>
            <a:r>
              <a:rPr lang="en-US" sz="2100" kern="1200" dirty="0" err="1">
                <a:solidFill>
                  <a:prstClr val="black"/>
                </a:solidFill>
                <a:latin typeface="Times New Roman" pitchFamily="18" charset="0"/>
                <a:cs typeface="Times New Roman" pitchFamily="18" charset="0"/>
              </a:rPr>
              <a:t>Viên</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phấn</a:t>
            </a:r>
            <a:endParaRPr lang="en-US" sz="2100" kern="1200" dirty="0">
              <a:solidFill>
                <a:prstClr val="black"/>
              </a:solidFill>
              <a:latin typeface="Times New Roman" pitchFamily="18" charset="0"/>
              <a:cs typeface="Times New Roman" pitchFamily="18" charset="0"/>
            </a:endParaRPr>
          </a:p>
        </p:txBody>
      </p:sp>
      <p:sp>
        <p:nvSpPr>
          <p:cNvPr id="18" name="dapanc"/>
          <p:cNvSpPr txBox="1"/>
          <p:nvPr/>
        </p:nvSpPr>
        <p:spPr>
          <a:xfrm>
            <a:off x="5834765" y="2419598"/>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C. </a:t>
            </a:r>
            <a:r>
              <a:rPr lang="en-US" sz="2100" kern="1200" dirty="0">
                <a:solidFill>
                  <a:prstClr val="black"/>
                </a:solidFill>
                <a:latin typeface="Times New Roman" pitchFamily="18" charset="0"/>
                <a:cs typeface="Times New Roman" pitchFamily="18" charset="0"/>
              </a:rPr>
              <a:t>C</a:t>
            </a:r>
            <a:r>
              <a:rPr lang="en-US" sz="2100" kern="1200" dirty="0" err="1">
                <a:solidFill>
                  <a:prstClr val="black"/>
                </a:solidFill>
                <a:latin typeface="Times New Roman" pitchFamily="18" charset="0"/>
                <a:cs typeface="Times New Roman" pitchFamily="18" charset="0"/>
              </a:rPr>
              <a:t>ái</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kéo</a:t>
            </a:r>
            <a:endParaRPr lang="en-US" sz="2100" kern="1200" dirty="0">
              <a:solidFill>
                <a:prstClr val="black"/>
              </a:solidFill>
              <a:latin typeface="Times New Roman" pitchFamily="18" charset="0"/>
              <a:cs typeface="Times New Roman" pitchFamily="18" charset="0"/>
            </a:endParaRPr>
          </a:p>
        </p:txBody>
      </p:sp>
      <p:sp>
        <p:nvSpPr>
          <p:cNvPr id="19" name="dapand"/>
          <p:cNvSpPr txBox="1"/>
          <p:nvPr/>
        </p:nvSpPr>
        <p:spPr>
          <a:xfrm>
            <a:off x="5834765" y="3243679"/>
            <a:ext cx="1714499" cy="415498"/>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685800">
              <a:buClrTx/>
              <a:defRPr/>
            </a:pPr>
            <a:r>
              <a:rPr lang="en-US" sz="2100" kern="1200" smtClean="0">
                <a:solidFill>
                  <a:prstClr val="black"/>
                </a:solidFill>
                <a:latin typeface="Times New Roman" pitchFamily="18" charset="0"/>
                <a:cs typeface="Times New Roman" pitchFamily="18" charset="0"/>
              </a:rPr>
              <a:t>D. </a:t>
            </a:r>
            <a:r>
              <a:rPr lang="en-US" sz="2100" kern="1200" dirty="0">
                <a:solidFill>
                  <a:prstClr val="black"/>
                </a:solidFill>
                <a:latin typeface="Times New Roman" pitchFamily="18" charset="0"/>
                <a:cs typeface="Times New Roman" pitchFamily="18" charset="0"/>
              </a:rPr>
              <a:t>Q</a:t>
            </a:r>
            <a:r>
              <a:rPr lang="en-US" sz="2100" kern="1200" dirty="0" err="1">
                <a:solidFill>
                  <a:prstClr val="black"/>
                </a:solidFill>
                <a:latin typeface="Times New Roman" pitchFamily="18" charset="0"/>
                <a:cs typeface="Times New Roman" pitchFamily="18" charset="0"/>
              </a:rPr>
              <a:t>uyển</a:t>
            </a:r>
            <a:r>
              <a:rPr lang="en-US" sz="2100" kern="1200" dirty="0">
                <a:solidFill>
                  <a:prstClr val="black"/>
                </a:solidFill>
                <a:latin typeface="Times New Roman" pitchFamily="18" charset="0"/>
                <a:cs typeface="Times New Roman" pitchFamily="18" charset="0"/>
              </a:rPr>
              <a:t> </a:t>
            </a:r>
            <a:r>
              <a:rPr lang="en-US" sz="2100" kern="1200" dirty="0" err="1">
                <a:solidFill>
                  <a:prstClr val="black"/>
                </a:solidFill>
                <a:latin typeface="Times New Roman" pitchFamily="18" charset="0"/>
                <a:cs typeface="Times New Roman" pitchFamily="18" charset="0"/>
              </a:rPr>
              <a:t>vở</a:t>
            </a:r>
            <a:endParaRPr lang="en-US" sz="2100" kern="1200" dirty="0">
              <a:solidFill>
                <a:prstClr val="black"/>
              </a:solidFill>
              <a:latin typeface="Times New Roman" pitchFamily="18" charset="0"/>
              <a:cs typeface="Times New Roman" pitchFamily="18" charset="0"/>
            </a:endParaRPr>
          </a:p>
        </p:txBody>
      </p:sp>
      <p:sp>
        <p:nvSpPr>
          <p:cNvPr id="22" name="cauhoi"/>
          <p:cNvSpPr/>
          <p:nvPr/>
        </p:nvSpPr>
        <p:spPr>
          <a:xfrm>
            <a:off x="2492262" y="12001"/>
            <a:ext cx="4321526" cy="23720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24" name="nhanb"/>
          <p:cNvSpPr/>
          <p:nvPr/>
        </p:nvSpPr>
        <p:spPr>
          <a:xfrm>
            <a:off x="1082460" y="307967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6" name="nhand"/>
          <p:cNvSpPr/>
          <p:nvPr/>
        </p:nvSpPr>
        <p:spPr>
          <a:xfrm>
            <a:off x="5009083" y="318586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0000"/>
              </a:solidFill>
              <a:latin typeface="Calibri"/>
            </a:endParaRPr>
          </a:p>
        </p:txBody>
      </p:sp>
      <p:sp>
        <p:nvSpPr>
          <p:cNvPr id="27" name="nhanc"/>
          <p:cNvSpPr/>
          <p:nvPr/>
        </p:nvSpPr>
        <p:spPr>
          <a:xfrm>
            <a:off x="5019474" y="2263686"/>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5" name="cauhoi"/>
          <p:cNvSpPr txBox="1"/>
          <p:nvPr/>
        </p:nvSpPr>
        <p:spPr>
          <a:xfrm>
            <a:off x="3231600" y="235008"/>
            <a:ext cx="3101748" cy="1938992"/>
          </a:xfrm>
          <a:prstGeom prst="rect">
            <a:avLst/>
          </a:prstGeom>
          <a:noFill/>
        </p:spPr>
        <p:txBody>
          <a:bodyPr wrap="square" rtlCol="0">
            <a:spAutoFit/>
          </a:bodyPr>
          <a:lstStyle/>
          <a:p>
            <a:pPr algn="just" defTabSz="685800">
              <a:buClrTx/>
              <a:defRPr/>
            </a:pPr>
            <a:r>
              <a:rPr lang="en-US" sz="2400" kern="1200" dirty="0" err="1">
                <a:solidFill>
                  <a:prstClr val="black"/>
                </a:solidFill>
                <a:latin typeface="Times New Roman" pitchFamily="18" charset="0"/>
                <a:ea typeface="+mn-ea"/>
                <a:cs typeface="Times New Roman" pitchFamily="18" charset="0"/>
              </a:rPr>
              <a:t>Ngày</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ngày</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vẫn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học</a:t>
            </a:r>
            <a:r>
              <a:rPr lang="en-US" sz="2400" kern="1200" dirty="0">
                <a:solidFill>
                  <a:prstClr val="black"/>
                </a:solidFill>
                <a:latin typeface="Times New Roman" pitchFamily="18" charset="0"/>
                <a:ea typeface="+mn-ea"/>
                <a:cs typeface="Times New Roman" pitchFamily="18" charset="0"/>
              </a:rPr>
              <a:t>,</a:t>
            </a:r>
          </a:p>
          <a:p>
            <a:pPr algn="just" defTabSz="685800">
              <a:buClrTx/>
              <a:defRPr/>
            </a:pPr>
            <a:r>
              <a:rPr lang="en-US" sz="2400" kern="1200" dirty="0" err="1">
                <a:solidFill>
                  <a:prstClr val="black"/>
                </a:solidFill>
                <a:latin typeface="Times New Roman" pitchFamily="18" charset="0"/>
                <a:ea typeface="+mn-ea"/>
                <a:cs typeface="Times New Roman" pitchFamily="18" charset="0"/>
              </a:rPr>
              <a:t>Mà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chẳng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đọc</a:t>
            </a:r>
            <a:r>
              <a:rPr lang="en-US" sz="2400" kern="1200" dirty="0">
                <a:solidFill>
                  <a:prstClr val="black"/>
                </a:solidFill>
                <a:latin typeface="Times New Roman" pitchFamily="18" charset="0"/>
                <a:ea typeface="+mn-ea"/>
                <a:cs typeface="Times New Roman" pitchFamily="18" charset="0"/>
              </a:rPr>
              <a:t> </a:t>
            </a:r>
            <a:r>
              <a:rPr lang="en-US" sz="2400" kern="1200" err="1">
                <a:solidFill>
                  <a:prstClr val="black"/>
                </a:solidFill>
                <a:latin typeface="Times New Roman" pitchFamily="18" charset="0"/>
                <a:ea typeface="+mn-ea"/>
                <a:cs typeface="Times New Roman" pitchFamily="18" charset="0"/>
              </a:rPr>
              <a:t>một</a:t>
            </a:r>
            <a:r>
              <a:rPr lang="en-US" sz="2400" kern="1200">
                <a:solidFill>
                  <a:prstClr val="black"/>
                </a:solidFill>
                <a:latin typeface="Times New Roman" pitchFamily="18" charset="0"/>
                <a:ea typeface="+mn-ea"/>
                <a:cs typeface="Times New Roman" pitchFamily="18" charset="0"/>
              </a:rPr>
              <a:t> </a:t>
            </a:r>
            <a:r>
              <a:rPr lang="en-US" sz="2400" kern="1200" smtClean="0">
                <a:solidFill>
                  <a:prstClr val="black"/>
                </a:solidFill>
                <a:latin typeface="Times New Roman" pitchFamily="18" charset="0"/>
                <a:ea typeface="+mn-ea"/>
                <a:cs typeface="Times New Roman" pitchFamily="18" charset="0"/>
              </a:rPr>
              <a:t>câu,</a:t>
            </a:r>
            <a:endParaRPr lang="en-US" sz="2400" kern="1200">
              <a:solidFill>
                <a:prstClr val="black"/>
              </a:solidFill>
              <a:latin typeface="Times New Roman" pitchFamily="18" charset="0"/>
              <a:ea typeface="+mn-ea"/>
              <a:cs typeface="Times New Roman" pitchFamily="18" charset="0"/>
            </a:endParaRPr>
          </a:p>
          <a:p>
            <a:pPr algn="just" defTabSz="685800">
              <a:buClrTx/>
              <a:defRPr/>
            </a:pPr>
            <a:r>
              <a:rPr lang="en-US" sz="2400" kern="1200" smtClean="0">
                <a:solidFill>
                  <a:prstClr val="black"/>
                </a:solidFill>
                <a:latin typeface="Times New Roman" pitchFamily="18" charset="0"/>
                <a:ea typeface="+mn-ea"/>
                <a:cs typeface="Times New Roman" pitchFamily="18" charset="0"/>
              </a:rPr>
              <a:t>Chữ </a:t>
            </a:r>
            <a:r>
              <a:rPr lang="en-US" sz="2400" kern="1200" dirty="0" err="1">
                <a:solidFill>
                  <a:prstClr val="black"/>
                </a:solidFill>
                <a:latin typeface="Times New Roman" pitchFamily="18" charset="0"/>
                <a:ea typeface="+mn-ea"/>
                <a:cs typeface="Times New Roman" pitchFamily="18" charset="0"/>
              </a:rPr>
              <a:t>viết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thì</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làu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làu</a:t>
            </a:r>
            <a:r>
              <a:rPr lang="en-US" sz="2400" kern="1200" dirty="0">
                <a:solidFill>
                  <a:prstClr val="black"/>
                </a:solidFill>
                <a:latin typeface="Times New Roman" pitchFamily="18" charset="0"/>
                <a:ea typeface="+mn-ea"/>
                <a:cs typeface="Times New Roman" pitchFamily="18" charset="0"/>
              </a:rPr>
              <a:t>,</a:t>
            </a:r>
          </a:p>
          <a:p>
            <a:pPr algn="just" defTabSz="685800">
              <a:buClrTx/>
              <a:defRPr/>
            </a:pPr>
            <a:r>
              <a:rPr lang="en-US" sz="2400" kern="1200" dirty="0" err="1">
                <a:solidFill>
                  <a:prstClr val="black"/>
                </a:solidFill>
                <a:latin typeface="Times New Roman" pitchFamily="18" charset="0"/>
                <a:ea typeface="+mn-ea"/>
                <a:cs typeface="Times New Roman" pitchFamily="18" charset="0"/>
              </a:rPr>
              <a:t>Gọi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tên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mà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xám</a:t>
            </a:r>
            <a:r>
              <a:rPr lang="en-US" sz="2400" kern="1200" dirty="0">
                <a:solidFill>
                  <a:prstClr val="black"/>
                </a:solidFill>
                <a:latin typeface="Times New Roman" pitchFamily="18" charset="0"/>
                <a:ea typeface="+mn-ea"/>
                <a:cs typeface="Times New Roman" pitchFamily="18" charset="0"/>
              </a:rPr>
              <a:t> </a:t>
            </a:r>
            <a:r>
              <a:rPr lang="en-US" sz="2400" kern="1200" err="1">
                <a:solidFill>
                  <a:prstClr val="black"/>
                </a:solidFill>
                <a:latin typeface="Times New Roman" pitchFamily="18" charset="0"/>
                <a:ea typeface="+mn-ea"/>
                <a:cs typeface="Times New Roman" pitchFamily="18" charset="0"/>
              </a:rPr>
              <a:t>xịt</a:t>
            </a:r>
            <a:r>
              <a:rPr lang="en-US" sz="2400" kern="1200">
                <a:solidFill>
                  <a:prstClr val="black"/>
                </a:solidFill>
                <a:latin typeface="Times New Roman" pitchFamily="18" charset="0"/>
                <a:ea typeface="+mn-ea"/>
                <a:cs typeface="Times New Roman" pitchFamily="18" charset="0"/>
              </a:rPr>
              <a:t> </a:t>
            </a:r>
          </a:p>
          <a:p>
            <a:pPr algn="just" defTabSz="685800">
              <a:buClrTx/>
              <a:defRPr/>
            </a:pPr>
            <a:r>
              <a:rPr lang="en-US" sz="2400" kern="1200" smtClean="0">
                <a:solidFill>
                  <a:prstClr val="black"/>
                </a:solidFill>
                <a:latin typeface="Times New Roman" pitchFamily="18" charset="0"/>
                <a:ea typeface="+mn-ea"/>
                <a:cs typeface="Times New Roman" pitchFamily="18" charset="0"/>
              </a:rPr>
              <a:t>         - </a:t>
            </a:r>
            <a:r>
              <a:rPr lang="en-US" sz="2400" kern="1200" dirty="0" err="1">
                <a:solidFill>
                  <a:prstClr val="black"/>
                </a:solidFill>
                <a:latin typeface="Times New Roman" pitchFamily="18" charset="0"/>
                <a:ea typeface="+mn-ea"/>
                <a:cs typeface="Times New Roman" pitchFamily="18" charset="0"/>
              </a:rPr>
              <a:t>Là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cái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gì</a:t>
            </a:r>
            <a:r>
              <a:rPr lang="en-US" sz="2400" kern="1200" dirty="0">
                <a:solidFill>
                  <a:prstClr val="black"/>
                </a:solidFill>
                <a:latin typeface="Times New Roman" pitchFamily="18" charset="0"/>
                <a:ea typeface="+mn-ea"/>
                <a:cs typeface="Times New Roman" pitchFamily="18" charset="0"/>
              </a:rPr>
              <a:t>?</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5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2"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1175" y="3659177"/>
            <a:ext cx="1175390" cy="1484591"/>
          </a:xfrm>
          <a:prstGeom prst="rect">
            <a:avLst/>
          </a:prstGeom>
        </p:spPr>
      </p:pic>
    </p:spTree>
    <p:extLst>
      <p:ext uri="{BB962C8B-B14F-4D97-AF65-F5344CB8AC3E}">
        <p14:creationId xmlns:p14="http://schemas.microsoft.com/office/powerpoint/2010/main" val="30939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ppt_x"/>
                                          </p:val>
                                        </p:tav>
                                        <p:tav tm="100000">
                                          <p:val>
                                            <p:strVal val="#ppt_x"/>
                                          </p:val>
                                        </p:tav>
                                      </p:tavLst>
                                    </p:anim>
                                    <p:anim calcmode="lin" valueType="num">
                                      <p:cBhvr additive="base">
                                        <p:cTn id="8" dur="4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4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400"/>
                                        <p:tgtEl>
                                          <p:spTgt spid="16"/>
                                        </p:tgtEl>
                                      </p:cBhvr>
                                    </p:animEffect>
                                    <p:anim calcmode="lin" valueType="num">
                                      <p:cBhvr>
                                        <p:cTn id="13" dur="400" fill="hold"/>
                                        <p:tgtEl>
                                          <p:spTgt spid="16"/>
                                        </p:tgtEl>
                                        <p:attrNameLst>
                                          <p:attrName>ppt_x</p:attrName>
                                        </p:attrNameLst>
                                      </p:cBhvr>
                                      <p:tavLst>
                                        <p:tav tm="0">
                                          <p:val>
                                            <p:strVal val="#ppt_x"/>
                                          </p:val>
                                        </p:tav>
                                        <p:tav tm="100000">
                                          <p:val>
                                            <p:strVal val="#ppt_x"/>
                                          </p:val>
                                        </p:tav>
                                      </p:tavLst>
                                    </p:anim>
                                    <p:anim calcmode="lin" valueType="num">
                                      <p:cBhvr>
                                        <p:cTn id="14" dur="4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400"/>
                                        <p:tgtEl>
                                          <p:spTgt spid="11"/>
                                        </p:tgtEl>
                                      </p:cBhvr>
                                    </p:animEffect>
                                    <p:anim calcmode="lin" valueType="num">
                                      <p:cBhvr>
                                        <p:cTn id="18" dur="400" fill="hold"/>
                                        <p:tgtEl>
                                          <p:spTgt spid="11"/>
                                        </p:tgtEl>
                                        <p:attrNameLst>
                                          <p:attrName>ppt_x</p:attrName>
                                        </p:attrNameLst>
                                      </p:cBhvr>
                                      <p:tavLst>
                                        <p:tav tm="0">
                                          <p:val>
                                            <p:strVal val="#ppt_x"/>
                                          </p:val>
                                        </p:tav>
                                        <p:tav tm="100000">
                                          <p:val>
                                            <p:strVal val="#ppt_x"/>
                                          </p:val>
                                        </p:tav>
                                      </p:tavLst>
                                    </p:anim>
                                    <p:anim calcmode="lin" valueType="num">
                                      <p:cBhvr>
                                        <p:cTn id="19" dur="4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80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300"/>
                                        <p:tgtEl>
                                          <p:spTgt spid="17"/>
                                        </p:tgtEl>
                                      </p:cBhvr>
                                    </p:animEffect>
                                    <p:anim calcmode="lin" valueType="num">
                                      <p:cBhvr>
                                        <p:cTn id="24" dur="300" fill="hold"/>
                                        <p:tgtEl>
                                          <p:spTgt spid="17"/>
                                        </p:tgtEl>
                                        <p:attrNameLst>
                                          <p:attrName>ppt_x</p:attrName>
                                        </p:attrNameLst>
                                      </p:cBhvr>
                                      <p:tavLst>
                                        <p:tav tm="0">
                                          <p:val>
                                            <p:strVal val="#ppt_x"/>
                                          </p:val>
                                        </p:tav>
                                        <p:tav tm="100000">
                                          <p:val>
                                            <p:strVal val="#ppt_x"/>
                                          </p:val>
                                        </p:tav>
                                      </p:tavLst>
                                    </p:anim>
                                    <p:anim calcmode="lin" valueType="num">
                                      <p:cBhvr>
                                        <p:cTn id="25" dur="3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4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2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300"/>
                                        <p:tgtEl>
                                          <p:spTgt spid="18"/>
                                        </p:tgtEl>
                                      </p:cBhvr>
                                    </p:animEffect>
                                    <p:anim calcmode="lin" valueType="num">
                                      <p:cBhvr>
                                        <p:cTn id="35" dur="300" fill="hold"/>
                                        <p:tgtEl>
                                          <p:spTgt spid="18"/>
                                        </p:tgtEl>
                                        <p:attrNameLst>
                                          <p:attrName>ppt_x</p:attrName>
                                        </p:attrNameLst>
                                      </p:cBhvr>
                                      <p:tavLst>
                                        <p:tav tm="0">
                                          <p:val>
                                            <p:strVal val="#ppt_x"/>
                                          </p:val>
                                        </p:tav>
                                        <p:tav tm="100000">
                                          <p:val>
                                            <p:strVal val="#ppt_x"/>
                                          </p:val>
                                        </p:tav>
                                      </p:tavLst>
                                    </p:anim>
                                    <p:anim calcmode="lin" valueType="num">
                                      <p:cBhvr>
                                        <p:cTn id="36" dur="3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300"/>
                                        <p:tgtEl>
                                          <p:spTgt spid="9"/>
                                        </p:tgtEl>
                                      </p:cBhvr>
                                    </p:animEffect>
                                    <p:anim calcmode="lin" valueType="num">
                                      <p:cBhvr>
                                        <p:cTn id="40" dur="300" fill="hold"/>
                                        <p:tgtEl>
                                          <p:spTgt spid="9"/>
                                        </p:tgtEl>
                                        <p:attrNameLst>
                                          <p:attrName>ppt_x</p:attrName>
                                        </p:attrNameLst>
                                      </p:cBhvr>
                                      <p:tavLst>
                                        <p:tav tm="0">
                                          <p:val>
                                            <p:strVal val="#ppt_x"/>
                                          </p:val>
                                        </p:tav>
                                        <p:tav tm="100000">
                                          <p:val>
                                            <p:strVal val="#ppt_x"/>
                                          </p:val>
                                        </p:tav>
                                      </p:tavLst>
                                    </p:anim>
                                    <p:anim calcmode="lin" valueType="num">
                                      <p:cBhvr>
                                        <p:cTn id="41" dur="3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
                                        <p:tgtEl>
                                          <p:spTgt spid="19"/>
                                        </p:tgtEl>
                                      </p:cBhvr>
                                    </p:animEffect>
                                    <p:anim calcmode="lin" valueType="num">
                                      <p:cBhvr>
                                        <p:cTn id="46" dur="200" fill="hold"/>
                                        <p:tgtEl>
                                          <p:spTgt spid="19"/>
                                        </p:tgtEl>
                                        <p:attrNameLst>
                                          <p:attrName>ppt_x</p:attrName>
                                        </p:attrNameLst>
                                      </p:cBhvr>
                                      <p:tavLst>
                                        <p:tav tm="0">
                                          <p:val>
                                            <p:strVal val="#ppt_x"/>
                                          </p:val>
                                        </p:tav>
                                        <p:tav tm="100000">
                                          <p:val>
                                            <p:strVal val="#ppt_x"/>
                                          </p:val>
                                        </p:tav>
                                      </p:tavLst>
                                    </p:anim>
                                    <p:anim calcmode="lin" valueType="num">
                                      <p:cBhvr>
                                        <p:cTn id="47" dur="2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2"/>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3" dur="2000" fill="hold"/>
                                        <p:tgtEl>
                                          <p:spTgt spid="8"/>
                                        </p:tgtEl>
                                        <p:attrNameLst>
                                          <p:attrName>ppt_x</p:attrName>
                                          <p:attrName>ppt_y</p:attrName>
                                        </p:attrNameLst>
                                      </p:cBhvr>
                                      <p:rCtr x="10955" y="-2520"/>
                                    </p:animMotion>
                                  </p:childTnLst>
                                </p:cTn>
                              </p:par>
                              <p:par>
                                <p:cTn id="54" presetID="1" presetClass="mediacall" presetSubtype="0" fill="hold" nodeType="withEffect">
                                  <p:stCondLst>
                                    <p:cond delay="0"/>
                                  </p:stCondLst>
                                  <p:childTnLst>
                                    <p:cmd type="call" cmd="playFrom(0.0)">
                                      <p:cBhvr>
                                        <p:cTn id="55" dur="4744" fill="hold"/>
                                        <p:tgtEl>
                                          <p:spTgt spid="32"/>
                                        </p:tgtEl>
                                      </p:cBhvr>
                                    </p:cmd>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05556E-6 0.01387 L -0.00226 1.00439 " pathEditMode="relative" rAng="0" ptsTypes="AA">
                                      <p:cBhvr>
                                        <p:cTn id="60"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childTnLst>
                          </p:cTn>
                        </p:par>
                      </p:childTnLst>
                    </p:cTn>
                  </p:par>
                </p:childTnLst>
              </p:cTn>
              <p:nextCondLst>
                <p:cond evt="onClick" delay="0">
                  <p:tgtEl>
                    <p:spTgt spid="17"/>
                  </p:tgtEl>
                </p:cond>
              </p:nextCondLst>
            </p:seq>
            <p:seq concurrent="1" nextAc="seek">
              <p:cTn id="69" restart="whenNotActive" fill="hold" evtFilter="cancelBubble" nodeType="interactiveSeq">
                <p:stCondLst>
                  <p:cond evt="onClick" delay="0">
                    <p:tgtEl>
                      <p:spTgt spid="18"/>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118335" y="529206"/>
            <a:ext cx="7609490" cy="692497"/>
          </a:xfrm>
          <a:prstGeom prst="rect">
            <a:avLst/>
          </a:prstGeom>
          <a:noFill/>
        </p:spPr>
        <p:txBody>
          <a:bodyPr wrap="square" rtlCol="0">
            <a:spAutoFit/>
          </a:bodyPr>
          <a:lstStyle/>
          <a:p>
            <a:pPr algn="just">
              <a:lnSpc>
                <a:spcPct val="150000"/>
              </a:lnSpc>
              <a:defRPr/>
            </a:pPr>
            <a:r>
              <a:rPr lang="en-GB" sz="2600" b="1" smtClean="0">
                <a:solidFill>
                  <a:srgbClr val="FFFFFF"/>
                </a:solidFill>
                <a:latin typeface="HP001 4 hàng" panose="020B0603050302020204" pitchFamily="34" charset="0"/>
                <a:ea typeface="HP001" panose="020B0603050302020204" pitchFamily="34" charset="0"/>
              </a:rPr>
              <a:t>    Thứ năm </a:t>
            </a:r>
            <a:r>
              <a:rPr lang="en-GB" sz="2600" b="1">
                <a:solidFill>
                  <a:srgbClr val="FFFFFF"/>
                </a:solidFill>
                <a:latin typeface="HP001 4 hàng" panose="020B0603050302020204" pitchFamily="34" charset="0"/>
                <a:ea typeface="HP001" panose="020B0603050302020204" pitchFamily="34" charset="0"/>
              </a:rPr>
              <a:t>ngày </a:t>
            </a:r>
            <a:r>
              <a:rPr lang="en-GB" sz="2600" b="1" smtClean="0">
                <a:solidFill>
                  <a:srgbClr val="FFFFFF"/>
                </a:solidFill>
                <a:latin typeface="HP001 4 hàng" panose="020B0603050302020204" pitchFamily="34" charset="0"/>
                <a:ea typeface="HP001" panose="020B0603050302020204" pitchFamily="34" charset="0"/>
              </a:rPr>
              <a:t>7 </a:t>
            </a:r>
            <a:r>
              <a:rPr lang="en-GB" sz="2600" b="1">
                <a:solidFill>
                  <a:srgbClr val="FFFFFF"/>
                </a:solidFill>
                <a:latin typeface="HP001 4 hàng" panose="020B0603050302020204" pitchFamily="34" charset="0"/>
                <a:ea typeface="HP001" panose="020B0603050302020204" pitchFamily="34" charset="0"/>
              </a:rPr>
              <a:t>tháng </a:t>
            </a:r>
            <a:r>
              <a:rPr lang="en-GB" sz="2600" b="1" smtClean="0">
                <a:solidFill>
                  <a:srgbClr val="FFFFFF"/>
                </a:solidFill>
                <a:latin typeface="HP001 4 hàng" panose="020B0603050302020204" pitchFamily="34" charset="0"/>
                <a:ea typeface="HP001" panose="020B0603050302020204" pitchFamily="34" charset="0"/>
              </a:rPr>
              <a:t>10 </a:t>
            </a:r>
            <a:r>
              <a:rPr lang="en-GB" sz="2600" b="1">
                <a:solidFill>
                  <a:srgbClr val="FFFFFF"/>
                </a:solidFill>
                <a:latin typeface="HP001 4 hàng" panose="020B0603050302020204" pitchFamily="34" charset="0"/>
                <a:ea typeface="HP001" panose="020B0603050302020204" pitchFamily="34" charset="0"/>
              </a:rPr>
              <a:t>năm </a:t>
            </a:r>
            <a:r>
              <a:rPr lang="en-GB" sz="2600" b="1" smtClean="0">
                <a:solidFill>
                  <a:srgbClr val="FFFFFF"/>
                </a:solidFill>
                <a:latin typeface="HP001 4 hàng" panose="020B0603050302020204" pitchFamily="34" charset="0"/>
                <a:ea typeface="HP001" panose="020B0603050302020204" pitchFamily="34" charset="0"/>
              </a:rPr>
              <a:t>2021         </a:t>
            </a:r>
            <a:endParaRPr lang="en-GB" sz="2600" b="1">
              <a:solidFill>
                <a:srgbClr val="FFFFFF"/>
              </a:solidFill>
              <a:latin typeface="HP001 4 hàng" panose="020B0603050302020204" pitchFamily="34" charset="0"/>
              <a:ea typeface="HP001" panose="020B0603050302020204" pitchFamily="34" charset="0"/>
            </a:endParaRPr>
          </a:p>
        </p:txBody>
      </p:sp>
      <p:sp>
        <p:nvSpPr>
          <p:cNvPr id="8" name="TextBox 7"/>
          <p:cNvSpPr txBox="1"/>
          <p:nvPr/>
        </p:nvSpPr>
        <p:spPr>
          <a:xfrm>
            <a:off x="2140771" y="1225520"/>
            <a:ext cx="3076687" cy="492443"/>
          </a:xfrm>
          <a:prstGeom prst="rect">
            <a:avLst/>
          </a:prstGeom>
          <a:noFill/>
        </p:spPr>
        <p:txBody>
          <a:bodyPr wrap="square" rtlCol="0">
            <a:spAutoFit/>
          </a:bodyPr>
          <a:lstStyle/>
          <a:p>
            <a:pPr>
              <a:defRPr/>
            </a:pPr>
            <a:r>
              <a:rPr lang="en-GB" sz="2600" b="1">
                <a:solidFill>
                  <a:srgbClr val="FFFFFF"/>
                </a:solidFill>
                <a:latin typeface="HP001 4 hàng" panose="020B0603050302020204" pitchFamily="34" charset="0"/>
                <a:ea typeface="HP001" panose="020B0603050302020204" pitchFamily="34" charset="0"/>
              </a:rPr>
              <a:t>Tiếng Việt</a:t>
            </a:r>
            <a:endParaRPr lang="en-US"/>
          </a:p>
        </p:txBody>
      </p:sp>
      <p:sp>
        <p:nvSpPr>
          <p:cNvPr id="7" name="Rectangle 6"/>
          <p:cNvSpPr/>
          <p:nvPr/>
        </p:nvSpPr>
        <p:spPr>
          <a:xfrm>
            <a:off x="2715620" y="2149708"/>
            <a:ext cx="3276618" cy="576440"/>
          </a:xfrm>
          <a:prstGeom prst="rect">
            <a:avLst/>
          </a:prstGeom>
        </p:spPr>
        <p:txBody>
          <a:bodyPr wrap="square">
            <a:spAutoFit/>
          </a:bodyPr>
          <a:lstStyle/>
          <a:p>
            <a:pPr algn="just">
              <a:lnSpc>
                <a:spcPct val="121000"/>
              </a:lnSpc>
              <a:defRPr/>
            </a:pPr>
            <a:r>
              <a:rPr lang="en-US" sz="2600" b="1" dirty="0" err="1" smtClean="0">
                <a:solidFill>
                  <a:srgbClr val="FFFFFF"/>
                </a:solidFill>
                <a:latin typeface="HP001" panose="020B0603050302020204" pitchFamily="34" charset="0"/>
                <a:ea typeface="HP001" panose="020B0603050302020204" pitchFamily="34" charset="0"/>
              </a:rPr>
              <a:t>Câu</a:t>
            </a:r>
            <a:r>
              <a:rPr lang="en-US" sz="2600" b="1" dirty="0" smtClean="0">
                <a:solidFill>
                  <a:srgbClr val="FFFFFF"/>
                </a:solidFill>
                <a:latin typeface="HP001" panose="020B0603050302020204" pitchFamily="34" charset="0"/>
                <a:ea typeface="HP001" panose="020B0603050302020204" pitchFamily="34" charset="0"/>
              </a:rPr>
              <a:t> </a:t>
            </a:r>
            <a:r>
              <a:rPr lang="en-US" sz="2600" b="1" dirty="0" err="1" smtClean="0">
                <a:solidFill>
                  <a:srgbClr val="FFFFFF"/>
                </a:solidFill>
                <a:latin typeface="HP001" panose="020B0603050302020204" pitchFamily="34" charset="0"/>
                <a:ea typeface="HP001" panose="020B0603050302020204" pitchFamily="34" charset="0"/>
              </a:rPr>
              <a:t>nêu</a:t>
            </a:r>
            <a:r>
              <a:rPr lang="en-US" sz="2600" b="1" dirty="0" smtClean="0">
                <a:solidFill>
                  <a:srgbClr val="FFFFFF"/>
                </a:solidFill>
                <a:latin typeface="HP001" panose="020B0603050302020204" pitchFamily="34" charset="0"/>
                <a:ea typeface="HP001" panose="020B0603050302020204" pitchFamily="34" charset="0"/>
              </a:rPr>
              <a:t> </a:t>
            </a:r>
            <a:r>
              <a:rPr lang="en-US" sz="2600" b="1" dirty="0" err="1" smtClean="0">
                <a:solidFill>
                  <a:srgbClr val="FFFFFF"/>
                </a:solidFill>
                <a:latin typeface="HP001" panose="020B0603050302020204" pitchFamily="34" charset="0"/>
                <a:ea typeface="HP001" panose="020B0603050302020204" pitchFamily="34" charset="0"/>
              </a:rPr>
              <a:t>hoạt</a:t>
            </a:r>
            <a:r>
              <a:rPr lang="en-US" sz="2600" b="1" dirty="0" smtClean="0">
                <a:solidFill>
                  <a:srgbClr val="FFFFFF"/>
                </a:solidFill>
                <a:latin typeface="HP001" panose="020B0603050302020204" pitchFamily="34" charset="0"/>
                <a:ea typeface="HP001" panose="020B0603050302020204" pitchFamily="34" charset="0"/>
              </a:rPr>
              <a:t> </a:t>
            </a:r>
            <a:r>
              <a:rPr lang="en-US" sz="2600" b="1" dirty="0" err="1" smtClean="0">
                <a:solidFill>
                  <a:srgbClr val="FFFFFF"/>
                </a:solidFill>
                <a:latin typeface="HP001" panose="020B0603050302020204" pitchFamily="34" charset="0"/>
                <a:ea typeface="HP001" panose="020B0603050302020204" pitchFamily="34" charset="0"/>
              </a:rPr>
              <a:t>động</a:t>
            </a:r>
            <a:r>
              <a:rPr lang="en-US" sz="2600" b="1" dirty="0" smtClean="0">
                <a:solidFill>
                  <a:srgbClr val="FFFFFF"/>
                </a:solidFill>
                <a:latin typeface="HP001" panose="020B0603050302020204" pitchFamily="34" charset="0"/>
                <a:ea typeface="HP001" panose="020B0603050302020204" pitchFamily="34" charset="0"/>
              </a:rPr>
              <a:t>.</a:t>
            </a:r>
            <a:endParaRPr lang="en-GB" sz="2600" b="1" dirty="0">
              <a:solidFill>
                <a:srgbClr val="FFFFFF"/>
              </a:solidFill>
              <a:latin typeface="HP001" panose="020B0603050302020204" pitchFamily="34" charset="0"/>
              <a:ea typeface="HP001" panose="020B0603050302020204" pitchFamily="34" charset="0"/>
            </a:endParaRPr>
          </a:p>
        </p:txBody>
      </p:sp>
      <p:sp>
        <p:nvSpPr>
          <p:cNvPr id="13" name="Rectangle 12"/>
          <p:cNvSpPr/>
          <p:nvPr/>
        </p:nvSpPr>
        <p:spPr>
          <a:xfrm>
            <a:off x="-100833" y="1559760"/>
            <a:ext cx="7056110" cy="692497"/>
          </a:xfrm>
          <a:prstGeom prst="rect">
            <a:avLst/>
          </a:prstGeom>
        </p:spPr>
        <p:txBody>
          <a:bodyPr wrap="square">
            <a:spAutoFit/>
          </a:bodyPr>
          <a:lstStyle/>
          <a:p>
            <a:pPr algn="ctr">
              <a:lnSpc>
                <a:spcPct val="150000"/>
              </a:lnSpc>
              <a:defRPr/>
            </a:pP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Bài</a:t>
            </a:r>
            <a:r>
              <a:rPr lang="en-GB" sz="2600" b="1" dirty="0" smtClean="0">
                <a:solidFill>
                  <a:srgbClr val="FFFFFF"/>
                </a:solidFill>
                <a:latin typeface="HP001 4 hàng" panose="020B0603050302020204" pitchFamily="34" charset="0"/>
                <a:ea typeface="HP001" panose="020B0603050302020204" pitchFamily="34" charset="0"/>
              </a:rPr>
              <a:t> 10: </a:t>
            </a:r>
            <a:r>
              <a:rPr lang="en-GB" sz="2600" b="1" dirty="0" err="1" smtClean="0">
                <a:solidFill>
                  <a:srgbClr val="FFFFFF"/>
                </a:solidFill>
                <a:latin typeface="HP001 4 hàng" panose="020B0603050302020204" pitchFamily="34" charset="0"/>
                <a:ea typeface="HP001" panose="020B0603050302020204" pitchFamily="34" charset="0"/>
              </a:rPr>
              <a:t>Tiết</a:t>
            </a:r>
            <a:r>
              <a:rPr lang="en-GB" sz="2600" b="1" dirty="0" smtClean="0">
                <a:solidFill>
                  <a:srgbClr val="FFFFFF"/>
                </a:solidFill>
                <a:latin typeface="HP001 4 hàng" panose="020B0603050302020204" pitchFamily="34" charset="0"/>
                <a:ea typeface="HP001" panose="020B0603050302020204" pitchFamily="34" charset="0"/>
              </a:rPr>
              <a:t> 4: </a:t>
            </a:r>
            <a:r>
              <a:rPr lang="en-GB" sz="2600" b="1" dirty="0" err="1" smtClean="0">
                <a:solidFill>
                  <a:srgbClr val="FFFFFF"/>
                </a:solidFill>
                <a:latin typeface="HP001 4 hàng" panose="020B0603050302020204" pitchFamily="34" charset="0"/>
                <a:ea typeface="HP001" panose="020B0603050302020204" pitchFamily="34" charset="0"/>
              </a:rPr>
              <a:t>Từ</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ngữ</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chỉ</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sự</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vật</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hoạt</a:t>
            </a:r>
            <a:r>
              <a:rPr lang="en-GB" sz="2600" b="1" dirty="0" smtClean="0">
                <a:solidFill>
                  <a:srgbClr val="FFFFFF"/>
                </a:solidFill>
                <a:latin typeface="HP001 4 hàng" panose="020B0603050302020204" pitchFamily="34" charset="0"/>
                <a:ea typeface="HP001" panose="020B0603050302020204" pitchFamily="34" charset="0"/>
              </a:rPr>
              <a:t> </a:t>
            </a:r>
            <a:r>
              <a:rPr lang="en-GB" sz="2600" b="1" dirty="0" err="1" smtClean="0">
                <a:solidFill>
                  <a:srgbClr val="FFFFFF"/>
                </a:solidFill>
                <a:latin typeface="HP001 4 hàng" panose="020B0603050302020204" pitchFamily="34" charset="0"/>
                <a:ea typeface="HP001" panose="020B0603050302020204" pitchFamily="34" charset="0"/>
              </a:rPr>
              <a:t>động</a:t>
            </a:r>
            <a:endParaRPr lang="en-GB" sz="2600" b="1" dirty="0">
              <a:solidFill>
                <a:srgbClr val="FFFFFF"/>
              </a:solidFill>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440216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35981" y="313326"/>
            <a:ext cx="7997052" cy="892552"/>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
                <a:srgbClr val="000000"/>
              </a:buClr>
              <a:buSzTx/>
              <a:tabLst/>
              <a:defRPr/>
            </a:pPr>
            <a:r>
              <a:rPr kumimoji="0" lang="en-GB" sz="2800" b="1" i="0" u="none" strike="noStrike" kern="0" cap="none" spc="0" normalizeH="0" baseline="0" noProof="0" smtClean="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sym typeface="Arial" panose="020B0604020202020204"/>
              </a:rPr>
              <a:t>1. </a:t>
            </a:r>
            <a:r>
              <a:rPr kumimoji="0" lang="en-GB" sz="2800" b="1" i="0" u="none" strike="noStrike" kern="0" cap="none" spc="0" normalizeH="0" baseline="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Dựa</a:t>
            </a:r>
            <a:r>
              <a:rPr kumimoji="0" lang="en-GB" sz="2800" b="1" i="0" u="none" strike="noStrike" kern="0" cap="none" spc="0" normalizeH="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 vào tranh, tìm từ ngữ:</a:t>
            </a:r>
          </a:p>
          <a:p>
            <a:pPr marR="0" lvl="0" algn="ctr" defTabSz="914400" rtl="0" eaLnBrk="1" fontAlgn="auto" latinLnBrk="0" hangingPunct="1">
              <a:spcBef>
                <a:spcPts val="0"/>
              </a:spcBef>
              <a:spcAft>
                <a:spcPts val="0"/>
              </a:spcAft>
              <a:buClr>
                <a:srgbClr val="000000"/>
              </a:buClr>
              <a:buSzTx/>
              <a:tabLst/>
              <a:defRPr/>
            </a:pPr>
            <a:r>
              <a:rPr lang="en-GB" sz="2400" b="1" baseline="0" smtClean="0">
                <a:latin typeface="Times New Roman" panose="02020603050405020304" pitchFamily="18" charset="0"/>
                <a:ea typeface="+mn-ea"/>
                <a:cs typeface="Times New Roman" panose="02020603050405020304" pitchFamily="18" charset="0"/>
              </a:rPr>
              <a:t>a. Chỉ</a:t>
            </a:r>
            <a:r>
              <a:rPr lang="en-GB" sz="2400" b="1" smtClean="0">
                <a:latin typeface="Times New Roman" panose="02020603050405020304" pitchFamily="18" charset="0"/>
                <a:ea typeface="+mn-ea"/>
                <a:cs typeface="Times New Roman" panose="02020603050405020304" pitchFamily="18" charset="0"/>
              </a:rPr>
              <a:t> sự vật.                        b. Chỉ hoạt động.</a:t>
            </a:r>
            <a:endParaRPr kumimoji="0" lang="en-US" sz="24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28" name="Picture 27"/>
          <p:cNvPicPr>
            <a:picLocks noChangeAspect="1"/>
          </p:cNvPicPr>
          <p:nvPr/>
        </p:nvPicPr>
        <p:blipFill>
          <a:blip r:embed="rId2"/>
          <a:stretch>
            <a:fillRect/>
          </a:stretch>
        </p:blipFill>
        <p:spPr>
          <a:xfrm>
            <a:off x="2486587" y="1205878"/>
            <a:ext cx="4014574" cy="3553759"/>
          </a:xfrm>
          <a:prstGeom prst="rect">
            <a:avLst/>
          </a:prstGeom>
        </p:spPr>
      </p:pic>
    </p:spTree>
    <p:extLst>
      <p:ext uri="{BB962C8B-B14F-4D97-AF65-F5344CB8AC3E}">
        <p14:creationId xmlns:p14="http://schemas.microsoft.com/office/powerpoint/2010/main" val="27441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300"/>
                                        <p:tgtEl>
                                          <p:spTgt spid="27"/>
                                        </p:tgtEl>
                                      </p:cBhvr>
                                    </p:animEffect>
                                  </p:childTnLst>
                                </p:cTn>
                              </p:par>
                            </p:childTnLst>
                          </p:cTn>
                        </p:par>
                        <p:par>
                          <p:cTn id="8" fill="hold">
                            <p:stCondLst>
                              <p:cond delay="300"/>
                            </p:stCondLst>
                            <p:childTnLst>
                              <p:par>
                                <p:cTn id="9" presetID="16" presetClass="entr" presetSubtype="2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3690" y="494440"/>
            <a:ext cx="1524000" cy="95692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AE5E4"/>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xmlns="" id="{95E2A01A-37E7-4E49-A4B0-0BE4C4D94941}"/>
              </a:ext>
            </a:extLst>
          </p:cNvPr>
          <p:cNvGrpSpPr/>
          <p:nvPr/>
        </p:nvGrpSpPr>
        <p:grpSpPr>
          <a:xfrm>
            <a:off x="1525690" y="1390820"/>
            <a:ext cx="5874569"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2575229" y="2741660"/>
              <a:ext cx="2686304"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smtClean="0">
                  <a:ln>
                    <a:noFill/>
                  </a:ln>
                  <a:solidFill>
                    <a:srgbClr val="17479D"/>
                  </a:solidFill>
                  <a:effectLst/>
                  <a:uLnTx/>
                  <a:uFillTx/>
                  <a:latin typeface="Times New Roman" pitchFamily="18" charset="0"/>
                  <a:ea typeface="+mn-ea"/>
                  <a:cs typeface="Times New Roman" pitchFamily="18" charset="0"/>
                  <a:sym typeface="Arial"/>
                </a:rPr>
                <a:t>CHÍNH TẢ</a:t>
              </a:r>
              <a:endParaRPr kumimoji="0" lang="en-US" sz="4400" b="1" i="0" u="none" strike="noStrike" kern="0" cap="none" spc="0" normalizeH="0" baseline="0" noProof="0" dirty="0">
                <a:ln>
                  <a:noFill/>
                </a:ln>
                <a:solidFill>
                  <a:srgbClr val="17479D"/>
                </a:solidFill>
                <a:effectLst/>
                <a:uLnTx/>
                <a:uFillTx/>
                <a:latin typeface="Times New Roman" pitchFamily="18" charset="0"/>
                <a:ea typeface="+mn-ea"/>
                <a:cs typeface="Times New Roman" pitchFamily="18" charset="0"/>
                <a:sym typeface="Arial"/>
              </a:endParaRPr>
            </a:p>
          </p:txBody>
        </p:sp>
      </p:grpSp>
      <p:pic>
        <p:nvPicPr>
          <p:cNvPr id="15" name="Picture 2">
            <a:extLst>
              <a:ext uri="{FF2B5EF4-FFF2-40B4-BE49-F238E27FC236}">
                <a16:creationId xmlns:a16="http://schemas.microsoft.com/office/drawing/2014/main" xmlns=""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05570" y="3197641"/>
            <a:ext cx="2076297"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58725EF7-5A34-4CA6-8496-3DBE858AF803}"/>
              </a:ext>
            </a:extLst>
          </p:cNvPr>
          <p:cNvGrpSpPr/>
          <p:nvPr/>
        </p:nvGrpSpPr>
        <p:grpSpPr>
          <a:xfrm>
            <a:off x="917736" y="649690"/>
            <a:ext cx="2151530" cy="654622"/>
            <a:chOff x="369343" y="617893"/>
            <a:chExt cx="1613647" cy="654622"/>
          </a:xfrm>
        </p:grpSpPr>
        <p:sp>
          <p:nvSpPr>
            <p:cNvPr id="19" name="TextBox 18">
              <a:extLst>
                <a:ext uri="{FF2B5EF4-FFF2-40B4-BE49-F238E27FC236}">
                  <a16:creationId xmlns:a16="http://schemas.microsoft.com/office/drawing/2014/main" xmlns="" id="{7C6BD6C9-2CA9-437F-841F-C1BA832AA672}"/>
                </a:ext>
              </a:extLst>
            </p:cNvPr>
            <p:cNvSpPr txBox="1"/>
            <p:nvPr/>
          </p:nvSpPr>
          <p:spPr>
            <a:xfrm>
              <a:off x="369343" y="617893"/>
              <a:ext cx="16136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AB40">
                      <a:lumMod val="50000"/>
                    </a:srgbClr>
                  </a:solidFill>
                  <a:effectLst/>
                  <a:uLnTx/>
                  <a:uFillTx/>
                  <a:latin typeface="Times New Roman" pitchFamily="18" charset="0"/>
                  <a:ea typeface="+mn-ea"/>
                  <a:cs typeface="Times New Roman" pitchFamily="18" charset="0"/>
                  <a:sym typeface="Arial"/>
                </a:rPr>
                <a:t>BÀI </a:t>
              </a:r>
              <a:r>
                <a:rPr kumimoji="0" lang="en-US" sz="3600" b="0" i="0" u="none" strike="noStrike" kern="0" cap="none" spc="0" normalizeH="0" baseline="0" noProof="0" smtClean="0">
                  <a:ln>
                    <a:noFill/>
                  </a:ln>
                  <a:solidFill>
                    <a:srgbClr val="FFAB40">
                      <a:lumMod val="50000"/>
                    </a:srgbClr>
                  </a:solidFill>
                  <a:effectLst/>
                  <a:uLnTx/>
                  <a:uFillTx/>
                  <a:latin typeface="Times New Roman" pitchFamily="18" charset="0"/>
                  <a:ea typeface="+mn-ea"/>
                  <a:cs typeface="Times New Roman" pitchFamily="18" charset="0"/>
                  <a:sym typeface="Arial"/>
                </a:rPr>
                <a:t>10</a:t>
              </a:r>
              <a:endParaRPr kumimoji="0" lang="en-US" sz="3600" b="0" i="0" u="none" strike="noStrike" kern="0" cap="none" spc="0" normalizeH="0" baseline="0" noProof="0" dirty="0">
                <a:ln>
                  <a:noFill/>
                </a:ln>
                <a:solidFill>
                  <a:srgbClr val="FFAB40">
                    <a:lumMod val="50000"/>
                  </a:srgbClr>
                </a:solidFill>
                <a:effectLst/>
                <a:uLnTx/>
                <a:uFillTx/>
                <a:latin typeface="Times New Roman" pitchFamily="18" charset="0"/>
                <a:ea typeface="+mn-ea"/>
                <a:cs typeface="Times New Roman" pitchFamily="18" charset="0"/>
                <a:sym typeface="Arial"/>
              </a:endParaRPr>
            </a:p>
          </p:txBody>
        </p:sp>
        <p:sp>
          <p:nvSpPr>
            <p:cNvPr id="24" name="TextBox 23">
              <a:extLst>
                <a:ext uri="{FF2B5EF4-FFF2-40B4-BE49-F238E27FC236}">
                  <a16:creationId xmlns:a16="http://schemas.microsoft.com/office/drawing/2014/main" xmlns="" id="{E92F494D-0867-4EF6-BA36-95FA7EF926CF}"/>
                </a:ext>
              </a:extLst>
            </p:cNvPr>
            <p:cNvSpPr txBox="1"/>
            <p:nvPr/>
          </p:nvSpPr>
          <p:spPr>
            <a:xfrm>
              <a:off x="369343" y="626184"/>
              <a:ext cx="16136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AB40"/>
                  </a:solidFill>
                  <a:effectLst/>
                  <a:uLnTx/>
                  <a:uFillTx/>
                  <a:latin typeface="Times New Roman" pitchFamily="18" charset="0"/>
                  <a:ea typeface="+mn-ea"/>
                  <a:cs typeface="Times New Roman" pitchFamily="18" charset="0"/>
                  <a:sym typeface="Arial"/>
                </a:rPr>
                <a:t>BÀI </a:t>
              </a:r>
              <a:r>
                <a:rPr kumimoji="0" lang="en-US" sz="3600" b="0" i="0" u="none" strike="noStrike" kern="0" cap="none" spc="0" normalizeH="0" baseline="0" noProof="0" smtClean="0">
                  <a:ln>
                    <a:noFill/>
                  </a:ln>
                  <a:solidFill>
                    <a:srgbClr val="FFAB40"/>
                  </a:solidFill>
                  <a:effectLst/>
                  <a:uLnTx/>
                  <a:uFillTx/>
                  <a:latin typeface="Times New Roman" pitchFamily="18" charset="0"/>
                  <a:ea typeface="+mn-ea"/>
                  <a:cs typeface="Times New Roman" pitchFamily="18" charset="0"/>
                  <a:sym typeface="Arial"/>
                </a:rPr>
                <a:t>10</a:t>
              </a:r>
              <a:endParaRPr kumimoji="0" lang="en-US" sz="3600" b="0" i="0" u="none" strike="noStrike" kern="0" cap="none" spc="0" normalizeH="0" baseline="0" noProof="0" dirty="0">
                <a:ln>
                  <a:noFill/>
                </a:ln>
                <a:solidFill>
                  <a:srgbClr val="FFAB40"/>
                </a:solidFill>
                <a:effectLst/>
                <a:uLnTx/>
                <a:uFillTx/>
                <a:latin typeface="Times New Roman" pitchFamily="18" charset="0"/>
                <a:ea typeface="+mn-ea"/>
                <a:cs typeface="Times New Roman" pitchFamily="18" charset="0"/>
                <a:sym typeface="Arial"/>
              </a:endParaRPr>
            </a:p>
          </p:txBody>
        </p:sp>
      </p:grpSp>
    </p:spTree>
    <p:extLst>
      <p:ext uri="{BB962C8B-B14F-4D97-AF65-F5344CB8AC3E}">
        <p14:creationId xmlns:p14="http://schemas.microsoft.com/office/powerpoint/2010/main" val="2470059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210409090849_wm_shs-tieng-viet-2-tap-1">
            <a:extLst>
              <a:ext uri="{FF2B5EF4-FFF2-40B4-BE49-F238E27FC236}">
                <a16:creationId xmlns:a16="http://schemas.microsoft.com/office/drawing/2014/main" xmlns="" id="{120AC1BF-CCBB-4FCE-A163-40C360F64DE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071" t="22283" r="11730" b="18467"/>
          <a:stretch/>
        </p:blipFill>
        <p:spPr bwMode="auto">
          <a:xfrm>
            <a:off x="2373429" y="250866"/>
            <a:ext cx="4542014" cy="48926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82BB61C-E6CD-4A72-A2E4-D6F6F015BEA5}"/>
              </a:ext>
            </a:extLst>
          </p:cNvPr>
          <p:cNvSpPr txBox="1"/>
          <p:nvPr/>
        </p:nvSpPr>
        <p:spPr>
          <a:xfrm>
            <a:off x="530452" y="752079"/>
            <a:ext cx="1370888" cy="4708981"/>
          </a:xfrm>
          <a:prstGeom prst="rect">
            <a:avLst/>
          </a:prstGeom>
          <a:noFill/>
        </p:spPr>
        <p:txBody>
          <a:bodyPr wrap="none" rtlCol="0">
            <a:spAutoFit/>
          </a:bodyPr>
          <a:lstStyle/>
          <a:p>
            <a:pPr algn="just">
              <a:lnSpc>
                <a:spcPct val="150000"/>
              </a:lnSpc>
            </a:pPr>
            <a:r>
              <a:rPr lang="en-US" sz="2000" dirty="0" err="1">
                <a:latin typeface="UTM Avo" panose="02040603050506020204" pitchFamily="18" charset="0"/>
              </a:rPr>
              <a:t>sách</a:t>
            </a:r>
            <a:r>
              <a:rPr lang="en-US" sz="2000" dirty="0">
                <a:latin typeface="UTM Avo" panose="02040603050506020204" pitchFamily="18" charset="0"/>
              </a:rPr>
              <a:t>, </a:t>
            </a:r>
            <a:r>
              <a:rPr lang="en-US" sz="2000" dirty="0" err="1">
                <a:latin typeface="UTM Avo" panose="02040603050506020204" pitchFamily="18" charset="0"/>
              </a:rPr>
              <a:t>vở</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bàn</a:t>
            </a:r>
            <a:r>
              <a:rPr lang="en-US" sz="2000" dirty="0">
                <a:latin typeface="UTM Avo" panose="02040603050506020204" pitchFamily="18" charset="0"/>
              </a:rPr>
              <a:t>, </a:t>
            </a:r>
            <a:r>
              <a:rPr lang="en-US" sz="2000" dirty="0" err="1">
                <a:latin typeface="UTM Avo" panose="02040603050506020204" pitchFamily="18" charset="0"/>
              </a:rPr>
              <a:t>ghế</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bảng</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đàn</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cây</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dây</a:t>
            </a:r>
            <a:r>
              <a:rPr lang="en-US" sz="2000" dirty="0">
                <a:latin typeface="UTM Avo" panose="02040603050506020204" pitchFamily="18" charset="0"/>
              </a:rPr>
              <a:t> </a:t>
            </a:r>
            <a:r>
              <a:rPr lang="en-US" sz="2000" dirty="0" err="1">
                <a:latin typeface="UTM Avo" panose="02040603050506020204" pitchFamily="18" charset="0"/>
              </a:rPr>
              <a:t>nhảy</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quả</a:t>
            </a:r>
            <a:r>
              <a:rPr lang="en-US" sz="2000" dirty="0">
                <a:latin typeface="UTM Avo" panose="02040603050506020204" pitchFamily="18" charset="0"/>
              </a:rPr>
              <a:t> </a:t>
            </a:r>
            <a:r>
              <a:rPr lang="en-US" sz="2000" dirty="0" err="1">
                <a:latin typeface="UTM Avo" panose="02040603050506020204" pitchFamily="18" charset="0"/>
              </a:rPr>
              <a:t>cầu</a:t>
            </a:r>
            <a:r>
              <a:rPr lang="en-US" sz="2000" dirty="0">
                <a:latin typeface="UTM Avo" panose="02040603050506020204" pitchFamily="18" charset="0"/>
              </a:rPr>
              <a:t> </a:t>
            </a:r>
          </a:p>
          <a:p>
            <a:pPr algn="just">
              <a:lnSpc>
                <a:spcPct val="150000"/>
              </a:lnSpc>
            </a:pPr>
            <a:r>
              <a:rPr lang="en-US" sz="2000" dirty="0" err="1">
                <a:latin typeface="UTM Avo" panose="02040603050506020204" pitchFamily="18" charset="0"/>
              </a:rPr>
              <a:t>cửa</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ghế</a:t>
            </a:r>
            <a:r>
              <a:rPr lang="en-US" sz="2000" dirty="0">
                <a:latin typeface="UTM Avo" panose="02040603050506020204" pitchFamily="18" charset="0"/>
              </a:rPr>
              <a:t> </a:t>
            </a:r>
            <a:r>
              <a:rPr lang="en-US" sz="2000" dirty="0" err="1">
                <a:latin typeface="UTM Avo" panose="02040603050506020204" pitchFamily="18" charset="0"/>
              </a:rPr>
              <a:t>đá</a:t>
            </a:r>
            <a:endParaRPr lang="en-US" sz="2000" dirty="0">
              <a:latin typeface="UTM Avo" panose="02040603050506020204" pitchFamily="18" charset="0"/>
            </a:endParaRPr>
          </a:p>
          <a:p>
            <a:pPr algn="ctr">
              <a:lnSpc>
                <a:spcPct val="150000"/>
              </a:lnSpc>
            </a:pPr>
            <a:endParaRPr lang="en-US" sz="2000" dirty="0"/>
          </a:p>
        </p:txBody>
      </p:sp>
      <p:sp>
        <p:nvSpPr>
          <p:cNvPr id="8" name="Rounded Rectangle 2">
            <a:extLst>
              <a:ext uri="{FF2B5EF4-FFF2-40B4-BE49-F238E27FC236}">
                <a16:creationId xmlns:a16="http://schemas.microsoft.com/office/drawing/2014/main" xmlns="" id="{BECF3ABF-4500-42E2-B274-B44650F14D65}"/>
              </a:ext>
            </a:extLst>
          </p:cNvPr>
          <p:cNvSpPr/>
          <p:nvPr/>
        </p:nvSpPr>
        <p:spPr>
          <a:xfrm>
            <a:off x="594453" y="209614"/>
            <a:ext cx="1276350" cy="530184"/>
          </a:xfrm>
          <a:prstGeom prst="roundRect">
            <a:avLst/>
          </a:prstGeom>
          <a:solidFill>
            <a:srgbClr val="F95D5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UTM Avo" panose="02040603050506020204" pitchFamily="18" charset="0"/>
              </a:rPr>
              <a:t>Sự</a:t>
            </a:r>
            <a:r>
              <a:rPr lang="en-US" sz="2000" b="1" dirty="0">
                <a:solidFill>
                  <a:srgbClr val="000000"/>
                </a:solidFill>
                <a:latin typeface="UTM Avo" panose="02040603050506020204" pitchFamily="18" charset="0"/>
              </a:rPr>
              <a:t> </a:t>
            </a:r>
            <a:r>
              <a:rPr lang="en-US" sz="2000" b="1" dirty="0" err="1">
                <a:solidFill>
                  <a:srgbClr val="000000"/>
                </a:solidFill>
                <a:latin typeface="UTM Avo" panose="02040603050506020204" pitchFamily="18" charset="0"/>
              </a:rPr>
              <a:t>vật</a:t>
            </a:r>
            <a:endParaRPr lang="en-US" sz="2000" b="1" dirty="0">
              <a:solidFill>
                <a:srgbClr val="000000"/>
              </a:solidFill>
              <a:latin typeface="UTM Avo" panose="02040603050506020204" pitchFamily="18" charset="0"/>
            </a:endParaRPr>
          </a:p>
        </p:txBody>
      </p:sp>
      <p:sp>
        <p:nvSpPr>
          <p:cNvPr id="10" name="Rounded Rectangle 3">
            <a:extLst>
              <a:ext uri="{FF2B5EF4-FFF2-40B4-BE49-F238E27FC236}">
                <a16:creationId xmlns:a16="http://schemas.microsoft.com/office/drawing/2014/main" xmlns="" id="{0FA83546-E80C-4AB7-A4BE-DD2F8195B0FB}"/>
              </a:ext>
            </a:extLst>
          </p:cNvPr>
          <p:cNvSpPr/>
          <p:nvPr/>
        </p:nvSpPr>
        <p:spPr>
          <a:xfrm>
            <a:off x="7221246" y="221895"/>
            <a:ext cx="1697222" cy="530184"/>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smtClean="0">
                <a:solidFill>
                  <a:srgbClr val="000000"/>
                </a:solidFill>
                <a:latin typeface="UTM Avo" panose="02040603050506020204" pitchFamily="18" charset="0"/>
              </a:rPr>
              <a:t>Hoạt động</a:t>
            </a:r>
            <a:endParaRPr lang="en-US" sz="2000" b="1" dirty="0">
              <a:solidFill>
                <a:srgbClr val="000000"/>
              </a:solidFill>
              <a:latin typeface="UTM Avo" panose="02040603050506020204" pitchFamily="18" charset="0"/>
            </a:endParaRPr>
          </a:p>
        </p:txBody>
      </p:sp>
      <p:sp>
        <p:nvSpPr>
          <p:cNvPr id="12" name="Oval 11">
            <a:extLst>
              <a:ext uri="{FF2B5EF4-FFF2-40B4-BE49-F238E27FC236}">
                <a16:creationId xmlns:a16="http://schemas.microsoft.com/office/drawing/2014/main" xmlns="" id="{AEC557E4-8C42-473A-8A12-C1C0C1668051}"/>
              </a:ext>
            </a:extLst>
          </p:cNvPr>
          <p:cNvSpPr/>
          <p:nvPr/>
        </p:nvSpPr>
        <p:spPr>
          <a:xfrm>
            <a:off x="2729675" y="958909"/>
            <a:ext cx="1281881" cy="338492"/>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3" name="Oval 12">
            <a:extLst>
              <a:ext uri="{FF2B5EF4-FFF2-40B4-BE49-F238E27FC236}">
                <a16:creationId xmlns:a16="http://schemas.microsoft.com/office/drawing/2014/main" xmlns="" id="{8D85F612-E16A-4842-98E1-872A275C7DA7}"/>
              </a:ext>
            </a:extLst>
          </p:cNvPr>
          <p:cNvSpPr/>
          <p:nvPr/>
        </p:nvSpPr>
        <p:spPr>
          <a:xfrm>
            <a:off x="4088040" y="796145"/>
            <a:ext cx="1548938" cy="570271"/>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4" name="Oval 13">
            <a:extLst>
              <a:ext uri="{FF2B5EF4-FFF2-40B4-BE49-F238E27FC236}">
                <a16:creationId xmlns:a16="http://schemas.microsoft.com/office/drawing/2014/main" xmlns="" id="{3F13E7A4-1E2C-41B0-BF26-01E26EF2FE7C}"/>
              </a:ext>
            </a:extLst>
          </p:cNvPr>
          <p:cNvSpPr/>
          <p:nvPr/>
        </p:nvSpPr>
        <p:spPr>
          <a:xfrm>
            <a:off x="4376454" y="251023"/>
            <a:ext cx="824806" cy="545122"/>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5" name="Oval 14">
            <a:extLst>
              <a:ext uri="{FF2B5EF4-FFF2-40B4-BE49-F238E27FC236}">
                <a16:creationId xmlns:a16="http://schemas.microsoft.com/office/drawing/2014/main" xmlns="" id="{6DCE4F81-788A-4290-B814-0137F062EB47}"/>
              </a:ext>
            </a:extLst>
          </p:cNvPr>
          <p:cNvSpPr/>
          <p:nvPr/>
        </p:nvSpPr>
        <p:spPr>
          <a:xfrm rot="20891084">
            <a:off x="2763345" y="1671217"/>
            <a:ext cx="1140056" cy="545122"/>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Oval 15">
            <a:extLst>
              <a:ext uri="{FF2B5EF4-FFF2-40B4-BE49-F238E27FC236}">
                <a16:creationId xmlns:a16="http://schemas.microsoft.com/office/drawing/2014/main" xmlns="" id="{A7B737EB-C4A3-45D0-97D7-1D540609E669}"/>
              </a:ext>
            </a:extLst>
          </p:cNvPr>
          <p:cNvSpPr/>
          <p:nvPr/>
        </p:nvSpPr>
        <p:spPr>
          <a:xfrm rot="20891084">
            <a:off x="5859084" y="206182"/>
            <a:ext cx="1140056" cy="2014911"/>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Oval 16">
            <a:extLst>
              <a:ext uri="{FF2B5EF4-FFF2-40B4-BE49-F238E27FC236}">
                <a16:creationId xmlns:a16="http://schemas.microsoft.com/office/drawing/2014/main" xmlns="" id="{33750422-2D62-4612-9BE4-21D2A2C998CA}"/>
              </a:ext>
            </a:extLst>
          </p:cNvPr>
          <p:cNvSpPr/>
          <p:nvPr/>
        </p:nvSpPr>
        <p:spPr>
          <a:xfrm rot="20891084">
            <a:off x="4736176" y="2564714"/>
            <a:ext cx="1140056" cy="1004474"/>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Oval 17">
            <a:extLst>
              <a:ext uri="{FF2B5EF4-FFF2-40B4-BE49-F238E27FC236}">
                <a16:creationId xmlns:a16="http://schemas.microsoft.com/office/drawing/2014/main" xmlns="" id="{16D6BD3B-3968-4382-A49B-81F29CEAF4A2}"/>
              </a:ext>
            </a:extLst>
          </p:cNvPr>
          <p:cNvSpPr/>
          <p:nvPr/>
        </p:nvSpPr>
        <p:spPr>
          <a:xfrm rot="20891084">
            <a:off x="6011344" y="3979866"/>
            <a:ext cx="525065" cy="598028"/>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9" name="Oval 18">
            <a:extLst>
              <a:ext uri="{FF2B5EF4-FFF2-40B4-BE49-F238E27FC236}">
                <a16:creationId xmlns:a16="http://schemas.microsoft.com/office/drawing/2014/main" xmlns="" id="{FFF5DF13-0879-4C05-A850-945473C24F82}"/>
              </a:ext>
            </a:extLst>
          </p:cNvPr>
          <p:cNvSpPr/>
          <p:nvPr/>
        </p:nvSpPr>
        <p:spPr>
          <a:xfrm>
            <a:off x="6130464" y="2281074"/>
            <a:ext cx="525065" cy="1079576"/>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0" name="Oval 19">
            <a:extLst>
              <a:ext uri="{FF2B5EF4-FFF2-40B4-BE49-F238E27FC236}">
                <a16:creationId xmlns:a16="http://schemas.microsoft.com/office/drawing/2014/main" xmlns="" id="{E5D752A3-0255-4F51-8B65-E7C95179C397}"/>
              </a:ext>
            </a:extLst>
          </p:cNvPr>
          <p:cNvSpPr/>
          <p:nvPr/>
        </p:nvSpPr>
        <p:spPr>
          <a:xfrm rot="20891084">
            <a:off x="3549810" y="4068357"/>
            <a:ext cx="525065" cy="598028"/>
          </a:xfrm>
          <a:prstGeom prst="ellipse">
            <a:avLst/>
          </a:prstGeom>
          <a:noFill/>
          <a:ln w="9525">
            <a:solidFill>
              <a:srgbClr val="C0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1" name="TextBox 20">
            <a:extLst>
              <a:ext uri="{FF2B5EF4-FFF2-40B4-BE49-F238E27FC236}">
                <a16:creationId xmlns:a16="http://schemas.microsoft.com/office/drawing/2014/main" xmlns="" id="{EF0DC881-73D1-4619-9730-50962502AA11}"/>
              </a:ext>
            </a:extLst>
          </p:cNvPr>
          <p:cNvSpPr txBox="1"/>
          <p:nvPr/>
        </p:nvSpPr>
        <p:spPr>
          <a:xfrm>
            <a:off x="7229690" y="856866"/>
            <a:ext cx="1670649" cy="3785652"/>
          </a:xfrm>
          <a:prstGeom prst="rect">
            <a:avLst/>
          </a:prstGeom>
          <a:noFill/>
        </p:spPr>
        <p:txBody>
          <a:bodyPr wrap="none" rtlCol="0">
            <a:spAutoFit/>
          </a:bodyPr>
          <a:lstStyle/>
          <a:p>
            <a:pPr algn="just">
              <a:lnSpc>
                <a:spcPct val="150000"/>
              </a:lnSpc>
            </a:pPr>
            <a:r>
              <a:rPr lang="en-US" sz="2000" dirty="0" err="1">
                <a:latin typeface="UTM Avo" panose="02040603050506020204" pitchFamily="18" charset="0"/>
              </a:rPr>
              <a:t>học</a:t>
            </a:r>
            <a:r>
              <a:rPr lang="en-US" sz="2000" dirty="0">
                <a:latin typeface="UTM Avo" panose="02040603050506020204" pitchFamily="18" charset="0"/>
              </a:rPr>
              <a:t> </a:t>
            </a:r>
            <a:r>
              <a:rPr lang="en-US" sz="2000" dirty="0" err="1">
                <a:latin typeface="UTM Avo" panose="02040603050506020204" pitchFamily="18" charset="0"/>
              </a:rPr>
              <a:t>bài</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vẽ</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đánh</a:t>
            </a:r>
            <a:r>
              <a:rPr lang="en-US" sz="2000" dirty="0">
                <a:latin typeface="UTM Avo" panose="02040603050506020204" pitchFamily="18" charset="0"/>
              </a:rPr>
              <a:t> </a:t>
            </a:r>
            <a:r>
              <a:rPr lang="en-US" sz="2000" dirty="0" err="1">
                <a:latin typeface="UTM Avo" panose="02040603050506020204" pitchFamily="18" charset="0"/>
              </a:rPr>
              <a:t>đàn</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tập</a:t>
            </a:r>
            <a:r>
              <a:rPr lang="en-US" sz="2000" dirty="0">
                <a:latin typeface="UTM Avo" panose="02040603050506020204" pitchFamily="18" charset="0"/>
              </a:rPr>
              <a:t> </a:t>
            </a:r>
            <a:r>
              <a:rPr lang="en-US" sz="2000" dirty="0" err="1">
                <a:latin typeface="UTM Avo" panose="02040603050506020204" pitchFamily="18" charset="0"/>
              </a:rPr>
              <a:t>thể</a:t>
            </a:r>
            <a:r>
              <a:rPr lang="en-US" sz="2000" dirty="0">
                <a:latin typeface="UTM Avo" panose="02040603050506020204" pitchFamily="18" charset="0"/>
              </a:rPr>
              <a:t> </a:t>
            </a:r>
            <a:r>
              <a:rPr lang="en-US" sz="2000" dirty="0" err="1">
                <a:latin typeface="UTM Avo" panose="02040603050506020204" pitchFamily="18" charset="0"/>
              </a:rPr>
              <a:t>dục</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nhảy</a:t>
            </a:r>
            <a:r>
              <a:rPr lang="en-US" sz="2000" dirty="0">
                <a:latin typeface="UTM Avo" panose="02040603050506020204" pitchFamily="18" charset="0"/>
              </a:rPr>
              <a:t> </a:t>
            </a:r>
            <a:r>
              <a:rPr lang="en-US" sz="2000" dirty="0" err="1">
                <a:latin typeface="UTM Avo" panose="02040603050506020204" pitchFamily="18" charset="0"/>
              </a:rPr>
              <a:t>dây</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đá</a:t>
            </a:r>
            <a:r>
              <a:rPr lang="en-US" sz="2000" dirty="0">
                <a:latin typeface="UTM Avo" panose="02040603050506020204" pitchFamily="18" charset="0"/>
              </a:rPr>
              <a:t> </a:t>
            </a:r>
            <a:r>
              <a:rPr lang="en-US" sz="2000" dirty="0" err="1">
                <a:latin typeface="UTM Avo" panose="02040603050506020204" pitchFamily="18" charset="0"/>
              </a:rPr>
              <a:t>cầu</a:t>
            </a:r>
            <a:endParaRPr lang="en-US" sz="2000" dirty="0">
              <a:latin typeface="UTM Avo" panose="02040603050506020204" pitchFamily="18" charset="0"/>
            </a:endParaRPr>
          </a:p>
          <a:p>
            <a:pPr algn="just">
              <a:lnSpc>
                <a:spcPct val="150000"/>
              </a:lnSpc>
            </a:pPr>
            <a:r>
              <a:rPr lang="en-US" sz="2000" dirty="0" err="1">
                <a:latin typeface="UTM Avo" panose="02040603050506020204" pitchFamily="18" charset="0"/>
              </a:rPr>
              <a:t>chạy</a:t>
            </a:r>
            <a:endParaRPr lang="en-US" sz="2000" dirty="0">
              <a:latin typeface="UTM Avo" panose="02040603050506020204" pitchFamily="18" charset="0"/>
            </a:endParaRPr>
          </a:p>
          <a:p>
            <a:pPr algn="ctr">
              <a:lnSpc>
                <a:spcPct val="150000"/>
              </a:lnSpc>
            </a:pPr>
            <a:endParaRPr lang="en-US" sz="2000" dirty="0"/>
          </a:p>
        </p:txBody>
      </p:sp>
      <p:sp>
        <p:nvSpPr>
          <p:cNvPr id="22" name="Oval 21">
            <a:extLst>
              <a:ext uri="{FF2B5EF4-FFF2-40B4-BE49-F238E27FC236}">
                <a16:creationId xmlns:a16="http://schemas.microsoft.com/office/drawing/2014/main" xmlns="" id="{403151F2-FCE9-4B79-A8D7-567D92639EC3}"/>
              </a:ext>
            </a:extLst>
          </p:cNvPr>
          <p:cNvSpPr/>
          <p:nvPr/>
        </p:nvSpPr>
        <p:spPr>
          <a:xfrm>
            <a:off x="2729675" y="441994"/>
            <a:ext cx="1281881" cy="808532"/>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3" name="Oval 22">
            <a:extLst>
              <a:ext uri="{FF2B5EF4-FFF2-40B4-BE49-F238E27FC236}">
                <a16:creationId xmlns:a16="http://schemas.microsoft.com/office/drawing/2014/main" xmlns="" id="{B4DA8B3B-3EAC-4859-A4C5-3763ED9F823B}"/>
              </a:ext>
            </a:extLst>
          </p:cNvPr>
          <p:cNvSpPr/>
          <p:nvPr/>
        </p:nvSpPr>
        <p:spPr>
          <a:xfrm>
            <a:off x="4835217" y="658303"/>
            <a:ext cx="801761" cy="712793"/>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4" name="Oval 23">
            <a:extLst>
              <a:ext uri="{FF2B5EF4-FFF2-40B4-BE49-F238E27FC236}">
                <a16:creationId xmlns:a16="http://schemas.microsoft.com/office/drawing/2014/main" xmlns="" id="{5E33CC7D-41FE-4635-8E41-3B83D4EE6108}"/>
              </a:ext>
            </a:extLst>
          </p:cNvPr>
          <p:cNvSpPr/>
          <p:nvPr/>
        </p:nvSpPr>
        <p:spPr>
          <a:xfrm>
            <a:off x="2795162" y="1513399"/>
            <a:ext cx="1000084" cy="712793"/>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Oval 24">
            <a:extLst>
              <a:ext uri="{FF2B5EF4-FFF2-40B4-BE49-F238E27FC236}">
                <a16:creationId xmlns:a16="http://schemas.microsoft.com/office/drawing/2014/main" xmlns="" id="{02AB2EAA-6231-45D5-947D-DFB9F8E28F99}"/>
              </a:ext>
            </a:extLst>
          </p:cNvPr>
          <p:cNvSpPr/>
          <p:nvPr/>
        </p:nvSpPr>
        <p:spPr>
          <a:xfrm>
            <a:off x="4804100" y="1430431"/>
            <a:ext cx="1625932" cy="795762"/>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6" name="Oval 25">
            <a:extLst>
              <a:ext uri="{FF2B5EF4-FFF2-40B4-BE49-F238E27FC236}">
                <a16:creationId xmlns:a16="http://schemas.microsoft.com/office/drawing/2014/main" xmlns="" id="{EFB71449-1CBB-43BD-91B5-3415BD746286}"/>
              </a:ext>
            </a:extLst>
          </p:cNvPr>
          <p:cNvSpPr/>
          <p:nvPr/>
        </p:nvSpPr>
        <p:spPr>
          <a:xfrm>
            <a:off x="4813241" y="2820186"/>
            <a:ext cx="819218" cy="1458694"/>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7" name="Oval 26">
            <a:extLst>
              <a:ext uri="{FF2B5EF4-FFF2-40B4-BE49-F238E27FC236}">
                <a16:creationId xmlns:a16="http://schemas.microsoft.com/office/drawing/2014/main" xmlns="" id="{709F9DE9-3631-48CD-9A11-D351819D5B0A}"/>
              </a:ext>
            </a:extLst>
          </p:cNvPr>
          <p:cNvSpPr/>
          <p:nvPr/>
        </p:nvSpPr>
        <p:spPr>
          <a:xfrm>
            <a:off x="6074891" y="3360650"/>
            <a:ext cx="819218" cy="1281868"/>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8" name="Oval 27">
            <a:extLst>
              <a:ext uri="{FF2B5EF4-FFF2-40B4-BE49-F238E27FC236}">
                <a16:creationId xmlns:a16="http://schemas.microsoft.com/office/drawing/2014/main" xmlns="" id="{7C09AF70-32B2-481C-83E8-1F47C230F07D}"/>
              </a:ext>
            </a:extLst>
          </p:cNvPr>
          <p:cNvSpPr/>
          <p:nvPr/>
        </p:nvSpPr>
        <p:spPr>
          <a:xfrm>
            <a:off x="4108298" y="2997012"/>
            <a:ext cx="819218" cy="1281868"/>
          </a:xfrm>
          <a:prstGeom prst="ellipse">
            <a:avLst/>
          </a:prstGeom>
          <a:noFill/>
          <a:ln w="9525">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7053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par>
                          <p:cTn id="35" fill="hold">
                            <p:stCondLst>
                              <p:cond delay="500"/>
                            </p:stCondLst>
                            <p:childTnLst>
                              <p:par>
                                <p:cTn id="36" presetID="10" presetClass="exit" presetSubtype="0" fill="hold" grpId="1" nodeType="after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500"/>
                                        <p:tgtEl>
                                          <p:spTgt spid="7">
                                            <p:txEl>
                                              <p:pRg st="2" end="2"/>
                                            </p:txEl>
                                          </p:spTgt>
                                        </p:tgtEl>
                                      </p:cBhvr>
                                    </p:animEffect>
                                  </p:childTnLst>
                                </p:cTn>
                              </p:par>
                            </p:childTnLst>
                          </p:cTn>
                        </p:par>
                        <p:par>
                          <p:cTn id="49" fill="hold">
                            <p:stCondLst>
                              <p:cond delay="500"/>
                            </p:stCondLst>
                            <p:childTnLst>
                              <p:par>
                                <p:cTn id="50" presetID="10" presetClass="exit" presetSubtype="0" fill="hold" grpId="1" nodeType="after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5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fade">
                                      <p:cBhvr>
                                        <p:cTn id="62" dur="500"/>
                                        <p:tgtEl>
                                          <p:spTgt spid="7">
                                            <p:txEl>
                                              <p:pRg st="3" end="3"/>
                                            </p:txEl>
                                          </p:spTgt>
                                        </p:tgtEl>
                                      </p:cBhvr>
                                    </p:animEffect>
                                  </p:childTnLst>
                                </p:cTn>
                              </p:par>
                            </p:childTnLst>
                          </p:cTn>
                        </p:par>
                        <p:par>
                          <p:cTn id="63" fill="hold">
                            <p:stCondLst>
                              <p:cond delay="500"/>
                            </p:stCondLst>
                            <p:childTnLst>
                              <p:par>
                                <p:cTn id="64" presetID="10" presetClass="exit" presetSubtype="0" fill="hold" grpId="1" nodeType="after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xEl>
                                              <p:pRg st="4" end="4"/>
                                            </p:txEl>
                                          </p:spTgt>
                                        </p:tgtEl>
                                        <p:attrNameLst>
                                          <p:attrName>style.visibility</p:attrName>
                                        </p:attrNameLst>
                                      </p:cBhvr>
                                      <p:to>
                                        <p:strVal val="visible"/>
                                      </p:to>
                                    </p:set>
                                    <p:animEffect transition="in" filter="fade">
                                      <p:cBhvr>
                                        <p:cTn id="76" dur="500"/>
                                        <p:tgtEl>
                                          <p:spTgt spid="7">
                                            <p:txEl>
                                              <p:pRg st="4" end="4"/>
                                            </p:txEl>
                                          </p:spTgt>
                                        </p:tgtEl>
                                      </p:cBhvr>
                                    </p:animEffect>
                                  </p:childTnLst>
                                </p:cTn>
                              </p:par>
                            </p:childTnLst>
                          </p:cTn>
                        </p:par>
                        <p:par>
                          <p:cTn id="77" fill="hold">
                            <p:stCondLst>
                              <p:cond delay="500"/>
                            </p:stCondLst>
                            <p:childTnLst>
                              <p:par>
                                <p:cTn id="78" presetID="10" presetClass="exit" presetSubtype="0" fill="hold" grpId="1" nodeType="afterEffect">
                                  <p:stCondLst>
                                    <p:cond delay="0"/>
                                  </p:stCondLst>
                                  <p:childTnLst>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25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
                                            <p:txEl>
                                              <p:pRg st="5" end="5"/>
                                            </p:txEl>
                                          </p:spTgt>
                                        </p:tgtEl>
                                        <p:attrNameLst>
                                          <p:attrName>style.visibility</p:attrName>
                                        </p:attrNameLst>
                                      </p:cBhvr>
                                      <p:to>
                                        <p:strVal val="visible"/>
                                      </p:to>
                                    </p:set>
                                    <p:animEffect transition="in" filter="fade">
                                      <p:cBhvr>
                                        <p:cTn id="90" dur="500"/>
                                        <p:tgtEl>
                                          <p:spTgt spid="7">
                                            <p:txEl>
                                              <p:pRg st="5" end="5"/>
                                            </p:txEl>
                                          </p:spTgt>
                                        </p:tgtEl>
                                      </p:cBhvr>
                                    </p:animEffect>
                                  </p:childTnLst>
                                </p:cTn>
                              </p:par>
                            </p:childTnLst>
                          </p:cTn>
                        </p:par>
                        <p:par>
                          <p:cTn id="91" fill="hold">
                            <p:stCondLst>
                              <p:cond delay="500"/>
                            </p:stCondLst>
                            <p:childTnLst>
                              <p:par>
                                <p:cTn id="92" presetID="10" presetClass="exit" presetSubtype="0" fill="hold" grpId="1" nodeType="after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5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7">
                                            <p:txEl>
                                              <p:pRg st="6" end="6"/>
                                            </p:txEl>
                                          </p:spTgt>
                                        </p:tgtEl>
                                        <p:attrNameLst>
                                          <p:attrName>style.visibility</p:attrName>
                                        </p:attrNameLst>
                                      </p:cBhvr>
                                      <p:to>
                                        <p:strVal val="visible"/>
                                      </p:to>
                                    </p:set>
                                    <p:animEffect transition="in" filter="fade">
                                      <p:cBhvr>
                                        <p:cTn id="104" dur="500"/>
                                        <p:tgtEl>
                                          <p:spTgt spid="7">
                                            <p:txEl>
                                              <p:pRg st="6" end="6"/>
                                            </p:txEl>
                                          </p:spTgt>
                                        </p:tgtEl>
                                      </p:cBhvr>
                                    </p:animEffect>
                                  </p:childTnLst>
                                </p:cTn>
                              </p:par>
                            </p:childTnLst>
                          </p:cTn>
                        </p:par>
                        <p:par>
                          <p:cTn id="105" fill="hold">
                            <p:stCondLst>
                              <p:cond delay="500"/>
                            </p:stCondLst>
                            <p:childTnLst>
                              <p:par>
                                <p:cTn id="106" presetID="10" presetClass="exit" presetSubtype="0" fill="hold" grpId="1" nodeType="after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7">
                                            <p:txEl>
                                              <p:pRg st="7" end="7"/>
                                            </p:txEl>
                                          </p:spTgt>
                                        </p:tgtEl>
                                        <p:attrNameLst>
                                          <p:attrName>style.visibility</p:attrName>
                                        </p:attrNameLst>
                                      </p:cBhvr>
                                      <p:to>
                                        <p:strVal val="visible"/>
                                      </p:to>
                                    </p:set>
                                    <p:animEffect transition="in" filter="fade">
                                      <p:cBhvr>
                                        <p:cTn id="118" dur="500"/>
                                        <p:tgtEl>
                                          <p:spTgt spid="7">
                                            <p:txEl>
                                              <p:pRg st="7" end="7"/>
                                            </p:txEl>
                                          </p:spTgt>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500"/>
                                        <p:tgtEl>
                                          <p:spTgt spid="19"/>
                                        </p:tgtEl>
                                      </p:cBhvr>
                                    </p:animEffect>
                                    <p:set>
                                      <p:cBhvr>
                                        <p:cTn id="122" dur="1" fill="hold">
                                          <p:stCondLst>
                                            <p:cond delay="499"/>
                                          </p:stCondLst>
                                        </p:cTn>
                                        <p:tgtEl>
                                          <p:spTgt spid="1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25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8" end="8"/>
                                            </p:txEl>
                                          </p:spTgt>
                                        </p:tgtEl>
                                        <p:attrNameLst>
                                          <p:attrName>style.visibility</p:attrName>
                                        </p:attrNameLst>
                                      </p:cBhvr>
                                      <p:to>
                                        <p:strVal val="visible"/>
                                      </p:to>
                                    </p:set>
                                    <p:animEffect transition="in" filter="fade">
                                      <p:cBhvr>
                                        <p:cTn id="132" dur="500"/>
                                        <p:tgtEl>
                                          <p:spTgt spid="7">
                                            <p:txEl>
                                              <p:pRg st="8" end="8"/>
                                            </p:txEl>
                                          </p:spTgt>
                                        </p:tgtEl>
                                      </p:cBhvr>
                                    </p:animEffect>
                                  </p:childTnLst>
                                </p:cTn>
                              </p:par>
                            </p:childTnLst>
                          </p:cTn>
                        </p:par>
                        <p:par>
                          <p:cTn id="133" fill="hold">
                            <p:stCondLst>
                              <p:cond delay="500"/>
                            </p:stCondLst>
                            <p:childTnLst>
                              <p:par>
                                <p:cTn id="134" presetID="10" presetClass="exit" presetSubtype="0" fill="hold" grpId="1" nodeType="afterEffect">
                                  <p:stCondLst>
                                    <p:cond delay="0"/>
                                  </p:stCondLst>
                                  <p:childTnLst>
                                    <p:animEffect transition="out" filter="fade">
                                      <p:cBhvr>
                                        <p:cTn id="135" dur="500"/>
                                        <p:tgtEl>
                                          <p:spTgt spid="20"/>
                                        </p:tgtEl>
                                      </p:cBhvr>
                                    </p:animEffect>
                                    <p:set>
                                      <p:cBhvr>
                                        <p:cTn id="136" dur="1" fill="hold">
                                          <p:stCondLst>
                                            <p:cond delay="499"/>
                                          </p:stCondLst>
                                        </p:cTn>
                                        <p:tgtEl>
                                          <p:spTgt spid="2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250"/>
                                        <p:tgtEl>
                                          <p:spTgt spid="22"/>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21">
                                            <p:txEl>
                                              <p:pRg st="0" end="0"/>
                                            </p:txEl>
                                          </p:spTgt>
                                        </p:tgtEl>
                                        <p:attrNameLst>
                                          <p:attrName>style.visibility</p:attrName>
                                        </p:attrNameLst>
                                      </p:cBhvr>
                                      <p:to>
                                        <p:strVal val="visible"/>
                                      </p:to>
                                    </p:set>
                                    <p:animEffect transition="in" filter="fade">
                                      <p:cBhvr>
                                        <p:cTn id="146" dur="500"/>
                                        <p:tgtEl>
                                          <p:spTgt spid="21">
                                            <p:txEl>
                                              <p:pRg st="0" end="0"/>
                                            </p:txEl>
                                          </p:spTgt>
                                        </p:tgtEl>
                                      </p:cBhvr>
                                    </p:animEffect>
                                  </p:childTnLst>
                                </p:cTn>
                              </p:par>
                            </p:childTnLst>
                          </p:cTn>
                        </p:par>
                        <p:par>
                          <p:cTn id="147" fill="hold">
                            <p:stCondLst>
                              <p:cond delay="500"/>
                            </p:stCondLst>
                            <p:childTnLst>
                              <p:par>
                                <p:cTn id="148" presetID="10" presetClass="exit" presetSubtype="0" fill="hold" grpId="1" nodeType="afterEffect">
                                  <p:stCondLst>
                                    <p:cond delay="0"/>
                                  </p:stCondLst>
                                  <p:childTnLst>
                                    <p:animEffect transition="out" filter="fade">
                                      <p:cBhvr>
                                        <p:cTn id="149" dur="500"/>
                                        <p:tgtEl>
                                          <p:spTgt spid="22"/>
                                        </p:tgtEl>
                                      </p:cBhvr>
                                    </p:animEffect>
                                    <p:set>
                                      <p:cBhvr>
                                        <p:cTn id="150" dur="1" fill="hold">
                                          <p:stCondLst>
                                            <p:cond delay="499"/>
                                          </p:stCondLst>
                                        </p:cTn>
                                        <p:tgtEl>
                                          <p:spTgt spid="2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fade">
                                      <p:cBhvr>
                                        <p:cTn id="155" dur="250"/>
                                        <p:tgtEl>
                                          <p:spTgt spid="23"/>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21">
                                            <p:txEl>
                                              <p:pRg st="1" end="1"/>
                                            </p:txEl>
                                          </p:spTgt>
                                        </p:tgtEl>
                                        <p:attrNameLst>
                                          <p:attrName>style.visibility</p:attrName>
                                        </p:attrNameLst>
                                      </p:cBhvr>
                                      <p:to>
                                        <p:strVal val="visible"/>
                                      </p:to>
                                    </p:set>
                                    <p:animEffect transition="in" filter="fade">
                                      <p:cBhvr>
                                        <p:cTn id="160" dur="500"/>
                                        <p:tgtEl>
                                          <p:spTgt spid="21">
                                            <p:txEl>
                                              <p:pRg st="1" end="1"/>
                                            </p:txEl>
                                          </p:spTgt>
                                        </p:tgtEl>
                                      </p:cBhvr>
                                    </p:animEffect>
                                  </p:childTnLst>
                                </p:cTn>
                              </p:par>
                            </p:childTnLst>
                          </p:cTn>
                        </p:par>
                        <p:par>
                          <p:cTn id="161" fill="hold">
                            <p:stCondLst>
                              <p:cond delay="500"/>
                            </p:stCondLst>
                            <p:childTnLst>
                              <p:par>
                                <p:cTn id="162" presetID="10" presetClass="exit" presetSubtype="0" fill="hold" grpId="1" nodeType="afterEffect">
                                  <p:stCondLst>
                                    <p:cond delay="0"/>
                                  </p:stCondLst>
                                  <p:childTnLst>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250"/>
                                        <p:tgtEl>
                                          <p:spTgt spid="24"/>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21">
                                            <p:txEl>
                                              <p:pRg st="2" end="2"/>
                                            </p:txEl>
                                          </p:spTgt>
                                        </p:tgtEl>
                                        <p:attrNameLst>
                                          <p:attrName>style.visibility</p:attrName>
                                        </p:attrNameLst>
                                      </p:cBhvr>
                                      <p:to>
                                        <p:strVal val="visible"/>
                                      </p:to>
                                    </p:set>
                                    <p:animEffect transition="in" filter="fade">
                                      <p:cBhvr>
                                        <p:cTn id="174" dur="500"/>
                                        <p:tgtEl>
                                          <p:spTgt spid="21">
                                            <p:txEl>
                                              <p:pRg st="2" end="2"/>
                                            </p:txEl>
                                          </p:spTgt>
                                        </p:tgtEl>
                                      </p:cBhvr>
                                    </p:animEffect>
                                  </p:childTnLst>
                                </p:cTn>
                              </p:par>
                            </p:childTnLst>
                          </p:cTn>
                        </p:par>
                        <p:par>
                          <p:cTn id="175" fill="hold">
                            <p:stCondLst>
                              <p:cond delay="500"/>
                            </p:stCondLst>
                            <p:childTnLst>
                              <p:par>
                                <p:cTn id="176" presetID="10" presetClass="exit" presetSubtype="0" fill="hold" grpId="1" nodeType="afterEffect">
                                  <p:stCondLst>
                                    <p:cond delay="0"/>
                                  </p:stCondLst>
                                  <p:childTnLst>
                                    <p:animEffect transition="out" filter="fade">
                                      <p:cBhvr>
                                        <p:cTn id="177" dur="500"/>
                                        <p:tgtEl>
                                          <p:spTgt spid="24"/>
                                        </p:tgtEl>
                                      </p:cBhvr>
                                    </p:animEffect>
                                    <p:set>
                                      <p:cBhvr>
                                        <p:cTn id="178" dur="1" fill="hold">
                                          <p:stCondLst>
                                            <p:cond delay="499"/>
                                          </p:stCondLst>
                                        </p:cTn>
                                        <p:tgtEl>
                                          <p:spTgt spid="2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50"/>
                                        <p:tgtEl>
                                          <p:spTgt spid="25"/>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21">
                                            <p:txEl>
                                              <p:pRg st="3" end="3"/>
                                            </p:txEl>
                                          </p:spTgt>
                                        </p:tgtEl>
                                        <p:attrNameLst>
                                          <p:attrName>style.visibility</p:attrName>
                                        </p:attrNameLst>
                                      </p:cBhvr>
                                      <p:to>
                                        <p:strVal val="visible"/>
                                      </p:to>
                                    </p:set>
                                    <p:animEffect transition="in" filter="fade">
                                      <p:cBhvr>
                                        <p:cTn id="188" dur="500"/>
                                        <p:tgtEl>
                                          <p:spTgt spid="21">
                                            <p:txEl>
                                              <p:pRg st="3" end="3"/>
                                            </p:txEl>
                                          </p:spTgt>
                                        </p:tgtEl>
                                      </p:cBhvr>
                                    </p:animEffect>
                                  </p:childTnLst>
                                </p:cTn>
                              </p:par>
                            </p:childTnLst>
                          </p:cTn>
                        </p:par>
                        <p:par>
                          <p:cTn id="189" fill="hold">
                            <p:stCondLst>
                              <p:cond delay="500"/>
                            </p:stCondLst>
                            <p:childTnLst>
                              <p:par>
                                <p:cTn id="190" presetID="10" presetClass="exit" presetSubtype="0" fill="hold" grpId="1" nodeType="afterEffect">
                                  <p:stCondLst>
                                    <p:cond delay="0"/>
                                  </p:stCondLst>
                                  <p:childTnLst>
                                    <p:animEffect transition="out" filter="fade">
                                      <p:cBhvr>
                                        <p:cTn id="191" dur="500"/>
                                        <p:tgtEl>
                                          <p:spTgt spid="25"/>
                                        </p:tgtEl>
                                      </p:cBhvr>
                                    </p:animEffect>
                                    <p:set>
                                      <p:cBhvr>
                                        <p:cTn id="192" dur="1" fill="hold">
                                          <p:stCondLst>
                                            <p:cond delay="499"/>
                                          </p:stCondLst>
                                        </p:cTn>
                                        <p:tgtEl>
                                          <p:spTgt spid="25"/>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26"/>
                                        </p:tgtEl>
                                        <p:attrNameLst>
                                          <p:attrName>style.visibility</p:attrName>
                                        </p:attrNameLst>
                                      </p:cBhvr>
                                      <p:to>
                                        <p:strVal val="visible"/>
                                      </p:to>
                                    </p:set>
                                    <p:animEffect transition="in" filter="fade">
                                      <p:cBhvr>
                                        <p:cTn id="197" dur="250"/>
                                        <p:tgtEl>
                                          <p:spTgt spid="26"/>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21">
                                            <p:txEl>
                                              <p:pRg st="4" end="4"/>
                                            </p:txEl>
                                          </p:spTgt>
                                        </p:tgtEl>
                                        <p:attrNameLst>
                                          <p:attrName>style.visibility</p:attrName>
                                        </p:attrNameLst>
                                      </p:cBhvr>
                                      <p:to>
                                        <p:strVal val="visible"/>
                                      </p:to>
                                    </p:set>
                                    <p:animEffect transition="in" filter="fade">
                                      <p:cBhvr>
                                        <p:cTn id="202" dur="500"/>
                                        <p:tgtEl>
                                          <p:spTgt spid="21">
                                            <p:txEl>
                                              <p:pRg st="4" end="4"/>
                                            </p:txEl>
                                          </p:spTgt>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26"/>
                                        </p:tgtEl>
                                      </p:cBhvr>
                                    </p:animEffect>
                                    <p:set>
                                      <p:cBhvr>
                                        <p:cTn id="206" dur="1" fill="hold">
                                          <p:stCondLst>
                                            <p:cond delay="499"/>
                                          </p:stCondLst>
                                        </p:cTn>
                                        <p:tgtEl>
                                          <p:spTgt spid="26"/>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1">
                                            <p:txEl>
                                              <p:pRg st="5" end="5"/>
                                            </p:txEl>
                                          </p:spTgt>
                                        </p:tgtEl>
                                        <p:attrNameLst>
                                          <p:attrName>style.visibility</p:attrName>
                                        </p:attrNameLst>
                                      </p:cBhvr>
                                      <p:to>
                                        <p:strVal val="visible"/>
                                      </p:to>
                                    </p:set>
                                    <p:animEffect transition="in" filter="fade">
                                      <p:cBhvr>
                                        <p:cTn id="216" dur="500"/>
                                        <p:tgtEl>
                                          <p:spTgt spid="21">
                                            <p:txEl>
                                              <p:pRg st="5" end="5"/>
                                            </p:txEl>
                                          </p:spTgt>
                                        </p:tgtEl>
                                      </p:cBhvr>
                                    </p:animEffect>
                                  </p:childTnLst>
                                </p:cTn>
                              </p:par>
                            </p:childTnLst>
                          </p:cTn>
                        </p:par>
                        <p:par>
                          <p:cTn id="217" fill="hold">
                            <p:stCondLst>
                              <p:cond delay="500"/>
                            </p:stCondLst>
                            <p:childTnLst>
                              <p:par>
                                <p:cTn id="218" presetID="10" presetClass="exit" presetSubtype="0" fill="hold" grpId="1" nodeType="afterEffect">
                                  <p:stCondLst>
                                    <p:cond delay="0"/>
                                  </p:stCondLst>
                                  <p:childTnLst>
                                    <p:animEffect transition="out" filter="fade">
                                      <p:cBhvr>
                                        <p:cTn id="219" dur="500"/>
                                        <p:tgtEl>
                                          <p:spTgt spid="27"/>
                                        </p:tgtEl>
                                      </p:cBhvr>
                                    </p:animEffect>
                                    <p:set>
                                      <p:cBhvr>
                                        <p:cTn id="220" dur="1" fill="hold">
                                          <p:stCondLst>
                                            <p:cond delay="499"/>
                                          </p:stCondLst>
                                        </p:cTn>
                                        <p:tgtEl>
                                          <p:spTgt spid="27"/>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28"/>
                                        </p:tgtEl>
                                        <p:attrNameLst>
                                          <p:attrName>style.visibility</p:attrName>
                                        </p:attrNameLst>
                                      </p:cBhvr>
                                      <p:to>
                                        <p:strVal val="visible"/>
                                      </p:to>
                                    </p:set>
                                    <p:animEffect transition="in" filter="fade">
                                      <p:cBhvr>
                                        <p:cTn id="225" dur="250"/>
                                        <p:tgtEl>
                                          <p:spTgt spid="28"/>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grpId="0" nodeType="clickEffect">
                                  <p:stCondLst>
                                    <p:cond delay="0"/>
                                  </p:stCondLst>
                                  <p:childTnLst>
                                    <p:set>
                                      <p:cBhvr>
                                        <p:cTn id="229" dur="1" fill="hold">
                                          <p:stCondLst>
                                            <p:cond delay="0"/>
                                          </p:stCondLst>
                                        </p:cTn>
                                        <p:tgtEl>
                                          <p:spTgt spid="21">
                                            <p:txEl>
                                              <p:pRg st="6" end="6"/>
                                            </p:txEl>
                                          </p:spTgt>
                                        </p:tgtEl>
                                        <p:attrNameLst>
                                          <p:attrName>style.visibility</p:attrName>
                                        </p:attrNameLst>
                                      </p:cBhvr>
                                      <p:to>
                                        <p:strVal val="visible"/>
                                      </p:to>
                                    </p:set>
                                    <p:animEffect transition="in" filter="fade">
                                      <p:cBhvr>
                                        <p:cTn id="230" dur="500"/>
                                        <p:tgtEl>
                                          <p:spTgt spid="21">
                                            <p:txEl>
                                              <p:pRg st="6" end="6"/>
                                            </p:txEl>
                                          </p:spTgt>
                                        </p:tgtEl>
                                      </p:cBhvr>
                                    </p:animEffect>
                                  </p:childTnLst>
                                </p:cTn>
                              </p:par>
                            </p:childTnLst>
                          </p:cTn>
                        </p:par>
                        <p:par>
                          <p:cTn id="231" fill="hold">
                            <p:stCondLst>
                              <p:cond delay="500"/>
                            </p:stCondLst>
                            <p:childTnLst>
                              <p:par>
                                <p:cTn id="232" presetID="10" presetClass="exit" presetSubtype="0" fill="hold" grpId="1" nodeType="afterEffect">
                                  <p:stCondLst>
                                    <p:cond delay="0"/>
                                  </p:stCondLst>
                                  <p:childTnLst>
                                    <p:animEffect transition="out" filter="fade">
                                      <p:cBhvr>
                                        <p:cTn id="233" dur="500"/>
                                        <p:tgtEl>
                                          <p:spTgt spid="28"/>
                                        </p:tgtEl>
                                      </p:cBhvr>
                                    </p:animEffect>
                                    <p:set>
                                      <p:cBhvr>
                                        <p:cTn id="2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10"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uiExpand="1" build="p"/>
      <p:bldP spid="22" grpId="0" uiExpand="1" animBg="1"/>
      <p:bldP spid="22" grpId="1" uiExpand="1" animBg="1"/>
      <p:bldP spid="23" grpId="0" uiExpand="1" animBg="1"/>
      <p:bldP spid="23" grpId="1" uiExpand="1" animBg="1"/>
      <p:bldP spid="24" grpId="0" uiExpand="1" animBg="1"/>
      <p:bldP spid="24" grpId="1" uiExpand="1" animBg="1"/>
      <p:bldP spid="25" grpId="0" uiExpand="1" animBg="1"/>
      <p:bldP spid="25" grpId="1" uiExpand="1" animBg="1"/>
      <p:bldP spid="26" grpId="0" uiExpand="1" animBg="1"/>
      <p:bldP spid="26" grpId="1" uiExpand="1" animBg="1"/>
      <p:bldP spid="27" grpId="0" uiExpand="1" animBg="1"/>
      <p:bldP spid="27" grpId="1" uiExpand="1" animBg="1"/>
      <p:bldP spid="28" grpId="0" uiExpand="1" animBg="1"/>
      <p:bldP spid="28" grpId="1" uiExpan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52576" y="348108"/>
            <a:ext cx="7779373"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2. </a:t>
            </a:r>
            <a:r>
              <a:rPr kumimoji="0" lang="vi-VN" sz="32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Đặt </a:t>
            </a:r>
            <a:r>
              <a:rPr kumimoji="0" lang="vi-VN" sz="3200" b="1" i="0" u="none" strike="noStrike" kern="0" cap="none" spc="0" normalizeH="0" baseline="0" noProof="0">
                <a:ln>
                  <a:noFill/>
                </a:ln>
                <a:effectLst/>
                <a:uLnTx/>
                <a:uFillTx/>
                <a:latin typeface="Times New Roman" panose="02020603050405020304" pitchFamily="18" charset="0"/>
                <a:ea typeface="+mn-ea"/>
                <a:cs typeface="Times New Roman" panose="02020603050405020304" pitchFamily="18" charset="0"/>
                <a:sym typeface="Arial" panose="020B0604020202020204"/>
              </a:rPr>
              <a:t>câu </a:t>
            </a:r>
            <a:r>
              <a:rPr kumimoji="0" lang="en-GB" sz="3200" b="1" i="0" u="none" strike="noStrike" kern="0" cap="none" spc="0" normalizeH="0" baseline="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nêu</a:t>
            </a:r>
            <a:r>
              <a:rPr kumimoji="0" lang="vi-VN" sz="3200" b="1" i="0" u="none" strike="noStrike" kern="0" cap="none" spc="0" normalizeH="0" baseline="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hoạt </a:t>
            </a:r>
            <a:r>
              <a:rPr kumimoji="0" lang="vi-VN" sz="3200" b="1" i="0" u="none" strike="noStrike" kern="0" cap="none" spc="0" normalizeH="0" baseline="0" noProof="0">
                <a:ln>
                  <a:noFill/>
                </a:ln>
                <a:effectLst/>
                <a:uLnTx/>
                <a:uFillTx/>
                <a:latin typeface="Times New Roman" panose="02020603050405020304" pitchFamily="18" charset="0"/>
                <a:ea typeface="+mn-ea"/>
                <a:cs typeface="Times New Roman" panose="02020603050405020304" pitchFamily="18" charset="0"/>
                <a:sym typeface="Arial" panose="020B0604020202020204"/>
              </a:rPr>
              <a:t>động </a:t>
            </a:r>
            <a:r>
              <a:rPr kumimoji="0" lang="en-GB" sz="3200" b="1" i="0" u="none" strike="noStrike" kern="0" cap="none" spc="0" normalizeH="0" baseline="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với</a:t>
            </a:r>
            <a:r>
              <a:rPr kumimoji="0" lang="en-GB" sz="3200" b="1" i="0" u="none" strike="noStrike" kern="0" cap="none" spc="0" normalizeH="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 từ ngữ vừa tìm được</a:t>
            </a:r>
            <a:r>
              <a:rPr kumimoji="0" lang="vi-VN" sz="3200" b="1" i="0" u="none" strike="noStrike" kern="0" cap="none" spc="0" normalizeH="0" baseline="0" noProof="0" smtClean="0">
                <a:ln>
                  <a:noFill/>
                </a:ln>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32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1" name="TextBox 20"/>
          <p:cNvSpPr txBox="1"/>
          <p:nvPr/>
        </p:nvSpPr>
        <p:spPr>
          <a:xfrm>
            <a:off x="652575" y="1135395"/>
            <a:ext cx="7779373" cy="341632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a:t>
            </a:r>
          </a:p>
          <a:p>
            <a:pPr algn="just">
              <a:lnSpc>
                <a:spcPct val="120000"/>
              </a:lnSpc>
            </a:pPr>
            <a:r>
              <a:rPr lang="en-US" sz="2800" smtClean="0">
                <a:latin typeface="Times New Roman" panose="02020603050405020304" pitchFamily="18" charset="0"/>
                <a:cs typeface="Times New Roman" panose="02020603050405020304" pitchFamily="18" charset="0"/>
              </a:rPr>
              <a:t>- Các </a:t>
            </a:r>
            <a:r>
              <a:rPr lang="en-US" sz="2800">
                <a:latin typeface="Times New Roman" panose="02020603050405020304" pitchFamily="18" charset="0"/>
                <a:cs typeface="Times New Roman" panose="02020603050405020304" pitchFamily="18" charset="0"/>
              </a:rPr>
              <a:t>bạn đọc sách.</a:t>
            </a:r>
          </a:p>
          <a:p>
            <a:pPr algn="just">
              <a:lnSpc>
                <a:spcPct val="120000"/>
              </a:lnSpc>
            </a:pPr>
            <a:r>
              <a:rPr lang="en-US" sz="2800" smtClean="0">
                <a:latin typeface="Times New Roman" panose="02020603050405020304" pitchFamily="18" charset="0"/>
                <a:cs typeface="Times New Roman" panose="02020603050405020304" pitchFamily="18" charset="0"/>
              </a:rPr>
              <a:t>- Ba </a:t>
            </a:r>
            <a:r>
              <a:rPr lang="en-US" sz="2800">
                <a:latin typeface="Times New Roman" panose="02020603050405020304" pitchFamily="18" charset="0"/>
                <a:cs typeface="Times New Roman" panose="02020603050405020304" pitchFamily="18" charset="0"/>
              </a:rPr>
              <a:t>bạn đang vẽ tranh.</a:t>
            </a:r>
          </a:p>
          <a:p>
            <a:pPr algn="just">
              <a:lnSpc>
                <a:spcPct val="120000"/>
              </a:lnSpc>
            </a:pPr>
            <a:r>
              <a:rPr lang="en-US" sz="2800" smtClean="0">
                <a:latin typeface="Times New Roman" panose="02020603050405020304" pitchFamily="18" charset="0"/>
                <a:cs typeface="Times New Roman" panose="02020603050405020304" pitchFamily="18" charset="0"/>
              </a:rPr>
              <a:t>- Các </a:t>
            </a:r>
            <a:r>
              <a:rPr lang="en-US" sz="2800">
                <a:latin typeface="Times New Roman" panose="02020603050405020304" pitchFamily="18" charset="0"/>
                <a:cs typeface="Times New Roman" panose="02020603050405020304" pitchFamily="18" charset="0"/>
              </a:rPr>
              <a:t>bạn đang học âm nhạc.</a:t>
            </a:r>
          </a:p>
          <a:p>
            <a:pPr algn="just">
              <a:lnSpc>
                <a:spcPct val="120000"/>
              </a:lnSpc>
            </a:pPr>
            <a:r>
              <a:rPr lang="en-US" sz="2800" smtClean="0">
                <a:latin typeface="Times New Roman" panose="02020603050405020304" pitchFamily="18" charset="0"/>
                <a:cs typeface="Times New Roman" panose="02020603050405020304" pitchFamily="18" charset="0"/>
              </a:rPr>
              <a:t>- Tổ </a:t>
            </a:r>
            <a:r>
              <a:rPr lang="en-US" sz="2800">
                <a:latin typeface="Times New Roman" panose="02020603050405020304" pitchFamily="18" charset="0"/>
                <a:cs typeface="Times New Roman" panose="02020603050405020304" pitchFamily="18" charset="0"/>
              </a:rPr>
              <a:t>1 đang tập thể </a:t>
            </a:r>
            <a:r>
              <a:rPr lang="en-US" sz="2800" smtClean="0">
                <a:latin typeface="Times New Roman" panose="02020603050405020304" pitchFamily="18" charset="0"/>
                <a:cs typeface="Times New Roman" panose="02020603050405020304" pitchFamily="18" charset="0"/>
              </a:rPr>
              <a:t>dục. </a:t>
            </a:r>
          </a:p>
          <a:p>
            <a:pPr algn="just">
              <a:lnSpc>
                <a:spcPct val="120000"/>
              </a:lnSpc>
            </a:pPr>
            <a:r>
              <a:rPr lang="en-US" sz="2800" smtClean="0">
                <a:latin typeface="Times New Roman" panose="02020603050405020304" pitchFamily="18" charset="0"/>
                <a:cs typeface="Times New Roman" panose="02020603050405020304" pitchFamily="18" charset="0"/>
              </a:rPr>
              <a:t>- Bạn </a:t>
            </a:r>
            <a:r>
              <a:rPr lang="en-US" sz="2800">
                <a:latin typeface="Times New Roman" panose="02020603050405020304" pitchFamily="18" charset="0"/>
                <a:cs typeface="Times New Roman" panose="02020603050405020304" pitchFamily="18" charset="0"/>
              </a:rPr>
              <a:t>gái đang nhảy </a:t>
            </a:r>
            <a:r>
              <a:rPr lang="en-US" sz="2800" smtClean="0">
                <a:latin typeface="Times New Roman" panose="02020603050405020304" pitchFamily="18" charset="0"/>
                <a:cs typeface="Times New Roman" panose="02020603050405020304" pitchFamily="18" charset="0"/>
              </a:rPr>
              <a:t>dây.</a:t>
            </a:r>
            <a:r>
              <a:rPr kumimoji="0" lang="en-US" sz="28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9" name="Rounded Rectangle 3">
            <a:extLst>
              <a:ext uri="{FF2B5EF4-FFF2-40B4-BE49-F238E27FC236}">
                <a16:creationId xmlns:a16="http://schemas.microsoft.com/office/drawing/2014/main" xmlns="" id="{0FA83546-E80C-4AB7-A4BE-DD2F8195B0FB}"/>
              </a:ext>
            </a:extLst>
          </p:cNvPr>
          <p:cNvSpPr/>
          <p:nvPr/>
        </p:nvSpPr>
        <p:spPr>
          <a:xfrm>
            <a:off x="6177165" y="1425326"/>
            <a:ext cx="1697222" cy="530184"/>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smtClean="0">
                <a:solidFill>
                  <a:srgbClr val="000000"/>
                </a:solidFill>
                <a:latin typeface="UTM Avo" panose="02040603050506020204" pitchFamily="18" charset="0"/>
              </a:rPr>
              <a:t>Hoạt động</a:t>
            </a:r>
            <a:endParaRPr lang="en-US" sz="2000" b="1" dirty="0">
              <a:solidFill>
                <a:srgbClr val="000000"/>
              </a:solidFill>
              <a:latin typeface="UTM Avo" panose="02040603050506020204" pitchFamily="18" charset="0"/>
            </a:endParaRPr>
          </a:p>
        </p:txBody>
      </p:sp>
      <p:sp>
        <p:nvSpPr>
          <p:cNvPr id="30" name="TextBox 29">
            <a:extLst>
              <a:ext uri="{FF2B5EF4-FFF2-40B4-BE49-F238E27FC236}">
                <a16:creationId xmlns:a16="http://schemas.microsoft.com/office/drawing/2014/main" xmlns="" id="{EF0DC881-73D1-4619-9730-50962502AA11}"/>
              </a:ext>
            </a:extLst>
          </p:cNvPr>
          <p:cNvSpPr txBox="1"/>
          <p:nvPr/>
        </p:nvSpPr>
        <p:spPr>
          <a:xfrm>
            <a:off x="5395987" y="1955510"/>
            <a:ext cx="3259577" cy="1938992"/>
          </a:xfrm>
          <a:prstGeom prst="rect">
            <a:avLst/>
          </a:prstGeom>
          <a:noFill/>
        </p:spPr>
        <p:txBody>
          <a:bodyPr wrap="square" rtlCol="0">
            <a:spAutoFit/>
          </a:bodyPr>
          <a:lstStyle/>
          <a:p>
            <a:pPr algn="just">
              <a:lnSpc>
                <a:spcPct val="150000"/>
              </a:lnSpc>
            </a:pPr>
            <a:r>
              <a:rPr lang="en-US" sz="2000" err="1">
                <a:latin typeface="UTM Avo" panose="02040603050506020204" pitchFamily="18" charset="0"/>
              </a:rPr>
              <a:t>học</a:t>
            </a:r>
            <a:r>
              <a:rPr lang="en-US" sz="2000">
                <a:latin typeface="UTM Avo" panose="02040603050506020204" pitchFamily="18" charset="0"/>
              </a:rPr>
              <a:t> </a:t>
            </a:r>
            <a:r>
              <a:rPr lang="en-US" sz="2000" smtClean="0">
                <a:latin typeface="UTM Avo" panose="02040603050506020204" pitchFamily="18" charset="0"/>
              </a:rPr>
              <a:t>bài             nhảy dây</a:t>
            </a:r>
            <a:endParaRPr lang="en-US" sz="2000" dirty="0">
              <a:latin typeface="UTM Avo" panose="02040603050506020204" pitchFamily="18" charset="0"/>
            </a:endParaRPr>
          </a:p>
          <a:p>
            <a:pPr algn="just">
              <a:lnSpc>
                <a:spcPct val="150000"/>
              </a:lnSpc>
            </a:pPr>
            <a:r>
              <a:rPr lang="en-US" sz="2000" smtClean="0">
                <a:latin typeface="UTM Avo" panose="02040603050506020204" pitchFamily="18" charset="0"/>
              </a:rPr>
              <a:t>vẽ                      đá cầu</a:t>
            </a:r>
            <a:endParaRPr lang="en-US" sz="2000" dirty="0">
              <a:latin typeface="UTM Avo" panose="02040603050506020204" pitchFamily="18" charset="0"/>
            </a:endParaRPr>
          </a:p>
          <a:p>
            <a:pPr algn="just">
              <a:lnSpc>
                <a:spcPct val="150000"/>
              </a:lnSpc>
            </a:pPr>
            <a:r>
              <a:rPr lang="en-US" sz="2000">
                <a:latin typeface="UTM Avo" panose="02040603050506020204" pitchFamily="18" charset="0"/>
              </a:rPr>
              <a:t>đánh </a:t>
            </a:r>
            <a:r>
              <a:rPr lang="en-US" sz="2000" smtClean="0">
                <a:latin typeface="UTM Avo" panose="02040603050506020204" pitchFamily="18" charset="0"/>
              </a:rPr>
              <a:t>đàn         chạy</a:t>
            </a:r>
          </a:p>
          <a:p>
            <a:pPr algn="just">
              <a:lnSpc>
                <a:spcPct val="150000"/>
              </a:lnSpc>
            </a:pPr>
            <a:r>
              <a:rPr lang="en-US" sz="2000" smtClean="0">
                <a:latin typeface="UTM Avo" panose="02040603050506020204" pitchFamily="18" charset="0"/>
              </a:rPr>
              <a:t>tập </a:t>
            </a:r>
            <a:r>
              <a:rPr lang="en-US" sz="2000" err="1">
                <a:latin typeface="UTM Avo" panose="02040603050506020204" pitchFamily="18" charset="0"/>
              </a:rPr>
              <a:t>thể</a:t>
            </a:r>
            <a:r>
              <a:rPr lang="en-US" sz="2000">
                <a:latin typeface="UTM Avo" panose="02040603050506020204" pitchFamily="18" charset="0"/>
              </a:rPr>
              <a:t> </a:t>
            </a:r>
            <a:r>
              <a:rPr lang="en-US" sz="2000" smtClean="0">
                <a:latin typeface="UTM Avo" panose="02040603050506020204" pitchFamily="18" charset="0"/>
              </a:rPr>
              <a:t>dục</a:t>
            </a:r>
            <a:endParaRPr lang="en-US" sz="2000" dirty="0">
              <a:latin typeface="UTM Avo" panose="02040603050506020204" pitchFamily="18" charset="0"/>
            </a:endParaRPr>
          </a:p>
        </p:txBody>
      </p:sp>
    </p:spTree>
    <p:extLst>
      <p:ext uri="{BB962C8B-B14F-4D97-AF65-F5344CB8AC3E}">
        <p14:creationId xmlns:p14="http://schemas.microsoft.com/office/powerpoint/2010/main" val="398467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fade">
                                      <p:cBhvr>
                                        <p:cTn id="18" dur="500"/>
                                        <p:tgtEl>
                                          <p:spTgt spid="30">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fade">
                                      <p:cBhvr>
                                        <p:cTn id="21" dur="500"/>
                                        <p:tgtEl>
                                          <p:spTgt spid="30">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xEl>
                                              <p:pRg st="3" end="3"/>
                                            </p:txEl>
                                          </p:spTgt>
                                        </p:tgtEl>
                                        <p:attrNameLst>
                                          <p:attrName>style.visibility</p:attrName>
                                        </p:attrNameLst>
                                      </p:cBhvr>
                                      <p:to>
                                        <p:strVal val="visible"/>
                                      </p:to>
                                    </p:set>
                                    <p:animEffect transition="in" filter="fade">
                                      <p:cBhvr>
                                        <p:cTn id="24" dur="500"/>
                                        <p:tgtEl>
                                          <p:spTgt spid="3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9" grpId="0" animBg="1"/>
      <p:bldP spid="3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Rectangle 3"/>
          <p:cNvSpPr/>
          <p:nvPr/>
        </p:nvSpPr>
        <p:spPr>
          <a:xfrm>
            <a:off x="304800" y="2968727"/>
            <a:ext cx="8207824"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err="1"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Chúc</a:t>
            </a:r>
            <a:r>
              <a:rPr kumimoji="0" lang="en-US" sz="4800" b="1" i="0" u="none" strike="noStrike" kern="1200" cap="all" spc="0" normalizeH="0" baseline="0" noProof="0"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 </a:t>
            </a:r>
            <a:r>
              <a:rPr kumimoji="0" lang="en-US" sz="4800" b="1" i="0" u="none" strike="noStrike" kern="1200" cap="all" spc="0" normalizeH="0" baseline="0" noProof="0" dirty="0" err="1"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các</a:t>
            </a:r>
            <a:r>
              <a:rPr kumimoji="0" lang="en-US" sz="4800" b="1" i="0" u="none" strike="noStrike" kern="1200" cap="all" spc="0" normalizeH="0" baseline="0" noProof="0"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 con </a:t>
            </a:r>
            <a:r>
              <a:rPr kumimoji="0" lang="en-US" sz="4800" b="1" i="0" u="none" strike="noStrike" kern="1200" cap="all" spc="0" normalizeH="0" baseline="0" noProof="0" dirty="0" err="1"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học</a:t>
            </a:r>
            <a:r>
              <a:rPr kumimoji="0" lang="en-US" sz="4800" b="1" i="0" u="none" strike="noStrike" kern="1200" cap="all" spc="0" normalizeH="0" baseline="0" noProof="0"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 </a:t>
            </a:r>
            <a:r>
              <a:rPr kumimoji="0" lang="en-US" sz="4800" b="1" i="0" u="none" strike="noStrike" kern="1200" cap="all" spc="0" normalizeH="0" baseline="0" noProof="0" dirty="0" err="1"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tốt</a:t>
            </a:r>
            <a:r>
              <a:rPr kumimoji="0" lang="en-US" sz="4800" b="1" i="0" u="none" strike="noStrike" kern="1200" cap="all" spc="0" normalizeH="0" baseline="0" noProof="0"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rPr>
              <a:t>!</a:t>
            </a:r>
            <a:endParaRPr kumimoji="0" lang="en-US" sz="4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21674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extBox 7"/>
          <p:cNvSpPr txBox="1"/>
          <p:nvPr/>
        </p:nvSpPr>
        <p:spPr>
          <a:xfrm>
            <a:off x="2710975" y="1186612"/>
            <a:ext cx="30766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2600" b="1" i="0" u="none" strike="noStrike" kern="0" cap="none" spc="0" normalizeH="0" baseline="0" noProof="0" dirty="0" err="1">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Tiếng</a:t>
            </a:r>
            <a:r>
              <a:rPr kumimoji="0" lang="en-GB" sz="2600" b="1" i="0" u="none" strike="noStrike" kern="0" cap="none" spc="0" normalizeH="0" baseline="0" noProof="0" dirty="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a:t>
            </a:r>
            <a:r>
              <a:rPr kumimoji="0" lang="en-GB" sz="2600" b="1" i="0" u="none" strike="noStrike" kern="0" cap="none" spc="0" normalizeH="0" baseline="0" noProof="0" dirty="0" err="1">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Việt</a:t>
            </a: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Rectangle 9"/>
          <p:cNvSpPr/>
          <p:nvPr/>
        </p:nvSpPr>
        <p:spPr>
          <a:xfrm>
            <a:off x="1105397" y="1523715"/>
            <a:ext cx="6287845" cy="69249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GB" sz="2600" b="1" i="0" u="none" strike="noStrike" kern="0" cap="none" spc="0" normalizeH="0" baseline="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a:t>
            </a:r>
            <a:r>
              <a:rPr kumimoji="0" lang="en-GB" sz="2600" b="1" i="0" u="none" strike="noStrike" kern="0" cap="none" spc="0" normalizeH="0" baseline="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Bài</a:t>
            </a:r>
            <a:r>
              <a:rPr kumimoji="0" lang="en-GB" sz="2600" b="1" i="0" u="none" strike="noStrike" kern="0" cap="none" spc="0" normalizeH="0" baseline="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10: </a:t>
            </a:r>
            <a:r>
              <a:rPr kumimoji="0" lang="en-GB" sz="2600" b="1" i="0" u="none" strike="noStrike" kern="0" cap="none" spc="0" normalizeH="0" baseline="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Tiết</a:t>
            </a:r>
            <a:r>
              <a:rPr kumimoji="0" lang="en-GB" sz="2600" b="1" i="0" u="none" strike="noStrike" kern="0" cap="none" spc="0" normalizeH="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3: </a:t>
            </a:r>
            <a:r>
              <a:rPr kumimoji="0" lang="en-GB" sz="2600" b="1" i="0" u="none" strike="noStrike" kern="0" cap="none" spc="0" normalizeH="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Viết</a:t>
            </a:r>
            <a:r>
              <a:rPr kumimoji="0" lang="en-GB" sz="2600" b="1" i="0" u="none" strike="noStrike" kern="0" cap="none" spc="0" normalizeH="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a:t>
            </a:r>
            <a:r>
              <a:rPr kumimoji="0" lang="en-GB" sz="2600" b="1" i="0" u="none" strike="noStrike" kern="0" cap="none" spc="0" normalizeH="0" baseline="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a:t>
            </a:r>
            <a:r>
              <a:rPr kumimoji="0" lang="en-GB" sz="2600" b="1" i="0" u="none" strike="noStrike" kern="0" cap="none" spc="0" normalizeH="0" baseline="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ThƟ</a:t>
            </a:r>
            <a:r>
              <a:rPr kumimoji="0" lang="en-GB" sz="2600" b="1" i="0" u="none" strike="noStrike" kern="0" cap="none" spc="0" normalizeH="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a:t>
            </a:r>
            <a:r>
              <a:rPr kumimoji="0" lang="en-GB" sz="2600" b="1" i="0" u="none" strike="noStrike" kern="0" cap="none" spc="0" normalizeH="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khóa</a:t>
            </a:r>
            <a:r>
              <a:rPr kumimoji="0" lang="en-GB" sz="2600" b="1" i="0" u="none" strike="noStrike" kern="0" cap="none" spc="0" normalizeH="0" noProof="0" dirty="0"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 </a:t>
            </a:r>
            <a:r>
              <a:rPr kumimoji="0" lang="en-GB" sz="2600" b="1" i="0" u="none" strike="noStrike" kern="0" cap="none" spc="0" normalizeH="0" noProof="0" dirty="0" err="1" smtClean="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rPr>
              <a:t>biểu</a:t>
            </a:r>
            <a:endParaRPr kumimoji="0" lang="en-GB" sz="2600" b="1" i="0" u="none" strike="noStrike" kern="0" cap="none" spc="0" normalizeH="0" baseline="0" noProof="0" dirty="0">
              <a:ln>
                <a:noFill/>
              </a:ln>
              <a:solidFill>
                <a:srgbClr val="FFFFFF"/>
              </a:solidFill>
              <a:effectLst/>
              <a:uLnTx/>
              <a:uFillTx/>
              <a:latin typeface="HP001 4 hàng" panose="020B0603050302020204" pitchFamily="34" charset="0"/>
              <a:ea typeface="HP001" panose="020B0603050302020204" pitchFamily="34" charset="0"/>
              <a:cs typeface="Arial" panose="020B0604020202020204"/>
              <a:sym typeface="Arial" panose="020B0604020202020204"/>
            </a:endParaRPr>
          </a:p>
        </p:txBody>
      </p:sp>
    </p:spTree>
    <p:extLst>
      <p:ext uri="{BB962C8B-B14F-4D97-AF65-F5344CB8AC3E}">
        <p14:creationId xmlns:p14="http://schemas.microsoft.com/office/powerpoint/2010/main" val="512646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3000" b="-14000"/>
          </a:stretch>
        </a:blipFill>
        <a:effectLst/>
      </p:bgPr>
    </p:bg>
    <p:spTree>
      <p:nvGrpSpPr>
        <p:cNvPr id="1" name=""/>
        <p:cNvGrpSpPr/>
        <p:nvPr/>
      </p:nvGrpSpPr>
      <p:grpSpPr>
        <a:xfrm>
          <a:off x="0" y="0"/>
          <a:ext cx="0" cy="0"/>
          <a:chOff x="0" y="0"/>
          <a:chExt cx="0" cy="0"/>
        </a:xfrm>
      </p:grpSpPr>
      <p:sp>
        <p:nvSpPr>
          <p:cNvPr id="2" name="Rectangle 1"/>
          <p:cNvSpPr/>
          <p:nvPr/>
        </p:nvSpPr>
        <p:spPr>
          <a:xfrm>
            <a:off x="1352540" y="2114550"/>
            <a:ext cx="618470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smtClean="0">
                <a:ln w="24500" cmpd="dbl">
                  <a:solidFill>
                    <a:srgbClr val="FFFFFF">
                      <a:shade val="85000"/>
                      <a:satMod val="155000"/>
                    </a:srgbClr>
                  </a:solidFill>
                  <a:prstDash val="solid"/>
                  <a:miter lim="800000"/>
                </a:ln>
                <a:gradFill>
                  <a:gsLst>
                    <a:gs pos="10000">
                      <a:srgbClr val="FFFFFF">
                        <a:tint val="10000"/>
                        <a:satMod val="155000"/>
                      </a:srgbClr>
                    </a:gs>
                    <a:gs pos="60000">
                      <a:srgbClr val="FFFFFF">
                        <a:tint val="30000"/>
                        <a:satMod val="155000"/>
                      </a:srgbClr>
                    </a:gs>
                    <a:gs pos="100000">
                      <a:srgbClr val="FFFFFF">
                        <a:tint val="73000"/>
                        <a:satMod val="155000"/>
                      </a:srgbClr>
                    </a:gs>
                  </a:gsLst>
                  <a:lin ang="5400000"/>
                </a:gradFill>
                <a:effectLst>
                  <a:outerShdw blurRad="38100" dist="38100" dir="7020000" algn="tl">
                    <a:srgbClr val="000000">
                      <a:alpha val="35000"/>
                    </a:srgbClr>
                  </a:outerShdw>
                </a:effectLst>
                <a:uLnTx/>
                <a:uFillTx/>
                <a:latin typeface="Times New Roman" pitchFamily="18" charset="0"/>
                <a:ea typeface="+mn-ea"/>
                <a:cs typeface="Times New Roman" pitchFamily="18" charset="0"/>
                <a:sym typeface="Arial"/>
              </a:rPr>
              <a:t>Thời</a:t>
            </a:r>
            <a:r>
              <a:rPr kumimoji="0" lang="en-US" sz="7200" b="1" i="0" u="none" strike="noStrike" kern="0" cap="none" spc="0" normalizeH="0" noProof="0" smtClean="0">
                <a:ln w="24500" cmpd="dbl">
                  <a:solidFill>
                    <a:srgbClr val="FFFFFF">
                      <a:shade val="85000"/>
                      <a:satMod val="155000"/>
                    </a:srgbClr>
                  </a:solidFill>
                  <a:prstDash val="solid"/>
                  <a:miter lim="800000"/>
                </a:ln>
                <a:gradFill>
                  <a:gsLst>
                    <a:gs pos="10000">
                      <a:srgbClr val="FFFFFF">
                        <a:tint val="10000"/>
                        <a:satMod val="155000"/>
                      </a:srgbClr>
                    </a:gs>
                    <a:gs pos="60000">
                      <a:srgbClr val="FFFFFF">
                        <a:tint val="30000"/>
                        <a:satMod val="155000"/>
                      </a:srgbClr>
                    </a:gs>
                    <a:gs pos="100000">
                      <a:srgbClr val="FFFFFF">
                        <a:tint val="73000"/>
                        <a:satMod val="155000"/>
                      </a:srgbClr>
                    </a:gs>
                  </a:gsLst>
                  <a:lin ang="5400000"/>
                </a:gradFill>
                <a:effectLst>
                  <a:outerShdw blurRad="38100" dist="38100" dir="7020000" algn="tl">
                    <a:srgbClr val="000000">
                      <a:alpha val="35000"/>
                    </a:srgbClr>
                  </a:outerShdw>
                </a:effectLst>
                <a:uLnTx/>
                <a:uFillTx/>
                <a:latin typeface="Times New Roman" pitchFamily="18" charset="0"/>
                <a:ea typeface="+mn-ea"/>
                <a:cs typeface="Times New Roman" pitchFamily="18" charset="0"/>
                <a:sym typeface="Arial"/>
              </a:rPr>
              <a:t> khóa biểu</a:t>
            </a:r>
            <a:endParaRPr kumimoji="0" lang="en-US" sz="7200" b="1" i="0" u="none" strike="noStrike" kern="0" cap="none" spc="0" normalizeH="0" baseline="0" noProof="0" dirty="0">
              <a:ln w="24500" cmpd="dbl">
                <a:solidFill>
                  <a:srgbClr val="FFFFFF">
                    <a:shade val="85000"/>
                    <a:satMod val="155000"/>
                  </a:srgbClr>
                </a:solidFill>
                <a:prstDash val="solid"/>
                <a:miter lim="800000"/>
              </a:ln>
              <a:gradFill>
                <a:gsLst>
                  <a:gs pos="10000">
                    <a:srgbClr val="FFFFFF">
                      <a:tint val="10000"/>
                      <a:satMod val="155000"/>
                    </a:srgbClr>
                  </a:gs>
                  <a:gs pos="60000">
                    <a:srgbClr val="FFFFFF">
                      <a:tint val="30000"/>
                      <a:satMod val="155000"/>
                    </a:srgbClr>
                  </a:gs>
                  <a:gs pos="100000">
                    <a:srgbClr val="FFFFFF">
                      <a:tint val="73000"/>
                      <a:satMod val="155000"/>
                    </a:srgbClr>
                  </a:gs>
                </a:gsLst>
                <a:lin ang="5400000"/>
              </a:gradFill>
              <a:effectLst>
                <a:outerShdw blurRad="38100" dist="38100" dir="7020000" algn="tl">
                  <a:srgbClr val="000000">
                    <a:alpha val="35000"/>
                  </a:srgbClr>
                </a:outerShdw>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762912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p:cNvSpPr/>
          <p:nvPr/>
        </p:nvSpPr>
        <p:spPr>
          <a:xfrm>
            <a:off x="690569" y="422623"/>
            <a:ext cx="2072057" cy="660826"/>
          </a:xfrm>
          <a:prstGeom prst="cloudCallout">
            <a:avLst>
              <a:gd name="adj1" fmla="val -39191"/>
              <a:gd name="adj2" fmla="val 85386"/>
            </a:avLst>
          </a:prstGeom>
          <a:solidFill>
            <a:srgbClr val="BEE7FB"/>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B305156-7455-8F4C-AA31-731375F4FEB5}"/>
              </a:ext>
            </a:extLst>
          </p:cNvPr>
          <p:cNvSpPr txBox="1"/>
          <p:nvPr/>
        </p:nvSpPr>
        <p:spPr>
          <a:xfrm>
            <a:off x="827069" y="545318"/>
            <a:ext cx="16607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a:ea typeface="+mn-ea"/>
                <a:cs typeface="Arial"/>
                <a:sym typeface="Arial"/>
              </a:rPr>
              <a:t>NGHE</a:t>
            </a: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vi-VN" sz="1800" b="0" i="0" u="none" strike="noStrike" kern="0" cap="none" spc="0" normalizeH="0" baseline="0" noProof="0" dirty="0">
                <a:ln>
                  <a:noFill/>
                </a:ln>
                <a:solidFill>
                  <a:srgbClr val="000000"/>
                </a:solidFill>
                <a:effectLst/>
                <a:uLnTx/>
                <a:uFillTx/>
                <a:latin typeface="Times New Roman"/>
                <a:ea typeface="+mn-ea"/>
                <a:cs typeface="Arial"/>
                <a:sym typeface="Arial"/>
              </a:rPr>
              <a:t>- VIẾT</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xmlns="" id="{F1BA6EFB-CB7A-094B-AC9D-B222BDD328B2}"/>
              </a:ext>
            </a:extLst>
          </p:cNvPr>
          <p:cNvSpPr txBox="1"/>
          <p:nvPr/>
        </p:nvSpPr>
        <p:spPr>
          <a:xfrm>
            <a:off x="3324821" y="985918"/>
            <a:ext cx="31838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srgbClr val="17479D"/>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600" b="1" i="0" u="none" strike="noStrike" kern="0" cap="none" spc="0" normalizeH="0" noProof="0" smtClean="0">
                <a:ln>
                  <a:noFill/>
                </a:ln>
                <a:solidFill>
                  <a:srgbClr val="17479D"/>
                </a:solidFill>
                <a:effectLst/>
                <a:uLnTx/>
                <a:uFillTx/>
                <a:latin typeface="Times New Roman" panose="02020603050405020304" pitchFamily="18" charset="0"/>
                <a:ea typeface="+mn-ea"/>
                <a:cs typeface="Times New Roman" panose="02020603050405020304" pitchFamily="18" charset="0"/>
                <a:sym typeface="Arial"/>
              </a:rPr>
              <a:t> khóa biểu</a:t>
            </a:r>
            <a:endParaRPr kumimoji="0" lang="x-none" sz="3600" b="1" i="0" u="none" strike="noStrike" kern="0" cap="none" spc="0" normalizeH="0" baseline="0" noProof="0" dirty="0">
              <a:ln>
                <a:noFill/>
              </a:ln>
              <a:solidFill>
                <a:srgbClr val="17479D"/>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a:extLst>
              <a:ext uri="{FF2B5EF4-FFF2-40B4-BE49-F238E27FC236}">
                <a16:creationId xmlns:a16="http://schemas.microsoft.com/office/drawing/2014/main" xmlns="" id="{9FA24853-01FC-A946-88A2-4E5CEA158308}"/>
              </a:ext>
            </a:extLst>
          </p:cNvPr>
          <p:cNvSpPr txBox="1"/>
          <p:nvPr/>
        </p:nvSpPr>
        <p:spPr>
          <a:xfrm>
            <a:off x="1283666" y="1931761"/>
            <a:ext cx="4632459" cy="6463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AB40">
                    <a:lumMod val="75000"/>
                  </a:srgbClr>
                </a:solidFill>
                <a:effectLst/>
                <a:uLnTx/>
                <a:uFillTx/>
                <a:latin typeface="Times New Roman"/>
                <a:ea typeface="+mn-ea"/>
                <a:cs typeface="Arial"/>
                <a:sym typeface="Arial"/>
              </a:rPr>
              <a:t>Nghe - </a:t>
            </a:r>
            <a:r>
              <a:rPr kumimoji="0" lang="vi-VN" sz="2400" b="1" i="0" u="none" strike="noStrike" kern="0" cap="none" spc="0" normalizeH="0" baseline="0" noProof="0">
                <a:ln>
                  <a:noFill/>
                </a:ln>
                <a:solidFill>
                  <a:srgbClr val="FFAB40">
                    <a:lumMod val="75000"/>
                  </a:srgbClr>
                </a:solidFill>
                <a:effectLst/>
                <a:uLnTx/>
                <a:uFillTx/>
                <a:latin typeface="Times New Roman"/>
                <a:ea typeface="+mn-ea"/>
                <a:cs typeface="Arial"/>
                <a:sym typeface="Arial"/>
              </a:rPr>
              <a:t>viết </a:t>
            </a:r>
            <a:r>
              <a:rPr kumimoji="0" lang="vi-VN"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a:t>
            </a:r>
            <a:r>
              <a:rPr kumimoji="0" lang="en-US"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Thời</a:t>
            </a:r>
            <a:r>
              <a:rPr kumimoji="0" lang="en-US" sz="2400" b="1" i="0" u="none" strike="noStrike" kern="0" cap="none" spc="0" normalizeH="0" noProof="0" smtClean="0">
                <a:ln>
                  <a:noFill/>
                </a:ln>
                <a:solidFill>
                  <a:srgbClr val="FFAB40">
                    <a:lumMod val="75000"/>
                  </a:srgbClr>
                </a:solidFill>
                <a:effectLst/>
                <a:uLnTx/>
                <a:uFillTx/>
                <a:latin typeface="Times New Roman"/>
                <a:ea typeface="+mn-ea"/>
                <a:cs typeface="Arial"/>
                <a:sym typeface="Arial"/>
              </a:rPr>
              <a:t> khóa biểu</a:t>
            </a:r>
            <a:r>
              <a:rPr kumimoji="0" lang="vi-VN"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 </a:t>
            </a:r>
            <a:endParaRPr kumimoji="0" lang="vi-VN" sz="2400" b="0" i="0" u="none" strike="noStrike" kern="0" cap="none" spc="0" normalizeH="0" baseline="0" noProof="0" dirty="0">
              <a:ln>
                <a:noFill/>
              </a:ln>
              <a:solidFill>
                <a:srgbClr val="FFAB40">
                  <a:lumMod val="75000"/>
                </a:srgbClr>
              </a:solidFill>
              <a:effectLst/>
              <a:uLnTx/>
              <a:uFillTx/>
              <a:latin typeface="Times New Roman"/>
              <a:ea typeface="+mn-ea"/>
              <a:cs typeface="Arial"/>
              <a:sym typeface="Arial"/>
            </a:endParaRPr>
          </a:p>
        </p:txBody>
      </p:sp>
      <p:pic>
        <p:nvPicPr>
          <p:cNvPr id="6" name="Picture 5">
            <a:extLst>
              <a:ext uri="{FF2B5EF4-FFF2-40B4-BE49-F238E27FC236}">
                <a16:creationId xmlns:a16="http://schemas.microsoft.com/office/drawing/2014/main" xmlns=""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64" y="2086327"/>
            <a:ext cx="406360" cy="288000"/>
          </a:xfrm>
          <a:prstGeom prst="rect">
            <a:avLst/>
          </a:prstGeom>
        </p:spPr>
      </p:pic>
      <p:pic>
        <p:nvPicPr>
          <p:cNvPr id="7" name="Picture 6">
            <a:extLst>
              <a:ext uri="{FF2B5EF4-FFF2-40B4-BE49-F238E27FC236}">
                <a16:creationId xmlns:a16="http://schemas.microsoft.com/office/drawing/2014/main" xmlns=""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60024" y="2757180"/>
            <a:ext cx="384000" cy="288000"/>
          </a:xfrm>
          <a:prstGeom prst="rect">
            <a:avLst/>
          </a:prstGeom>
        </p:spPr>
      </p:pic>
      <p:sp>
        <p:nvSpPr>
          <p:cNvPr id="8" name="TextBox 7">
            <a:extLst>
              <a:ext uri="{FF2B5EF4-FFF2-40B4-BE49-F238E27FC236}">
                <a16:creationId xmlns:a16="http://schemas.microsoft.com/office/drawing/2014/main" xmlns="" id="{6743BCB4-7CDF-1743-B06E-85D66E7CF6B8}"/>
              </a:ext>
            </a:extLst>
          </p:cNvPr>
          <p:cNvSpPr txBox="1"/>
          <p:nvPr/>
        </p:nvSpPr>
        <p:spPr>
          <a:xfrm>
            <a:off x="1283666" y="2603552"/>
            <a:ext cx="7506373" cy="12003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BT</a:t>
            </a:r>
            <a:r>
              <a:rPr kumimoji="0" lang="vi-VN"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 </a:t>
            </a:r>
            <a:r>
              <a:rPr kumimoji="0" lang="en-US"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Dựa</a:t>
            </a:r>
            <a:r>
              <a:rPr kumimoji="0" lang="en-US" sz="2400" b="1" i="0" u="none" strike="noStrike" kern="0" cap="none" spc="0" normalizeH="0" noProof="0" smtClean="0">
                <a:ln>
                  <a:noFill/>
                </a:ln>
                <a:solidFill>
                  <a:srgbClr val="FFAB40">
                    <a:lumMod val="75000"/>
                  </a:srgbClr>
                </a:solidFill>
                <a:effectLst/>
                <a:uLnTx/>
                <a:uFillTx/>
                <a:latin typeface="Times New Roman"/>
                <a:ea typeface="+mn-ea"/>
                <a:cs typeface="Arial"/>
                <a:sym typeface="Arial"/>
              </a:rPr>
              <a:t> vào tranh, viết tên đồ vật có tiếng bắt đầu bằng c hoặc k.</a:t>
            </a:r>
            <a:endParaRPr kumimoji="0" lang="vi-VN" sz="2400" b="0" i="0" u="none" strike="noStrike" kern="0" cap="none" spc="0" normalizeH="0" baseline="0" noProof="0" dirty="0">
              <a:ln>
                <a:noFill/>
              </a:ln>
              <a:solidFill>
                <a:srgbClr val="FFAB40">
                  <a:lumMod val="75000"/>
                </a:srgbClr>
              </a:solidFill>
              <a:effectLst/>
              <a:uLnTx/>
              <a:uFillTx/>
              <a:latin typeface="Times New Roman"/>
              <a:ea typeface="+mn-ea"/>
              <a:cs typeface="Arial"/>
              <a:sym typeface="Arial"/>
            </a:endParaRPr>
          </a:p>
        </p:txBody>
      </p:sp>
      <p:sp>
        <p:nvSpPr>
          <p:cNvPr id="9" name="TextBox 8">
            <a:extLst>
              <a:ext uri="{FF2B5EF4-FFF2-40B4-BE49-F238E27FC236}">
                <a16:creationId xmlns:a16="http://schemas.microsoft.com/office/drawing/2014/main" xmlns="" id="{704A1E3D-E4D2-8C42-B66F-F1851A550471}"/>
              </a:ext>
            </a:extLst>
          </p:cNvPr>
          <p:cNvSpPr txBox="1"/>
          <p:nvPr/>
        </p:nvSpPr>
        <p:spPr>
          <a:xfrm>
            <a:off x="1283666" y="3681406"/>
            <a:ext cx="5802934" cy="6463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BT</a:t>
            </a:r>
            <a:r>
              <a:rPr kumimoji="0" lang="vi-VN"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 </a:t>
            </a:r>
            <a:r>
              <a:rPr kumimoji="0" lang="en-US"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Chọn</a:t>
            </a:r>
            <a:r>
              <a:rPr kumimoji="0" lang="en-US" sz="2400" b="1" i="0" u="none" strike="noStrike" kern="0" cap="none" spc="0" normalizeH="0" noProof="0" smtClean="0">
                <a:ln>
                  <a:noFill/>
                </a:ln>
                <a:solidFill>
                  <a:srgbClr val="FFAB40">
                    <a:lumMod val="75000"/>
                  </a:srgbClr>
                </a:solidFill>
                <a:effectLst/>
                <a:uLnTx/>
                <a:uFillTx/>
                <a:latin typeface="Times New Roman"/>
                <a:ea typeface="+mn-ea"/>
                <a:cs typeface="Arial"/>
                <a:sym typeface="Arial"/>
              </a:rPr>
              <a:t> ch hoặc tr / v hoặc d</a:t>
            </a:r>
            <a:r>
              <a:rPr kumimoji="0" lang="vi-VN" sz="2400" b="1" i="0" u="none" strike="noStrike" kern="0" cap="none" spc="0" normalizeH="0" baseline="0" noProof="0" smtClean="0">
                <a:ln>
                  <a:noFill/>
                </a:ln>
                <a:solidFill>
                  <a:srgbClr val="FFAB40">
                    <a:lumMod val="75000"/>
                  </a:srgbClr>
                </a:solidFill>
                <a:effectLst/>
                <a:uLnTx/>
                <a:uFillTx/>
                <a:latin typeface="Times New Roman"/>
                <a:ea typeface="+mn-ea"/>
                <a:cs typeface="Arial"/>
                <a:sym typeface="Arial"/>
              </a:rPr>
              <a:t>.</a:t>
            </a:r>
            <a:endParaRPr kumimoji="0" lang="vi-VN" sz="2400" b="0" i="0" u="none" strike="noStrike" kern="0" cap="none" spc="0" normalizeH="0" baseline="0" noProof="0" dirty="0">
              <a:ln>
                <a:noFill/>
              </a:ln>
              <a:solidFill>
                <a:srgbClr val="FFAB40">
                  <a:lumMod val="75000"/>
                </a:srgbClr>
              </a:solidFill>
              <a:effectLst/>
              <a:uLnTx/>
              <a:uFillTx/>
              <a:latin typeface="Times New Roman"/>
              <a:ea typeface="+mn-ea"/>
              <a:cs typeface="Arial"/>
              <a:sym typeface="Arial"/>
            </a:endParaRPr>
          </a:p>
        </p:txBody>
      </p:sp>
      <p:pic>
        <p:nvPicPr>
          <p:cNvPr id="19" name="Picture 18">
            <a:extLst>
              <a:ext uri="{FF2B5EF4-FFF2-40B4-BE49-F238E27FC236}">
                <a16:creationId xmlns:a16="http://schemas.microsoft.com/office/drawing/2014/main" xmlns="" id="{D16E4CC9-2E21-4D4E-BF68-176C6694A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95" y="3814405"/>
            <a:ext cx="384000" cy="288000"/>
          </a:xfrm>
          <a:prstGeom prst="rect">
            <a:avLst/>
          </a:prstGeom>
        </p:spPr>
      </p:pic>
    </p:spTree>
    <p:extLst>
      <p:ext uri="{BB962C8B-B14F-4D97-AF65-F5344CB8AC3E}">
        <p14:creationId xmlns:p14="http://schemas.microsoft.com/office/powerpoint/2010/main" val="301687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8875ED-3938-441A-9D02-0AC98736AC87}"/>
              </a:ext>
            </a:extLst>
          </p:cNvPr>
          <p:cNvSpPr txBox="1"/>
          <p:nvPr/>
        </p:nvSpPr>
        <p:spPr>
          <a:xfrm>
            <a:off x="2827214" y="642867"/>
            <a:ext cx="3473695" cy="741998"/>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smtClean="0">
                <a:ln>
                  <a:noFill/>
                </a:ln>
                <a:solidFill>
                  <a:srgbClr val="000000"/>
                </a:solidFill>
                <a:effectLst/>
                <a:uLnTx/>
                <a:uFillTx/>
                <a:latin typeface="Times New Roman"/>
                <a:ea typeface="+mn-ea"/>
                <a:cs typeface="Arial"/>
                <a:sym typeface="Arial"/>
              </a:rPr>
              <a:t>Thời</a:t>
            </a:r>
            <a:r>
              <a:rPr kumimoji="0" lang="en-US" sz="3200" b="1" i="0" u="none" strike="noStrike" kern="0" cap="none" spc="0" normalizeH="0" noProof="0" smtClean="0">
                <a:ln>
                  <a:noFill/>
                </a:ln>
                <a:solidFill>
                  <a:srgbClr val="000000"/>
                </a:solidFill>
                <a:effectLst/>
                <a:uLnTx/>
                <a:uFillTx/>
                <a:latin typeface="Times New Roman"/>
                <a:ea typeface="+mn-ea"/>
                <a:cs typeface="Arial"/>
                <a:sym typeface="Arial"/>
              </a:rPr>
              <a:t> khóa biểu</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xmlns="" id="{A820C152-58A6-4198-823D-FE2467338AFE}"/>
              </a:ext>
            </a:extLst>
          </p:cNvPr>
          <p:cNvSpPr txBox="1"/>
          <p:nvPr/>
        </p:nvSpPr>
        <p:spPr>
          <a:xfrm>
            <a:off x="514831" y="1591209"/>
            <a:ext cx="8160443" cy="2677656"/>
          </a:xfrm>
          <a:prstGeom prst="rect">
            <a:avLst/>
          </a:prstGeom>
          <a:noFill/>
          <a:ln>
            <a:noFill/>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a:ea typeface="+mn-ea"/>
                <a:cs typeface="Arial"/>
                <a:sym typeface="Arial"/>
              </a:rPr>
              <a:t>   </a:t>
            </a:r>
            <a:r>
              <a:rPr kumimoji="0" lang="en-US" sz="2400" b="0" i="0" u="none" strike="noStrike" kern="0" cap="none" spc="0" normalizeH="0" baseline="0" noProof="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smtClean="0">
                <a:ln>
                  <a:noFill/>
                </a:ln>
                <a:solidFill>
                  <a:srgbClr val="000000"/>
                </a:solidFill>
                <a:effectLst/>
                <a:uLnTx/>
                <a:uFillTx/>
                <a:latin typeface="Times New Roman"/>
                <a:ea typeface="+mn-ea"/>
                <a:cs typeface="Arial"/>
                <a:sym typeface="Arial"/>
              </a:rPr>
              <a:t>Thời</a:t>
            </a:r>
            <a:r>
              <a:rPr kumimoji="0" lang="en-US" sz="2800" b="0" i="0" u="none" strike="noStrike" kern="0" cap="none" spc="0" normalizeH="0" noProof="0" smtClean="0">
                <a:ln>
                  <a:noFill/>
                </a:ln>
                <a:solidFill>
                  <a:srgbClr val="000000"/>
                </a:solidFill>
                <a:effectLst/>
                <a:uLnTx/>
                <a:uFillTx/>
                <a:latin typeface="Times New Roman"/>
                <a:ea typeface="+mn-ea"/>
                <a:cs typeface="Arial"/>
                <a:sym typeface="Arial"/>
              </a:rPr>
              <a:t> khóa biểu cho biết thời gian học các môn của từng ngày trong tuần. Thời khóa biểu gồm nhiều cột dọc và nhiều hàng ngang. Các bạn học sinh thường đọc thời khóa biểu theo trình tự thứ - buổi - tiết - môn.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13991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935301" y="553250"/>
            <a:ext cx="3242662" cy="60703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Luyện</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viết</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từ</a:t>
            </a:r>
            <a:endPar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endParaRPr>
          </a:p>
        </p:txBody>
      </p:sp>
      <p:sp>
        <p:nvSpPr>
          <p:cNvPr id="6" name="Rectangle 5"/>
          <p:cNvSpPr/>
          <p:nvPr/>
        </p:nvSpPr>
        <p:spPr>
          <a:xfrm>
            <a:off x="2643308" y="1898256"/>
            <a:ext cx="155042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smtClean="0">
                <a:ln>
                  <a:noFill/>
                </a:ln>
                <a:solidFill>
                  <a:srgbClr val="000000"/>
                </a:solidFill>
                <a:effectLst/>
                <a:uLnTx/>
                <a:uFillTx/>
                <a:latin typeface="Times New Roman"/>
                <a:ea typeface="+mn-ea"/>
                <a:cs typeface="Arial"/>
                <a:sym typeface="Arial"/>
              </a:rPr>
              <a:t>trình</a:t>
            </a:r>
            <a:r>
              <a:rPr kumimoji="0" lang="en-US" sz="3600" b="0" i="0" u="none" strike="noStrike" kern="0" cap="none" spc="0" normalizeH="0" noProof="0" smtClean="0">
                <a:ln>
                  <a:noFill/>
                </a:ln>
                <a:solidFill>
                  <a:srgbClr val="000000"/>
                </a:solidFill>
                <a:effectLst/>
                <a:uLnTx/>
                <a:uFillTx/>
                <a:latin typeface="Times New Roman"/>
                <a:ea typeface="+mn-ea"/>
                <a:cs typeface="Arial"/>
                <a:sym typeface="Arial"/>
              </a:rPr>
              <a:t> tự</a:t>
            </a:r>
            <a:endParaRPr kumimoji="0" lang="en-US"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Rectangle 10"/>
          <p:cNvSpPr/>
          <p:nvPr/>
        </p:nvSpPr>
        <p:spPr>
          <a:xfrm>
            <a:off x="5417663" y="1898255"/>
            <a:ext cx="77457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smtClean="0">
                <a:ln>
                  <a:noFill/>
                </a:ln>
                <a:solidFill>
                  <a:srgbClr val="000000"/>
                </a:solidFill>
                <a:effectLst/>
                <a:uLnTx/>
                <a:uFillTx/>
                <a:latin typeface="Times New Roman"/>
                <a:ea typeface="+mn-ea"/>
                <a:cs typeface="Arial"/>
                <a:sym typeface="Arial"/>
              </a:rPr>
              <a:t>tiết</a:t>
            </a:r>
            <a:endParaRPr kumimoji="0" lang="en-US"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1020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 name="Picture 2" descr="Question icons - 42 Free Question icons | Download PNG &amp; SVG">
            <a:extLst>
              <a:ext uri="{FF2B5EF4-FFF2-40B4-BE49-F238E27FC236}">
                <a16:creationId xmlns:a16="http://schemas.microsoft.com/office/drawing/2014/main" xmlns="" id="{EE86B6B8-5441-4145-AED2-9EA1681CAE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673345" y="2329844"/>
            <a:ext cx="118167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51F9DCE-FDFB-FC49-8507-3685534FDD1B}"/>
              </a:ext>
            </a:extLst>
          </p:cNvPr>
          <p:cNvSpPr txBox="1"/>
          <p:nvPr/>
        </p:nvSpPr>
        <p:spPr>
          <a:xfrm>
            <a:off x="1752600" y="2357474"/>
            <a:ext cx="7033888"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a:ea typeface="+mn-ea"/>
                <a:cs typeface="Arial"/>
                <a:sym typeface="Arial"/>
              </a:rPr>
              <a:t>Khi viết đoạn văn </a:t>
            </a:r>
            <a:r>
              <a:rPr kumimoji="0" lang="en-US" sz="3200" b="0" i="0" u="none" strike="noStrike" kern="0" cap="none" spc="0" normalizeH="0" baseline="0" noProof="0" dirty="0" smtClean="0">
                <a:ln>
                  <a:noFill/>
                </a:ln>
                <a:solidFill>
                  <a:srgbClr val="000000"/>
                </a:solidFill>
                <a:effectLst/>
                <a:uLnTx/>
                <a:uFillTx/>
                <a:latin typeface="Times New Roman"/>
                <a:ea typeface="+mn-ea"/>
                <a:cs typeface="Arial"/>
                <a:sym typeface="Arial"/>
              </a:rPr>
              <a:t>con </a:t>
            </a:r>
            <a:r>
              <a:rPr kumimoji="0" lang="vi-VN" sz="3200" b="0" i="0" u="none" strike="noStrike" kern="0" cap="none" spc="0" normalizeH="0" baseline="0" noProof="0" dirty="0" smtClean="0">
                <a:ln>
                  <a:noFill/>
                </a:ln>
                <a:solidFill>
                  <a:srgbClr val="000000"/>
                </a:solidFill>
                <a:effectLst/>
                <a:uLnTx/>
                <a:uFillTx/>
                <a:latin typeface="Times New Roman"/>
                <a:ea typeface="+mn-ea"/>
                <a:cs typeface="Arial"/>
                <a:sym typeface="Arial"/>
              </a:rPr>
              <a:t>cần </a:t>
            </a:r>
            <a:r>
              <a:rPr kumimoji="0" lang="vi-VN" sz="3200" b="0" i="0" u="none" strike="noStrike" kern="0" cap="none" spc="0" normalizeH="0" baseline="0" noProof="0" dirty="0">
                <a:ln>
                  <a:noFill/>
                </a:ln>
                <a:solidFill>
                  <a:srgbClr val="000000"/>
                </a:solidFill>
                <a:effectLst/>
                <a:uLnTx/>
                <a:uFillTx/>
                <a:latin typeface="Times New Roman"/>
                <a:ea typeface="+mn-ea"/>
                <a:cs typeface="Arial"/>
                <a:sym typeface="Arial"/>
              </a:rPr>
              <a:t>chú ý điều gì</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vi-VN" sz="3200" b="0" i="0" u="none" strike="noStrike" kern="0" cap="none" spc="0" normalizeH="0" baseline="0" noProof="0" dirty="0">
                <a:ln>
                  <a:noFill/>
                </a:ln>
                <a:solidFill>
                  <a:srgbClr val="000000"/>
                </a:solidFill>
                <a:effectLst/>
                <a:uLnTx/>
                <a:uFillTx/>
                <a:latin typeface="Times New Roman"/>
                <a:ea typeface="+mn-ea"/>
                <a:cs typeface="Arial"/>
                <a:sym typeface="Arial"/>
              </a:rPr>
              <a:t>?</a:t>
            </a:r>
          </a:p>
        </p:txBody>
      </p:sp>
    </p:spTree>
    <p:extLst>
      <p:ext uri="{BB962C8B-B14F-4D97-AF65-F5344CB8AC3E}">
        <p14:creationId xmlns:p14="http://schemas.microsoft.com/office/powerpoint/2010/main" val="2538029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69" y="553250"/>
            <a:ext cx="1004047" cy="753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D8875ED-3938-441A-9D02-0AC98736AC87}"/>
              </a:ext>
            </a:extLst>
          </p:cNvPr>
          <p:cNvSpPr txBox="1"/>
          <p:nvPr/>
        </p:nvSpPr>
        <p:spPr>
          <a:xfrm>
            <a:off x="2858204" y="477497"/>
            <a:ext cx="3473695" cy="830997"/>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smtClean="0">
                <a:ln>
                  <a:noFill/>
                </a:ln>
                <a:solidFill>
                  <a:srgbClr val="000000"/>
                </a:solidFill>
                <a:effectLst/>
                <a:uLnTx/>
                <a:uFillTx/>
                <a:latin typeface="HP001 4 hàng" panose="020B0603050302020204" pitchFamily="34" charset="0"/>
                <a:ea typeface="+mn-ea"/>
                <a:sym typeface="Arial"/>
              </a:rPr>
              <a:t>Thời</a:t>
            </a:r>
            <a:r>
              <a:rPr kumimoji="0" lang="en-US" sz="32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32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khóa</a:t>
            </a:r>
            <a:r>
              <a:rPr kumimoji="0" lang="en-US" sz="32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32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biểu</a:t>
            </a:r>
            <a:endParaRPr kumimoji="0" lang="en-US" sz="3200" b="1" i="0" u="none" strike="noStrike" kern="0" cap="none" spc="0" normalizeH="0" baseline="0" noProof="0" dirty="0">
              <a:ln>
                <a:noFill/>
              </a:ln>
              <a:solidFill>
                <a:srgbClr val="000000"/>
              </a:solidFill>
              <a:effectLst/>
              <a:uLnTx/>
              <a:uFillTx/>
              <a:latin typeface="HP001 4 hàng" panose="020B0603050302020204" pitchFamily="34" charset="0"/>
              <a:ea typeface="+mn-ea"/>
              <a:sym typeface="Arial"/>
            </a:endParaRPr>
          </a:p>
        </p:txBody>
      </p:sp>
      <p:sp>
        <p:nvSpPr>
          <p:cNvPr id="8" name="TextBox 7">
            <a:extLst>
              <a:ext uri="{FF2B5EF4-FFF2-40B4-BE49-F238E27FC236}">
                <a16:creationId xmlns:a16="http://schemas.microsoft.com/office/drawing/2014/main" xmlns="" id="{A820C152-58A6-4198-823D-FE2467338AFE}"/>
              </a:ext>
            </a:extLst>
          </p:cNvPr>
          <p:cNvSpPr txBox="1"/>
          <p:nvPr/>
        </p:nvSpPr>
        <p:spPr>
          <a:xfrm>
            <a:off x="514831" y="1384865"/>
            <a:ext cx="8160443" cy="3323987"/>
          </a:xfrm>
          <a:prstGeom prst="rect">
            <a:avLst/>
          </a:prstGeom>
          <a:noFill/>
          <a:ln>
            <a:noFill/>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HP001 4 hàng" panose="020B0603050302020204" pitchFamily="34" charset="0"/>
                <a:ea typeface="+mn-ea"/>
                <a:sym typeface="Arial"/>
              </a:rPr>
              <a:t>   </a:t>
            </a: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baseline="0" noProof="0" dirty="0" err="1" smtClean="0">
                <a:ln>
                  <a:noFill/>
                </a:ln>
                <a:solidFill>
                  <a:srgbClr val="000000"/>
                </a:solidFill>
                <a:effectLst/>
                <a:uLnTx/>
                <a:uFillTx/>
                <a:latin typeface="HP001 4 hàng" panose="020B0603050302020204" pitchFamily="34" charset="0"/>
                <a:ea typeface="+mn-ea"/>
                <a:sym typeface="Arial"/>
              </a:rPr>
              <a:t>Thời</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khóa</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biểu</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cho</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biết</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thời</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gian</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học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các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môn</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của</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từng</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ngày</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trong</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tuần</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Thời</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khóa</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biểu</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gồm</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nhiều</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cột</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dọc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và</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nhiều</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hàng</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ngang</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Các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bạn</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học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sinh</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thường</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đọc</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thời</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khóa</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biểu</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theo</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FF0000"/>
                </a:solidFill>
                <a:effectLst/>
                <a:uLnTx/>
                <a:uFillTx/>
                <a:latin typeface="HP001 4 hàng" panose="020B0603050302020204" pitchFamily="34" charset="0"/>
                <a:ea typeface="+mn-ea"/>
                <a:sym typeface="Arial"/>
              </a:rPr>
              <a:t>trình</a:t>
            </a:r>
            <a:r>
              <a:rPr kumimoji="0" lang="en-US" sz="2800" b="1" i="0" u="none" strike="noStrike" kern="0" cap="none" spc="0" normalizeH="0" noProof="0" dirty="0" smtClean="0">
                <a:ln>
                  <a:noFill/>
                </a:ln>
                <a:solidFill>
                  <a:srgbClr val="FF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FF0000"/>
                </a:solidFill>
                <a:effectLst/>
                <a:uLnTx/>
                <a:uFillTx/>
                <a:latin typeface="HP001 4 hàng" panose="020B0603050302020204" pitchFamily="34" charset="0"/>
                <a:ea typeface="+mn-ea"/>
                <a:sym typeface="Arial"/>
              </a:rPr>
              <a:t>tự</a:t>
            </a:r>
            <a:r>
              <a:rPr kumimoji="0" lang="en-US" sz="2800" b="1" i="0" u="none" strike="noStrike" kern="0" cap="none" spc="0" normalizeH="0" noProof="0" dirty="0" smtClean="0">
                <a:ln>
                  <a:noFill/>
                </a:ln>
                <a:solidFill>
                  <a:srgbClr val="FF0000"/>
                </a:solidFill>
                <a:effectLst/>
                <a:uLnTx/>
                <a:uFillTx/>
                <a:latin typeface="HP001 4 hàng" panose="020B0603050302020204" pitchFamily="34" charset="0"/>
                <a:ea typeface="+mn-ea"/>
                <a:sym typeface="Arial"/>
              </a:rPr>
              <a:t>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thứ</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buổi</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 </a:t>
            </a:r>
            <a:r>
              <a:rPr kumimoji="0" lang="en-US" sz="2800" b="1" i="0" u="none" strike="noStrike" kern="0" cap="none" spc="0" normalizeH="0" noProof="0" dirty="0" err="1" smtClean="0">
                <a:ln>
                  <a:noFill/>
                </a:ln>
                <a:solidFill>
                  <a:srgbClr val="FF0000"/>
                </a:solidFill>
                <a:effectLst/>
                <a:uLnTx/>
                <a:uFillTx/>
                <a:latin typeface="HP001 4 hàng" panose="020B0603050302020204" pitchFamily="34" charset="0"/>
                <a:ea typeface="+mn-ea"/>
                <a:sym typeface="Arial"/>
              </a:rPr>
              <a:t>tiết</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 </a:t>
            </a:r>
            <a:r>
              <a:rPr kumimoji="0" lang="en-US" sz="2800" b="1" i="0" u="none" strike="noStrike" kern="0" cap="none" spc="0" normalizeH="0" noProof="0" dirty="0" err="1" smtClean="0">
                <a:ln>
                  <a:noFill/>
                </a:ln>
                <a:solidFill>
                  <a:srgbClr val="000000"/>
                </a:solidFill>
                <a:effectLst/>
                <a:uLnTx/>
                <a:uFillTx/>
                <a:latin typeface="HP001 4 hàng" panose="020B0603050302020204" pitchFamily="34" charset="0"/>
                <a:ea typeface="+mn-ea"/>
                <a:sym typeface="Arial"/>
              </a:rPr>
              <a:t>môn</a:t>
            </a:r>
            <a:r>
              <a:rPr kumimoji="0" lang="en-US" sz="2800" b="1" i="0" u="none" strike="noStrike" kern="0" cap="none" spc="0" normalizeH="0" noProof="0" dirty="0" smtClean="0">
                <a:ln>
                  <a:noFill/>
                </a:ln>
                <a:solidFill>
                  <a:srgbClr val="000000"/>
                </a:solidFill>
                <a:effectLst/>
                <a:uLnTx/>
                <a:uFillTx/>
                <a:latin typeface="HP001 4 hàng" panose="020B0603050302020204" pitchFamily="34" charset="0"/>
                <a:ea typeface="+mn-ea"/>
                <a:sym typeface="Arial"/>
              </a:rPr>
              <a:t>. </a:t>
            </a:r>
            <a:endParaRPr kumimoji="0" lang="en-US" sz="2800" b="1" i="0" u="none" strike="noStrike" kern="0" cap="none" spc="0" normalizeH="0" baseline="0" noProof="0" dirty="0">
              <a:ln>
                <a:noFill/>
              </a:ln>
              <a:solidFill>
                <a:srgbClr val="000000"/>
              </a:solidFill>
              <a:effectLst/>
              <a:uLnTx/>
              <a:uFillTx/>
              <a:latin typeface="HP001 4 hàng" panose="020B0603050302020204" pitchFamily="34" charset="0"/>
              <a:ea typeface="+mn-ea"/>
              <a:sym typeface="Arial"/>
            </a:endParaRPr>
          </a:p>
        </p:txBody>
      </p:sp>
    </p:spTree>
    <p:extLst>
      <p:ext uri="{BB962C8B-B14F-4D97-AF65-F5344CB8AC3E}">
        <p14:creationId xmlns:p14="http://schemas.microsoft.com/office/powerpoint/2010/main" val="640800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3847</TotalTime>
  <Words>594</Words>
  <Application>Microsoft Office PowerPoint</Application>
  <PresentationFormat>On-screen Show (16:9)</PresentationFormat>
  <Paragraphs>101</Paragraphs>
  <Slides>22</Slides>
  <Notes>1</Notes>
  <HiddenSlides>0</HiddenSlides>
  <MMClips>4</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Arial</vt:lpstr>
      <vt:lpstr>Montserrat</vt:lpstr>
      <vt:lpstr>UTM Avo</vt:lpstr>
      <vt:lpstr>Times New Roman</vt:lpstr>
      <vt:lpstr>Calibri</vt:lpstr>
      <vt:lpstr>HP001 4 hàng</vt:lpstr>
      <vt:lpstr>HP001</vt:lpstr>
      <vt:lpstr>Kalam</vt:lpstr>
      <vt:lpstr>2_Doodle Sketchbook by Slidesgo</vt:lpstr>
      <vt:lpstr>3_Doodle Sketchbook by Slidesgo</vt:lpstr>
      <vt:lpstr>Office Theme</vt:lpstr>
      <vt:lpstr>1_Doodle Sketchbook by Slidesgo</vt:lpstr>
      <vt:lpstr>7_Doodle Sketchbook by Slidesgo</vt:lpstr>
      <vt:lpstr>8_Doodle Sketchbook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139</cp:revision>
  <dcterms:modified xsi:type="dcterms:W3CDTF">2021-10-06T03:56:47Z</dcterms:modified>
</cp:coreProperties>
</file>