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89" r:id="rId2"/>
    <p:sldId id="290" r:id="rId3"/>
    <p:sldId id="291" r:id="rId4"/>
    <p:sldId id="292" r:id="rId5"/>
    <p:sldId id="293" r:id="rId6"/>
    <p:sldId id="294" r:id="rId7"/>
    <p:sldId id="261" r:id="rId8"/>
    <p:sldId id="279" r:id="rId9"/>
    <p:sldId id="259" r:id="rId10"/>
    <p:sldId id="304" r:id="rId11"/>
    <p:sldId id="305" r:id="rId12"/>
    <p:sldId id="306" r:id="rId13"/>
    <p:sldId id="280" r:id="rId14"/>
    <p:sldId id="298" r:id="rId15"/>
    <p:sldId id="262" r:id="rId16"/>
    <p:sldId id="299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8749B-3CAC-4240-A381-9ED509CC998C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6948C-120A-4DC4-ABA5-898F401C1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7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luongtran8495@gmail.com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44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4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1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8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3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3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1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4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6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7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7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7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50D7D-F74F-4262-B4FB-2AD91599BE64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7.jpeg"/><Relationship Id="rId18" Type="http://schemas.openxmlformats.org/officeDocument/2006/relationships/image" Target="../media/image10.jp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3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2.png"/><Relationship Id="rId5" Type="http://schemas.openxmlformats.org/officeDocument/2006/relationships/audio" Target="NULL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microsoft.com/office/2007/relationships/hdphoto" Target="../media/hdphoto3.wdp"/><Relationship Id="rId17" Type="http://schemas.openxmlformats.org/officeDocument/2006/relationships/image" Target="../media/image10.jp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6.png"/><Relationship Id="rId5" Type="http://schemas.openxmlformats.org/officeDocument/2006/relationships/audio" Target="NULL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3.png"/><Relationship Id="rId18" Type="http://schemas.microsoft.com/office/2007/relationships/hdphoto" Target="../media/hdphoto1.wdp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2.png"/><Relationship Id="rId17" Type="http://schemas.openxmlformats.org/officeDocument/2006/relationships/image" Target="../media/image9.png"/><Relationship Id="rId2" Type="http://schemas.openxmlformats.org/officeDocument/2006/relationships/audio" Target="../media/media1.mp3"/><Relationship Id="rId16" Type="http://schemas.microsoft.com/office/2007/relationships/hdphoto" Target="../media/hdphoto4.wdp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7.png"/><Relationship Id="rId5" Type="http://schemas.openxmlformats.org/officeDocument/2006/relationships/audio" Target="NULL" TargetMode="External"/><Relationship Id="rId15" Type="http://schemas.openxmlformats.org/officeDocument/2006/relationships/image" Target="../media/image18.png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10.jp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61152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08954" y="191069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2292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0698" y="1274227"/>
            <a:ext cx="68531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4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400" b="1" ker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 Xã </a:t>
            </a:r>
            <a:r>
              <a:rPr lang="en-US" altLang="zh-CN" sz="44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400" b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3" y="3415699"/>
            <a:ext cx="200596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9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560"/>
            <a:ext cx="12192000" cy="6858019"/>
          </a:xfrm>
          <a:prstGeom prst="rect">
            <a:avLst/>
          </a:prstGeom>
        </p:spPr>
      </p:pic>
      <p:sp>
        <p:nvSpPr>
          <p:cNvPr id="5" name="文本框 19"/>
          <p:cNvSpPr txBox="1"/>
          <p:nvPr/>
        </p:nvSpPr>
        <p:spPr>
          <a:xfrm>
            <a:off x="8430326" y="4417129"/>
            <a:ext cx="357060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Lễ khai giảng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0"/>
            <a:ext cx="481584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4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534779"/>
            <a:ext cx="5336275" cy="6317825"/>
          </a:xfrm>
          <a:prstGeom prst="rect">
            <a:avLst/>
          </a:prstGeom>
        </p:spPr>
      </p:pic>
      <p:sp>
        <p:nvSpPr>
          <p:cNvPr id="5" name="文本框 19"/>
          <p:cNvSpPr txBox="1"/>
          <p:nvPr/>
        </p:nvSpPr>
        <p:spPr>
          <a:xfrm>
            <a:off x="246220" y="6222684"/>
            <a:ext cx="357060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Chào cờ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275" y="507634"/>
            <a:ext cx="6855725" cy="5909471"/>
          </a:xfrm>
          <a:prstGeom prst="rect">
            <a:avLst/>
          </a:prstGeom>
        </p:spPr>
      </p:pic>
      <p:sp>
        <p:nvSpPr>
          <p:cNvPr id="7" name="文本框 19"/>
          <p:cNvSpPr txBox="1"/>
          <p:nvPr/>
        </p:nvSpPr>
        <p:spPr>
          <a:xfrm>
            <a:off x="6757775" y="6222684"/>
            <a:ext cx="391477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Đón học sinh lớp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7"/>
            <a:ext cx="481584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6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010680"/>
            <a:ext cx="4198085" cy="3524948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775" y="1030428"/>
            <a:ext cx="3918684" cy="3485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479" y="1030428"/>
            <a:ext cx="4058521" cy="3511871"/>
          </a:xfrm>
          <a:prstGeom prst="rect">
            <a:avLst/>
          </a:prstGeom>
        </p:spPr>
      </p:pic>
      <p:sp>
        <p:nvSpPr>
          <p:cNvPr id="7" name="文本框 19"/>
          <p:cNvSpPr txBox="1"/>
          <p:nvPr/>
        </p:nvSpPr>
        <p:spPr>
          <a:xfrm>
            <a:off x="458126" y="4767640"/>
            <a:ext cx="275580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Đánh </a:t>
            </a: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trống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khai giảng</a:t>
            </a:r>
          </a:p>
        </p:txBody>
      </p:sp>
      <p:sp>
        <p:nvSpPr>
          <p:cNvPr id="8" name="文本框 19"/>
          <p:cNvSpPr txBox="1"/>
          <p:nvPr/>
        </p:nvSpPr>
        <p:spPr>
          <a:xfrm>
            <a:off x="4485993" y="4767640"/>
            <a:ext cx="3310247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Học 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sinh </a:t>
            </a:r>
            <a:endParaRPr kumimoji="0" lang="en-US" altLang="zh-CN" sz="32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phát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biểu</a:t>
            </a:r>
          </a:p>
        </p:txBody>
      </p:sp>
      <p:sp>
        <p:nvSpPr>
          <p:cNvPr id="9" name="文本框 19"/>
          <p:cNvSpPr txBox="1"/>
          <p:nvPr/>
        </p:nvSpPr>
        <p:spPr>
          <a:xfrm>
            <a:off x="8873354" y="4771028"/>
            <a:ext cx="3005797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Biểu </a:t>
            </a: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diễn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văn nghệ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01"/>
            <a:ext cx="481584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5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57069" y="880556"/>
            <a:ext cx="3465094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khám phá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07" y="1834774"/>
            <a:ext cx="9571432" cy="50491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61" y="573206"/>
            <a:ext cx="601506" cy="76901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71236" y="1326779"/>
            <a:ext cx="10579614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vi-VN" sz="24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ác </a:t>
            </a:r>
            <a:r>
              <a:rPr lang="vi-VN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</a:t>
            </a:r>
            <a:r>
              <a:rPr lang="en-US" sz="24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 sinh </a:t>
            </a:r>
            <a:r>
              <a:rPr lang="vi-VN" sz="24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</a:t>
            </a:r>
            <a:r>
              <a:rPr lang="vi-VN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lễ khai </a:t>
            </a:r>
            <a:r>
              <a:rPr lang="vi-VN" sz="24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giảng</a:t>
            </a:r>
            <a:r>
              <a:rPr lang="en-US" sz="24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có biểu hiện như thế nào?</a:t>
            </a:r>
            <a:r>
              <a:rPr lang="vi-VN" sz="24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71236" y="1803886"/>
            <a:ext cx="10568171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</a:t>
            </a:r>
            <a:r>
              <a:rPr lang="vi-VN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ác bạn </a:t>
            </a:r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 </a:t>
            </a:r>
            <a:r>
              <a:rPr lang="en-US" sz="24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háo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hức chờ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đợi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, đứng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nghiêm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trang trong lễ chào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Các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em lớp 1 ngơ ngác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Bạn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thấy mình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lớn hơn,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từ hôm nay đã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trở thành HS lớp 2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1236" y="3004215"/>
            <a:ext cx="10579614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có cảm nhận gì về sự kiện đáng nhớ này?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82680" y="3465880"/>
            <a:ext cx="1056817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 khai giảng </a:t>
            </a:r>
            <a:r>
              <a:rPr lang="vi-VN" sz="24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</a:t>
            </a:r>
            <a:r>
              <a:rPr lang="vi-VN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 kiện quan trọng trong một năm học.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06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57069" y="880556"/>
            <a:ext cx="3465094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khám phá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07" y="1834774"/>
            <a:ext cx="9571432" cy="50491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61" y="573206"/>
            <a:ext cx="601506" cy="7690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26067" y="1357663"/>
            <a:ext cx="5602272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2. Nêu ý nghĩa của ngày khai giảng.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43678" y="1834769"/>
            <a:ext cx="9571432" cy="302383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2800" smtClean="0"/>
              <a:t>Ngày </a:t>
            </a:r>
            <a:r>
              <a:rPr lang="vi-VN" sz="2800"/>
              <a:t>khai giảng là mốc đánh dấu năm học mới bắt đầu, là sự kiện quan trọng trong một năm </a:t>
            </a:r>
            <a:r>
              <a:rPr lang="vi-VN" sz="2800" smtClean="0"/>
              <a:t>học</a:t>
            </a:r>
            <a:r>
              <a:rPr lang="en-US" sz="2800" smtClean="0"/>
              <a:t>, c</a:t>
            </a:r>
            <a:r>
              <a:rPr lang="vi-VN" sz="2800" smtClean="0"/>
              <a:t>hào </a:t>
            </a:r>
            <a:r>
              <a:rPr lang="vi-VN" sz="2800"/>
              <a:t>đón các bạn học sinh mới, ngày tựu trường gặp lại thầy cô, bạn bè sau kì nghỉ hè 3 tháng. </a:t>
            </a:r>
            <a:endParaRPr lang="en-US" sz="2800" smtClean="0"/>
          </a:p>
          <a:p>
            <a:pPr lvl="0" algn="just">
              <a:defRPr/>
            </a:pPr>
            <a:r>
              <a:rPr lang="vi-VN" sz="2800"/>
              <a:t>Ngày khai giảng </a:t>
            </a:r>
            <a:r>
              <a:rPr lang="en-US" sz="2800" smtClean="0"/>
              <a:t>c</a:t>
            </a:r>
            <a:r>
              <a:rPr lang="vi-VN" sz="2800" smtClean="0"/>
              <a:t>ó </a:t>
            </a:r>
            <a:r>
              <a:rPr lang="vi-VN" sz="2800"/>
              <a:t>tác dụng tạo hứng khởi cho cả thầy và trò suốt một năm học.</a:t>
            </a:r>
            <a:r>
              <a:rPr lang="vi-VN" sz="2800" smtClean="0"/>
              <a:t> </a:t>
            </a: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247297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83" y="597526"/>
            <a:ext cx="903728" cy="8528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56111" y="923242"/>
            <a:ext cx="3894814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thực hành</a:t>
            </a:r>
          </a:p>
        </p:txBody>
      </p:sp>
      <p:sp>
        <p:nvSpPr>
          <p:cNvPr id="9" name="文本框 19"/>
          <p:cNvSpPr txBox="1"/>
          <p:nvPr/>
        </p:nvSpPr>
        <p:spPr>
          <a:xfrm>
            <a:off x="1372128" y="1466306"/>
            <a:ext cx="9164506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smtClean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Lễ khai giảng ở trường em có những hoạt động nào ? 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文本框 19"/>
          <p:cNvSpPr txBox="1"/>
          <p:nvPr/>
        </p:nvSpPr>
        <p:spPr>
          <a:xfrm>
            <a:off x="1372129" y="1900049"/>
            <a:ext cx="9164506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smtClean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Em đã từng tham gia vào những hoạt động nào trong buổi lễ đó?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47" y="2525549"/>
            <a:ext cx="3704492" cy="20968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2" b="12687"/>
          <a:stretch/>
        </p:blipFill>
        <p:spPr>
          <a:xfrm>
            <a:off x="6176550" y="2520533"/>
            <a:ext cx="2864384" cy="20956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0" t="6927" r="13542" b="30186"/>
          <a:stretch/>
        </p:blipFill>
        <p:spPr>
          <a:xfrm>
            <a:off x="855896" y="4781250"/>
            <a:ext cx="2861358" cy="20956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0" r="16391"/>
          <a:stretch/>
        </p:blipFill>
        <p:spPr>
          <a:xfrm>
            <a:off x="4191405" y="4885278"/>
            <a:ext cx="2879677" cy="19916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t="9126" r="-3966" b="-588"/>
          <a:stretch/>
        </p:blipFill>
        <p:spPr>
          <a:xfrm>
            <a:off x="7545234" y="4866329"/>
            <a:ext cx="2991400" cy="199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9" grpId="1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2459" y="1400526"/>
            <a:ext cx="10476932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Lễ khai giảng ở trường em có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hoạt động nào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 Kể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tên hoạt động đó.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49" y="1955572"/>
            <a:ext cx="7716510" cy="4846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6111" y="923242"/>
            <a:ext cx="3894814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thực hành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83" y="554038"/>
            <a:ext cx="903728" cy="8528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21212" y="1920319"/>
            <a:ext cx="10476931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smtClean="0">
                <a:solidFill>
                  <a:srgbClr val="FF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Những 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</a:t>
            </a:r>
            <a:r>
              <a:rPr lang="en-US" altLang="zh-CN" sz="2400" b="1" smtClean="0">
                <a:solidFill>
                  <a:srgbClr val="FF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 khác:</a:t>
            </a:r>
          </a:p>
          <a:p>
            <a:pPr algn="just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diện học sinh 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</a:t>
            </a: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lời hứa.</a:t>
            </a:r>
            <a:endParaRPr lang="vi-VN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dương 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sinh 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tích xuất sắc, đạt các giải 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thưởng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những năm trước.</a:t>
            </a:r>
            <a:endParaRPr lang="vi-VN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dương các giáo viên dạy 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9"/>
          <p:cNvSpPr txBox="1"/>
          <p:nvPr/>
        </p:nvSpPr>
        <p:spPr>
          <a:xfrm flipH="1">
            <a:off x="1321212" y="4921844"/>
            <a:ext cx="10476932" cy="19158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Microsoft YaHei" panose="020B0503020204020204" charset="-122"/>
              </a:rPr>
              <a:t>Kết luận:</a:t>
            </a:r>
          </a:p>
          <a:p>
            <a:pPr algn="just"/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Microsoft YaHei" panose="020B0503020204020204" charset="-122"/>
              </a:rPr>
              <a:t>	</a:t>
            </a:r>
            <a:r>
              <a:rPr lang="en-US" altLang="zh-CN" sz="2400" smtClean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Microsoft YaHei" panose="020B0503020204020204" charset="-122"/>
              </a:rPr>
              <a:t>Có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Microsoft YaHei" panose="020B0503020204020204" charset="-122"/>
              </a:rPr>
              <a:t>nhiều hoạt động trong buổi lễ 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Microsoft YaHei" panose="020B0503020204020204" charset="-122"/>
              </a:rPr>
              <a:t>khai </a:t>
            </a:r>
            <a:r>
              <a:rPr lang="en-US" altLang="zh-CN" sz="2400" smtClean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Microsoft YaHei" panose="020B0503020204020204" charset="-122"/>
              </a:rPr>
              <a:t>giảng, như là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lễ diễu hành, 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HS lớp 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 trưởng đánh trống khai 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diện HS phát 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diễn văn nghệ, ..</a:t>
            </a:r>
            <a:r>
              <a:rPr lang="en-US" altLang="zh-CN" sz="2400" smtClean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Microsoft YaHei" panose="020B0503020204020204" charset="-122"/>
              </a:rPr>
              <a:t>.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Microsoft YaHei" panose="020B0503020204020204" charset="-122"/>
              </a:rPr>
              <a:t> </a:t>
            </a:r>
            <a:r>
              <a:rPr lang="en-US" altLang="zh-CN" sz="2400" smtClean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Microsoft YaHei" panose="020B0503020204020204" charset="-122"/>
              </a:rPr>
              <a:t>Tùy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Microsoft YaHei" panose="020B0503020204020204" charset="-122"/>
              </a:rPr>
              <a:t>điều kiện của từng trường mà tổ chức các hoạt động 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Microsoft YaHei" panose="020B0503020204020204" charset="-122"/>
              </a:rPr>
              <a:t>phù </a:t>
            </a:r>
            <a:r>
              <a:rPr lang="en-US" altLang="zh-CN" sz="2400" smtClean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Microsoft YaHei" panose="020B0503020204020204" charset="-122"/>
              </a:rPr>
              <a:t>hợp.</a:t>
            </a:r>
          </a:p>
        </p:txBody>
      </p:sp>
    </p:spTree>
    <p:extLst>
      <p:ext uri="{BB962C8B-B14F-4D97-AF65-F5344CB8AC3E}">
        <p14:creationId xmlns:p14="http://schemas.microsoft.com/office/powerpoint/2010/main" val="278413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1" animBg="1"/>
      <p:bldP spid="10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419370" y="1132253"/>
            <a:ext cx="2517097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9925" y="1674592"/>
            <a:ext cx="7699505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Em hãy nêu cảm nghĩ của mình về ngày khai giảng.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408" y="2403396"/>
            <a:ext cx="5406681" cy="326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6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05200"/>
            <a:ext cx="124206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-76200" y="0"/>
            <a:ext cx="12725400" cy="465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65536" y="3472269"/>
            <a:ext cx="4489528" cy="35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21574" y="0"/>
            <a:ext cx="8529851" cy="7096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a typeface="Arial-Rounded" panose="020B0500000000000000" pitchFamily="34" charset="0"/>
                <a:cs typeface="Arial-Rounded" panose="020B0500000000000000" pitchFamily="34" charset="0"/>
              </a:rPr>
              <a:t> Khởi </a:t>
            </a:r>
            <a:r>
              <a:rPr lang="en-US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a typeface="Arial-Rounded" panose="020B0500000000000000" pitchFamily="34" charset="0"/>
                <a:cs typeface="Arial-Rounded" panose="020B0500000000000000" pitchFamily="34" charset="0"/>
              </a:rPr>
              <a:t>động (Xe bus yêu thương)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0"/>
            <a:ext cx="893207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1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2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941207" y="0"/>
            <a:ext cx="9155240" cy="164558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gì tháng 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 mùng 5 </a:t>
            </a:r>
            <a:endParaRPr lang="en-US" sz="3200" b="1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 sinh náo nức, tung tăng đến trường?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431" y="1744394"/>
            <a:ext cx="2821940" cy="81449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Ngày Tết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49506" y="1744394"/>
            <a:ext cx="4159976" cy="85662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Ngày khai giảng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77089" y="1744394"/>
            <a:ext cx="3490961" cy="8394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Ngày bế giảng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3352124" y="280035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362199" y="2362200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3207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9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9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3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6667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5455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40890" y="0"/>
            <a:ext cx="9260840" cy="16902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 đời đi với học sinh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Sách, vở, thước, bút trong mình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 cái gì?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0500" y="1756400"/>
            <a:ext cx="3983179" cy="1063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Viên phấn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43019" y="1790700"/>
            <a:ext cx="2886383" cy="102401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cặp sách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86602" y="1747911"/>
            <a:ext cx="3369415" cy="1066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cái bút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3733800"/>
            <a:ext cx="5486400" cy="302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3207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7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9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3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28788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>
            <a:fillRect/>
          </a:stretch>
        </p:blipFill>
        <p:spPr bwMode="auto">
          <a:xfrm>
            <a:off x="64765" y="85725"/>
            <a:ext cx="1219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730326" y="38101"/>
            <a:ext cx="9706708" cy="11429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 mùa nào, các em cắp sách đến trường?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19688" y="1453514"/>
            <a:ext cx="2942224" cy="12134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mùa hè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34020" y="1453514"/>
            <a:ext cx="2927595" cy="112491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mùa thu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70077" y="1453832"/>
            <a:ext cx="3286760" cy="112459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 đông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724400"/>
            <a:ext cx="12268199" cy="21336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>
            <a:fillRect/>
          </a:stretch>
        </p:blipFill>
        <p:spPr bwMode="auto">
          <a:xfrm flipH="1">
            <a:off x="2590800" y="2667000"/>
            <a:ext cx="1687656" cy="1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3207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5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5 1.85185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9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3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8182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12192000" cy="33274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0"/>
            <a:ext cx="12403015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2204544" y="2362200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3207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5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9697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14592" y="484448"/>
            <a:ext cx="5015008" cy="48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b="1" ker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2 : TRƯỜNG HỌC</a:t>
            </a:r>
            <a:endParaRPr lang="en-US" sz="24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04247" y="0"/>
            <a:ext cx="8710863" cy="46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	Thứ … ngày … tháng 10 năm 2021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67" y="948520"/>
            <a:ext cx="7879307" cy="590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4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32291" y="1009123"/>
            <a:ext cx="2952960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32291" y="1427408"/>
            <a:ext cx="5489497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Ngày khai giảng diễn ra khi nào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32291" y="1839843"/>
            <a:ext cx="6450139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Em nhớ nhất hoạt động nào trong ngày đó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911" y="2403091"/>
            <a:ext cx="6688897" cy="4454909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126662" y="388400"/>
            <a:ext cx="6871514" cy="49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7 : 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45" y="821205"/>
            <a:ext cx="784046" cy="8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0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57069" y="880556"/>
            <a:ext cx="3465094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khám phá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07" y="1834774"/>
            <a:ext cx="9557784" cy="5049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57" y="573206"/>
            <a:ext cx="613068" cy="7837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38805" y="1342221"/>
            <a:ext cx="10041746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1. Quan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sát hình 24, 25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và kể các hoạt động diễn ra trong lễ khai giảng.</a:t>
            </a:r>
          </a:p>
        </p:txBody>
      </p:sp>
    </p:spTree>
    <p:extLst>
      <p:ext uri="{BB962C8B-B14F-4D97-AF65-F5344CB8AC3E}">
        <p14:creationId xmlns:p14="http://schemas.microsoft.com/office/powerpoint/2010/main" val="103654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1695</TotalTime>
  <Words>477</Words>
  <Application>Microsoft Office PowerPoint</Application>
  <PresentationFormat>Widescreen</PresentationFormat>
  <Paragraphs>61</Paragraphs>
  <Slides>17</Slides>
  <Notes>2</Notes>
  <HiddenSlides>0</HiddenSlides>
  <MMClips>16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Microsoft YaHei</vt:lpstr>
      <vt:lpstr>Arial</vt:lpstr>
      <vt:lpstr>Arial-Rounded</vt:lpstr>
      <vt:lpstr>Calibri</vt:lpstr>
      <vt:lpstr>Calibri Light</vt:lpstr>
      <vt:lpstr>等线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Techsi.vn</cp:lastModifiedBy>
  <cp:revision>401</cp:revision>
  <dcterms:created xsi:type="dcterms:W3CDTF">2021-06-08T07:37:38Z</dcterms:created>
  <dcterms:modified xsi:type="dcterms:W3CDTF">2023-10-06T09:05:37Z</dcterms:modified>
</cp:coreProperties>
</file>