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22"/>
  </p:notesMasterIdLst>
  <p:sldIdLst>
    <p:sldId id="310" r:id="rId3"/>
    <p:sldId id="621" r:id="rId4"/>
    <p:sldId id="568" r:id="rId5"/>
    <p:sldId id="567" r:id="rId6"/>
    <p:sldId id="571" r:id="rId7"/>
    <p:sldId id="635" r:id="rId8"/>
    <p:sldId id="636" r:id="rId9"/>
    <p:sldId id="623" r:id="rId10"/>
    <p:sldId id="637" r:id="rId11"/>
    <p:sldId id="638" r:id="rId12"/>
    <p:sldId id="626" r:id="rId13"/>
    <p:sldId id="627" r:id="rId14"/>
    <p:sldId id="639" r:id="rId15"/>
    <p:sldId id="645" r:id="rId16"/>
    <p:sldId id="646" r:id="rId17"/>
    <p:sldId id="643" r:id="rId18"/>
    <p:sldId id="633" r:id="rId19"/>
    <p:sldId id="644" r:id="rId20"/>
    <p:sldId id="261" r:id="rId21"/>
  </p:sldIdLst>
  <p:sldSz cx="9144000" cy="5143500" type="screen16x9"/>
  <p:notesSz cx="6858000" cy="9144000"/>
  <p:embeddedFontLst>
    <p:embeddedFont>
      <p:font typeface="Calibri Light" panose="020F0302020204030204" pitchFamily="34" charset="0"/>
      <p:regular r:id="rId23"/>
      <p:italic r:id="rId24"/>
    </p:embeddedFont>
    <p:embeddedFont>
      <p:font typeface="Calibri" panose="020F0502020204030204" pitchFamily="34" charset="0"/>
      <p:regular r:id="rId25"/>
      <p:bold r:id="rId26"/>
      <p:italic r:id="rId27"/>
      <p:boldItalic r:id="rId28"/>
    </p:embeddedFont>
    <p:embeddedFont>
      <p:font typeface="Lato" panose="020B0604020202020204" charset="0"/>
      <p:regular r:id="rId29"/>
      <p:bold r:id="rId30"/>
      <p:italic r:id="rId31"/>
      <p:boldItalic r:id="rId32"/>
    </p:embeddedFont>
    <p:embeddedFont>
      <p:font typeface="Andalus" panose="020B0604020202020204" charset="-78"/>
      <p:regular r:id="rId33"/>
    </p:embeddedFont>
    <p:embeddedFont>
      <p:font typeface="Quicksand Medium" panose="020B0604020202020204"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8AC"/>
    <a:srgbClr val="009242"/>
    <a:srgbClr val="E80888"/>
    <a:srgbClr val="FFD1FF"/>
    <a:srgbClr val="007434"/>
    <a:srgbClr val="F446B6"/>
    <a:srgbClr val="D50D8E"/>
    <a:srgbClr val="EB67B6"/>
    <a:srgbClr val="FEE7EF"/>
    <a:srgbClr val="8D3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5552" autoAdjust="0"/>
  </p:normalViewPr>
  <p:slideViewPr>
    <p:cSldViewPr snapToGrid="0">
      <p:cViewPr varScale="1">
        <p:scale>
          <a:sx n="120" d="100"/>
          <a:sy n="120" d="100"/>
        </p:scale>
        <p:origin x="516" y="10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54668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366005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13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21134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65af97229a_8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65af97229a_8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019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49350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8511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81448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101319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814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499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0239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2508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1310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22045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2541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Lato" panose="020F0502020204030203" pitchFamily="34" charset="0"/>
          <a:ea typeface="Lato" panose="020F0502020204030203" pitchFamily="34" charset="0"/>
          <a:cs typeface="Lato" panose="020F050202020403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pPr>
            <a:fld id="{B54AE3A7-20DA-48F3-81C3-2C954A8690AA}" type="datetimeFigureOut">
              <a:rPr lang="en-US" kern="1200" smtClean="0">
                <a:solidFill>
                  <a:prstClr val="black">
                    <a:tint val="75000"/>
                  </a:prstClr>
                </a:solidFill>
                <a:latin typeface="Calibri" panose="020F0502020204030204"/>
                <a:ea typeface="+mn-ea"/>
                <a:cs typeface="+mn-cs"/>
              </a:rPr>
              <a:pPr defTabSz="685800">
                <a:buClrTx/>
              </a:pPr>
              <a:t>8/9/2023</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pPr>
            <a:fld id="{ABDE023C-A976-4855-B18A-9D29296741E9}" type="slidenum">
              <a:rPr lang="en-US" kern="1200" smtClean="0">
                <a:solidFill>
                  <a:prstClr val="black">
                    <a:tint val="75000"/>
                  </a:prstClr>
                </a:solidFill>
                <a:latin typeface="Calibri" panose="020F0502020204030204"/>
                <a:ea typeface="+mn-ea"/>
                <a:cs typeface="+mn-cs"/>
              </a:rPr>
              <a:pPr defTabSz="685800">
                <a:buClrTx/>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798461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1.xml"/><Relationship Id="rId6" Type="http://schemas.openxmlformats.org/officeDocument/2006/relationships/audio" Target="../media/audio3.wav"/></Relationships>
</file>

<file path=ppt/slides/_rels/slide11.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13.png"/><Relationship Id="rId7" Type="http://schemas.openxmlformats.org/officeDocument/2006/relationships/image" Target="../media/image15.png"/><Relationship Id="rId12" Type="http://schemas.microsoft.com/office/2007/relationships/hdphoto" Target="../media/hdphoto8.wdp"/><Relationship Id="rId2" Type="http://schemas.openxmlformats.org/officeDocument/2006/relationships/audio" Target="../media/audio3.wav"/><Relationship Id="rId1" Type="http://schemas.openxmlformats.org/officeDocument/2006/relationships/slideLayout" Target="../slideLayouts/slideLayout11.xml"/><Relationship Id="rId6" Type="http://schemas.microsoft.com/office/2007/relationships/hdphoto" Target="../media/hdphoto10.wdp"/><Relationship Id="rId11" Type="http://schemas.openxmlformats.org/officeDocument/2006/relationships/image" Target="../media/image12.png"/><Relationship Id="rId5" Type="http://schemas.openxmlformats.org/officeDocument/2006/relationships/image" Target="../media/image14.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microsoft.com/office/2007/relationships/hdphoto" Target="../media/hdphoto10.wdp"/><Relationship Id="rId11" Type="http://schemas.openxmlformats.org/officeDocument/2006/relationships/audio" Target="../media/audio20.wav"/><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audio" Target="../media/audio4.wav"/><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microsoft.com/office/2007/relationships/hdphoto" Target="../media/hdphoto10.wdp"/><Relationship Id="rId11" Type="http://schemas.openxmlformats.org/officeDocument/2006/relationships/audio" Target="../media/audio20.wav"/><Relationship Id="rId5" Type="http://schemas.openxmlformats.org/officeDocument/2006/relationships/image" Target="../media/image14.png"/><Relationship Id="rId10" Type="http://schemas.microsoft.com/office/2007/relationships/hdphoto" Target="../media/hdphoto3.wdp"/><Relationship Id="rId4" Type="http://schemas.openxmlformats.org/officeDocument/2006/relationships/image" Target="../media/image17.png"/><Relationship Id="rId9"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5.png"/><Relationship Id="rId5" Type="http://schemas.microsoft.com/office/2007/relationships/hdphoto" Target="../media/hdphoto11.wdp"/><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microsoft.com/office/2007/relationships/hdphoto" Target="../media/hdphoto10.wdp"/><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5.png"/><Relationship Id="rId5" Type="http://schemas.microsoft.com/office/2007/relationships/hdphoto" Target="../media/hdphoto11.wdp"/><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1.xml"/><Relationship Id="rId6" Type="http://schemas.openxmlformats.org/officeDocument/2006/relationships/audio" Target="../media/audio3.wav"/></Relationships>
</file>

<file path=ppt/slides/_rels/slide17.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audio" Target="../media/audio3.wav"/><Relationship Id="rId1" Type="http://schemas.openxmlformats.org/officeDocument/2006/relationships/slideLayout" Target="../slideLayouts/slideLayout11.xml"/><Relationship Id="rId6" Type="http://schemas.microsoft.com/office/2007/relationships/hdphoto" Target="../media/hdphoto12.wdp"/><Relationship Id="rId5" Type="http://schemas.openxmlformats.org/officeDocument/2006/relationships/image" Target="../media/image16.png"/><Relationship Id="rId10" Type="http://schemas.microsoft.com/office/2007/relationships/hdphoto" Target="../media/hdphoto13.wdp"/><Relationship Id="rId4" Type="http://schemas.microsoft.com/office/2007/relationships/hdphoto" Target="../media/hdphoto9.wdp"/><Relationship Id="rId9"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9.png"/><Relationship Id="rId1" Type="http://schemas.openxmlformats.org/officeDocument/2006/relationships/slideLayout" Target="../slideLayouts/slideLayout11.xml"/><Relationship Id="rId5" Type="http://schemas.microsoft.com/office/2007/relationships/hdphoto" Target="../media/hdphoto8.wdp"/><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5.png"/><Relationship Id="rId1" Type="http://schemas.openxmlformats.org/officeDocument/2006/relationships/slideLayout" Target="../slideLayouts/slideLayout11.xml"/><Relationship Id="rId6" Type="http://schemas.openxmlformats.org/officeDocument/2006/relationships/image" Target="../media/image7.png"/><Relationship Id="rId5" Type="http://schemas.microsoft.com/office/2007/relationships/hdphoto" Target="../media/hdphoto4.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11.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1.xml"/><Relationship Id="rId6" Type="http://schemas.openxmlformats.org/officeDocument/2006/relationships/audio" Target="../media/audio3.wav"/><Relationship Id="rId5" Type="http://schemas.microsoft.com/office/2007/relationships/hdphoto" Target="../media/hdphoto6.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1.xml"/><Relationship Id="rId6"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audio" Target="../media/audio3.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11.xml"/><Relationship Id="rId6" Type="http://schemas.microsoft.com/office/2007/relationships/hdphoto" Target="../media/hdphoto8.wdp"/><Relationship Id="rId5" Type="http://schemas.openxmlformats.org/officeDocument/2006/relationships/image" Target="../media/image12.png"/><Relationship Id="rId4" Type="http://schemas.microsoft.com/office/2007/relationships/hdphoto" Target="../media/hdphoto7.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3.wav"/><Relationship Id="rId1" Type="http://schemas.openxmlformats.org/officeDocument/2006/relationships/slideLayout" Target="../slideLayouts/slideLayout11.xml"/><Relationship Id="rId6"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TextBox 2"/>
          <p:cNvSpPr txBox="1"/>
          <p:nvPr/>
        </p:nvSpPr>
        <p:spPr>
          <a:xfrm>
            <a:off x="1422400" y="670560"/>
            <a:ext cx="6360160" cy="523220"/>
          </a:xfrm>
          <a:prstGeom prst="rect">
            <a:avLst/>
          </a:prstGeom>
          <a:solidFill>
            <a:schemeClr val="accent6">
              <a:lumMod val="20000"/>
              <a:lumOff val="80000"/>
            </a:schemeClr>
          </a:solidFill>
          <a:ln>
            <a:solidFill>
              <a:schemeClr val="accent1"/>
            </a:solidFill>
          </a:ln>
        </p:spPr>
        <p:txBody>
          <a:bodyPr wrap="square" rtlCol="0">
            <a:spAutoFit/>
          </a:bodyPr>
          <a:lstStyle/>
          <a:p>
            <a:r>
              <a:rPr lang="en-US" sz="2800">
                <a:solidFill>
                  <a:srgbClr val="0070C0"/>
                </a:solidFill>
                <a:latin typeface="Times New Roman" pitchFamily="18" charset="0"/>
                <a:cs typeface="Times New Roman" pitchFamily="18" charset="0"/>
              </a:rPr>
              <a:t>KẾT NỐI TRI THỨC VỚI CUỘC SỐNG</a:t>
            </a:r>
          </a:p>
        </p:txBody>
      </p:sp>
      <p:sp>
        <p:nvSpPr>
          <p:cNvPr id="4" name="TextBox 3"/>
          <p:cNvSpPr txBox="1"/>
          <p:nvPr/>
        </p:nvSpPr>
        <p:spPr>
          <a:xfrm>
            <a:off x="3442524" y="1434812"/>
            <a:ext cx="2258952" cy="584775"/>
          </a:xfrm>
          <a:prstGeom prst="rect">
            <a:avLst/>
          </a:prstGeom>
          <a:solidFill>
            <a:srgbClr val="FEE7EF"/>
          </a:solidFill>
          <a:ln>
            <a:solidFill>
              <a:srgbClr val="7030A0"/>
            </a:solidFill>
          </a:ln>
        </p:spPr>
        <p:txBody>
          <a:bodyPr wrap="none" rtlCol="0">
            <a:spAutoFit/>
          </a:bodyPr>
          <a:lstStyle/>
          <a:p>
            <a:r>
              <a:rPr lang="en-US" sz="3200">
                <a:solidFill>
                  <a:srgbClr val="FF0000"/>
                </a:solidFill>
                <a:latin typeface="Times New Roman" pitchFamily="18" charset="0"/>
                <a:cs typeface="Times New Roman" pitchFamily="18" charset="0"/>
              </a:rPr>
              <a:t>Tiếng Việt </a:t>
            </a:r>
            <a:r>
              <a:rPr lang="vi-VN" sz="3200">
                <a:solidFill>
                  <a:srgbClr val="FF0000"/>
                </a:solidFill>
                <a:latin typeface="Times New Roman" pitchFamily="18" charset="0"/>
                <a:cs typeface="Times New Roman" pitchFamily="18" charset="0"/>
              </a:rPr>
              <a:t>2</a:t>
            </a:r>
            <a:endParaRPr lang="en-US" sz="32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0342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4625"/>
          <a:stretch/>
        </p:blipFill>
        <p:spPr bwMode="auto">
          <a:xfrm>
            <a:off x="15928" y="-2227"/>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928" y="443411"/>
            <a:ext cx="9112144" cy="4801314"/>
          </a:xfrm>
          <a:prstGeom prst="rect">
            <a:avLst/>
          </a:prstGeom>
          <a:noFill/>
        </p:spPr>
        <p:txBody>
          <a:bodyPr wrap="square" rtlCol="0">
            <a:spAutoFit/>
          </a:bodyPr>
          <a:lstStyle/>
          <a:p>
            <a:r>
              <a:rPr lang="en-US" sz="1700" dirty="0"/>
              <a:t> </a:t>
            </a:r>
            <a:r>
              <a:rPr lang="vi-VN" sz="1700" dirty="0"/>
              <a:t>   Voi em thích mặc đẹp và thích được khen xinh. Ở nhà, voi em luôn hỏi anh: “Em có xinh không?”. Voi anh bao giờ cũng khen: “Em xinh lắm!”</a:t>
            </a:r>
          </a:p>
          <a:p>
            <a:r>
              <a:rPr lang="vi-VN" sz="1700" dirty="0"/>
              <a:t>    Một hôm, gặp hươu, voi em hỏi:</a:t>
            </a:r>
          </a:p>
          <a:p>
            <a:r>
              <a:rPr lang="vi-VN" sz="1700" dirty="0"/>
              <a:t>    - Em có xinh không?</a:t>
            </a:r>
          </a:p>
          <a:p>
            <a:r>
              <a:rPr lang="vi-VN" sz="1700" dirty="0"/>
              <a:t>    Hươu ngắm voi rồi lắc đầu:</a:t>
            </a:r>
          </a:p>
          <a:p>
            <a:r>
              <a:rPr lang="vi-VN" sz="1700" dirty="0"/>
              <a:t>    - Chưa xinh lắm vì em không có đôi sừng giống anh.</a:t>
            </a:r>
          </a:p>
          <a:p>
            <a:r>
              <a:rPr lang="vi-VN" sz="1700" dirty="0"/>
              <a:t>    Nghe vậy, voi nhặt vài cành cây khô, gài lên đầu rồi đi tiếp.</a:t>
            </a:r>
          </a:p>
          <a:p>
            <a:r>
              <a:rPr lang="vi-VN" sz="1700" dirty="0"/>
              <a:t>    Gặp dê, voi hỏi:</a:t>
            </a:r>
          </a:p>
          <a:p>
            <a:r>
              <a:rPr lang="vi-VN" sz="1700" dirty="0"/>
              <a:t>    - Em có xinh không?</a:t>
            </a:r>
          </a:p>
          <a:p>
            <a:r>
              <a:rPr lang="vi-VN" sz="1700" dirty="0"/>
              <a:t>    - Không, vì cậu không có bộ râu giống tôi.</a:t>
            </a:r>
          </a:p>
          <a:p>
            <a:r>
              <a:rPr lang="vi-VN" sz="1700" dirty="0"/>
              <a:t>    Voi liền nhổ một khóm cỏ dại bên đường, gắn vào cằm rồi về nhà. </a:t>
            </a:r>
          </a:p>
          <a:p>
            <a:r>
              <a:rPr lang="vi-VN" sz="1700" dirty="0"/>
              <a:t>    Về nhà với đội sừng và bộ râu giả, voi em hớn hở hỏi anh:</a:t>
            </a:r>
          </a:p>
          <a:p>
            <a:r>
              <a:rPr lang="vi-VN" sz="1700" dirty="0"/>
              <a:t>    - Em có xinh hơn không?</a:t>
            </a:r>
          </a:p>
          <a:p>
            <a:r>
              <a:rPr lang="vi-VN" sz="1700" dirty="0"/>
              <a:t>    Voi anh nói:</a:t>
            </a:r>
          </a:p>
          <a:p>
            <a:r>
              <a:rPr lang="vi-VN" sz="1700" dirty="0"/>
              <a:t>    - Trời ơi, sao em lại thêm sừng và râu thế này? Xấu lắm!</a:t>
            </a:r>
          </a:p>
          <a:p>
            <a:r>
              <a:rPr lang="vi-VN" sz="1700" dirty="0"/>
              <a:t>    Voi em ngắm mình trong gương và thấy xấu thật. Sau khi bỏ sừng và râu đi, voi em thấy mình xinh đẹp hẳn lên. Giờ đây, voi em hiểu rằng mình chỉ xinh đẹp khi đúng là voi.</a:t>
            </a:r>
          </a:p>
          <a:p>
            <a:r>
              <a:rPr lang="vi-VN" sz="1700" i="1" dirty="0"/>
              <a:t>						(Theo Voi em đi tìm tự tin)</a:t>
            </a:r>
            <a:endParaRPr lang="vi-VN" sz="1700" dirty="0"/>
          </a:p>
        </p:txBody>
      </p:sp>
      <p:sp>
        <p:nvSpPr>
          <p:cNvPr id="8" name="TextBox 7"/>
          <p:cNvSpPr txBox="1"/>
          <p:nvPr/>
        </p:nvSpPr>
        <p:spPr>
          <a:xfrm>
            <a:off x="2578988" y="-18254"/>
            <a:ext cx="3018775" cy="461665"/>
          </a:xfrm>
          <a:prstGeom prst="rect">
            <a:avLst/>
          </a:prstGeom>
          <a:noFill/>
        </p:spPr>
        <p:txBody>
          <a:bodyPr wrap="none" rtlCol="0">
            <a:spAutoFit/>
          </a:bodyPr>
          <a:lstStyle/>
          <a:p>
            <a:r>
              <a:rPr lang="en-US" sz="2400" b="1" dirty="0" err="1">
                <a:solidFill>
                  <a:srgbClr val="FF0000"/>
                </a:solidFill>
              </a:rPr>
              <a:t>Em</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xinh</a:t>
            </a:r>
            <a:r>
              <a:rPr lang="en-US" sz="2400" b="1" dirty="0">
                <a:solidFill>
                  <a:srgbClr val="FF0000"/>
                </a:solidFill>
              </a:rPr>
              <a:t> </a:t>
            </a:r>
            <a:r>
              <a:rPr lang="en-US" sz="2400" b="1" dirty="0" err="1">
                <a:solidFill>
                  <a:srgbClr val="FF0000"/>
                </a:solidFill>
              </a:rPr>
              <a:t>không</a:t>
            </a:r>
            <a:r>
              <a:rPr lang="en-US" sz="2400" b="1" dirty="0">
                <a:solidFill>
                  <a:srgbClr val="FF0000"/>
                </a:solidFill>
              </a:rPr>
              <a:t>?</a:t>
            </a:r>
          </a:p>
        </p:txBody>
      </p:sp>
      <p:sp>
        <p:nvSpPr>
          <p:cNvPr id="15" name="TextBox 14"/>
          <p:cNvSpPr txBox="1"/>
          <p:nvPr/>
        </p:nvSpPr>
        <p:spPr>
          <a:xfrm>
            <a:off x="7405911" y="49245"/>
            <a:ext cx="1479892"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toàn</a:t>
            </a:r>
            <a:r>
              <a:rPr lang="en-US" sz="1800" dirty="0"/>
              <a:t> </a:t>
            </a:r>
            <a:r>
              <a:rPr lang="en-US" sz="1800" dirty="0" err="1"/>
              <a:t>bài</a:t>
            </a:r>
            <a:endParaRPr lang="en-US" sz="1800" dirty="0"/>
          </a:p>
        </p:txBody>
      </p:sp>
    </p:spTree>
    <p:extLst>
      <p:ext uri="{BB962C8B-B14F-4D97-AF65-F5344CB8AC3E}">
        <p14:creationId xmlns:p14="http://schemas.microsoft.com/office/powerpoint/2010/main" val="3527147437"/>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voltage.wav"/>
          </p:stSnd>
        </p:sndAc>
      </p:transition>
    </mc:Choice>
    <mc:Fallback xmlns="">
      <p:transition spd="slow">
        <p:fade/>
        <p:sndAc>
          <p:stSnd>
            <p:snd r:embed="rId6" name="voltage.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260771" y="2140655"/>
            <a:ext cx="1107278"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2744315" y="1595348"/>
            <a:ext cx="4326579" cy="1598392"/>
            <a:chOff x="2744315" y="1595348"/>
            <a:chExt cx="4326579" cy="1598392"/>
          </a:xfrm>
          <a:solidFill>
            <a:schemeClr val="accent1">
              <a:lumMod val="40000"/>
              <a:lumOff val="60000"/>
            </a:schemeClr>
          </a:solidFill>
        </p:grpSpPr>
        <p:sp>
          <p:nvSpPr>
            <p:cNvPr id="5" name="Right Arrow 4"/>
            <p:cNvSpPr/>
            <p:nvPr/>
          </p:nvSpPr>
          <p:spPr>
            <a:xfrm>
              <a:off x="2744315" y="1595348"/>
              <a:ext cx="4326579"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3712876" cy="707886"/>
            </a:xfrm>
            <a:prstGeom prst="rect">
              <a:avLst/>
            </a:prstGeom>
            <a:grpFill/>
          </p:spPr>
          <p:txBody>
            <a:bodyPr wrap="none" rtlCol="0">
              <a:spAutoFit/>
            </a:bodyPr>
            <a:lstStyle/>
            <a:p>
              <a:r>
                <a:rPr lang="en-US" sz="4000" b="1">
                  <a:solidFill>
                    <a:srgbClr val="0418AC"/>
                  </a:solidFill>
                </a:rPr>
                <a:t>Trả lời câu hỏi</a:t>
              </a:r>
            </a:p>
          </p:txBody>
        </p:sp>
      </p:grpSp>
      <p:grpSp>
        <p:nvGrpSpPr>
          <p:cNvPr id="9" name="Group 8"/>
          <p:cNvGrpSpPr/>
          <p:nvPr/>
        </p:nvGrpSpPr>
        <p:grpSpPr>
          <a:xfrm>
            <a:off x="1812964" y="1781988"/>
            <a:ext cx="1175787" cy="122511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430096" y="3005849"/>
            <a:ext cx="1583773" cy="2109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6687388" y="2844987"/>
            <a:ext cx="2456612" cy="22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4015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6" presetClass="entr" presetSubtype="21"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3348" y="1367709"/>
            <a:ext cx="2526384" cy="148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183397" y="733870"/>
            <a:ext cx="8802569" cy="3139321"/>
          </a:xfrm>
          <a:prstGeom prst="rect">
            <a:avLst/>
          </a:prstGeom>
          <a:noFill/>
        </p:spPr>
        <p:txBody>
          <a:bodyPr wrap="square" rtlCol="0">
            <a:spAutoFit/>
          </a:bodyPr>
          <a:lstStyle/>
          <a:p>
            <a:r>
              <a:rPr lang="en-US" sz="1800" dirty="0"/>
              <a:t> </a:t>
            </a:r>
            <a:r>
              <a:rPr lang="vi-VN" sz="1800" dirty="0"/>
              <a:t>   Voi em thích mặc đẹp và thích được khen xinh. Ở nhà, voi em luôn hỏi anh: “Em có xinh không?”. Voi anh bao giờ cũng khen: “Em xinh lắm!”</a:t>
            </a:r>
          </a:p>
          <a:p>
            <a:r>
              <a:rPr lang="vi-VN" sz="1800" dirty="0"/>
              <a:t>    Một hôm, gặp hươu, voi em hỏi:</a:t>
            </a:r>
          </a:p>
          <a:p>
            <a:r>
              <a:rPr lang="vi-VN" sz="1800" dirty="0"/>
              <a:t>    - Em có xinh không?</a:t>
            </a:r>
          </a:p>
          <a:p>
            <a:r>
              <a:rPr lang="vi-VN" sz="1800" dirty="0"/>
              <a:t>    Hươu ngắm voi rồi lắc đầu:</a:t>
            </a:r>
          </a:p>
          <a:p>
            <a:r>
              <a:rPr lang="vi-VN" sz="1800" dirty="0"/>
              <a:t>    - Chưa xinh lắm vì em không có đôi sừng giống anh.</a:t>
            </a:r>
          </a:p>
          <a:p>
            <a:r>
              <a:rPr lang="vi-VN" sz="1800" dirty="0"/>
              <a:t>    Nghe vậy, voi nhặt vài cành cây khô, gài lên đầu rồi đi tiếp.</a:t>
            </a:r>
          </a:p>
          <a:p>
            <a:r>
              <a:rPr lang="vi-VN" sz="1800" dirty="0"/>
              <a:t>    Gặp dê, voi hỏi:</a:t>
            </a:r>
          </a:p>
          <a:p>
            <a:r>
              <a:rPr lang="vi-VN" sz="1800" dirty="0"/>
              <a:t>    - Em có xinh không?</a:t>
            </a:r>
          </a:p>
          <a:p>
            <a:r>
              <a:rPr lang="vi-VN" sz="1800" dirty="0"/>
              <a:t>    - Không, vì cậu không có bộ râu giống tôi.</a:t>
            </a:r>
          </a:p>
          <a:p>
            <a:r>
              <a:rPr lang="vi-VN" sz="1800" dirty="0"/>
              <a:t>    Voi liền nhổ một khóm cỏ dại bên đường, gắn vào cằm rồi về nhà.</a:t>
            </a:r>
          </a:p>
        </p:txBody>
      </p:sp>
      <p:sp>
        <p:nvSpPr>
          <p:cNvPr id="28" name="TextBox 27"/>
          <p:cNvSpPr txBox="1"/>
          <p:nvPr/>
        </p:nvSpPr>
        <p:spPr>
          <a:xfrm>
            <a:off x="669062" y="293374"/>
            <a:ext cx="1423447" cy="369332"/>
          </a:xfrm>
          <a:prstGeom prst="rect">
            <a:avLst/>
          </a:prstGeom>
          <a:solidFill>
            <a:srgbClr val="00B0F0"/>
          </a:solidFill>
        </p:spPr>
        <p:txBody>
          <a:bodyPr wrap="square" rtlCol="0">
            <a:spAutoFit/>
          </a:bodyPr>
          <a:lstStyle/>
          <a:p>
            <a:pPr algn="ctr"/>
            <a:r>
              <a:rPr lang="en-US" sz="1800" dirty="0" err="1"/>
              <a:t>Đọc</a:t>
            </a:r>
            <a:r>
              <a:rPr lang="en-US" sz="1800" dirty="0"/>
              <a:t> </a:t>
            </a:r>
            <a:r>
              <a:rPr lang="en-US" sz="1800" dirty="0" err="1"/>
              <a:t>đoạn</a:t>
            </a:r>
            <a:r>
              <a:rPr lang="en-US" sz="1800" dirty="0"/>
              <a:t> 1</a:t>
            </a:r>
          </a:p>
        </p:txBody>
      </p:sp>
      <p:grpSp>
        <p:nvGrpSpPr>
          <p:cNvPr id="3" name="Group 2"/>
          <p:cNvGrpSpPr/>
          <p:nvPr/>
        </p:nvGrpSpPr>
        <p:grpSpPr>
          <a:xfrm>
            <a:off x="0" y="-33472"/>
            <a:ext cx="650449" cy="695422"/>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811797" y="3953048"/>
            <a:ext cx="8127525" cy="888124"/>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85871" y="3725722"/>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3054" y="4025443"/>
            <a:ext cx="7866268" cy="461665"/>
          </a:xfrm>
          <a:prstGeom prst="rect">
            <a:avLst/>
          </a:prstGeom>
          <a:noFill/>
        </p:spPr>
        <p:txBody>
          <a:bodyPr wrap="square" rtlCol="0">
            <a:spAutoFit/>
          </a:bodyPr>
          <a:lstStyle/>
          <a:p>
            <a:r>
              <a:rPr lang="vi-VN" sz="2400" b="1" dirty="0">
                <a:solidFill>
                  <a:schemeClr val="bg1"/>
                </a:solidFill>
              </a:rPr>
              <a:t>Câu </a:t>
            </a:r>
            <a:r>
              <a:rPr lang="en-US" sz="2400" b="1" dirty="0">
                <a:solidFill>
                  <a:schemeClr val="bg1"/>
                </a:solidFill>
              </a:rPr>
              <a:t>1</a:t>
            </a:r>
            <a:r>
              <a:rPr lang="en-US" sz="2400" dirty="0">
                <a:solidFill>
                  <a:schemeClr val="bg1"/>
                </a:solidFill>
              </a:rPr>
              <a:t>: </a:t>
            </a:r>
            <a:r>
              <a:rPr lang="en-US" sz="2400" dirty="0" err="1">
                <a:solidFill>
                  <a:schemeClr val="bg1"/>
                </a:solidFill>
              </a:rPr>
              <a:t>Voi</a:t>
            </a:r>
            <a:r>
              <a:rPr lang="en-US" sz="2400" dirty="0">
                <a:solidFill>
                  <a:schemeClr val="bg1"/>
                </a:solidFill>
              </a:rPr>
              <a:t> </a:t>
            </a:r>
            <a:r>
              <a:rPr lang="en-US" sz="2400" dirty="0" err="1">
                <a:solidFill>
                  <a:schemeClr val="bg1"/>
                </a:solidFill>
              </a:rPr>
              <a:t>em</a:t>
            </a:r>
            <a:r>
              <a:rPr lang="en-US" sz="2400" dirty="0">
                <a:solidFill>
                  <a:schemeClr val="bg1"/>
                </a:solidFill>
              </a:rPr>
              <a:t> </a:t>
            </a:r>
            <a:r>
              <a:rPr lang="en-US" sz="2400" dirty="0" err="1">
                <a:solidFill>
                  <a:schemeClr val="bg1"/>
                </a:solidFill>
              </a:rPr>
              <a:t>đã</a:t>
            </a:r>
            <a:r>
              <a:rPr lang="en-US" sz="2400" dirty="0">
                <a:solidFill>
                  <a:schemeClr val="bg1"/>
                </a:solidFill>
              </a:rPr>
              <a:t> </a:t>
            </a:r>
            <a:r>
              <a:rPr lang="en-US" sz="2400" dirty="0" err="1">
                <a:solidFill>
                  <a:schemeClr val="bg1"/>
                </a:solidFill>
              </a:rPr>
              <a:t>hỏi</a:t>
            </a:r>
            <a:r>
              <a:rPr lang="en-US" sz="2400" dirty="0">
                <a:solidFill>
                  <a:schemeClr val="bg1"/>
                </a:solidFill>
              </a:rPr>
              <a:t> </a:t>
            </a:r>
            <a:r>
              <a:rPr lang="en-US" sz="2400" dirty="0" err="1">
                <a:solidFill>
                  <a:schemeClr val="bg1"/>
                </a:solidFill>
              </a:rPr>
              <a:t>voi</a:t>
            </a:r>
            <a:r>
              <a:rPr lang="en-US" sz="2400" dirty="0">
                <a:solidFill>
                  <a:schemeClr val="bg1"/>
                </a:solidFill>
              </a:rPr>
              <a:t> </a:t>
            </a:r>
            <a:r>
              <a:rPr lang="en-US" sz="2400" dirty="0" err="1">
                <a:solidFill>
                  <a:schemeClr val="bg1"/>
                </a:solidFill>
              </a:rPr>
              <a:t>anh</a:t>
            </a:r>
            <a:r>
              <a:rPr lang="en-US" sz="2400" dirty="0">
                <a:solidFill>
                  <a:schemeClr val="bg1"/>
                </a:solidFill>
              </a:rPr>
              <a:t>, </a:t>
            </a:r>
            <a:r>
              <a:rPr lang="en-US" sz="2400" dirty="0" err="1">
                <a:solidFill>
                  <a:schemeClr val="bg1"/>
                </a:solidFill>
              </a:rPr>
              <a:t>hươu</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dê</a:t>
            </a:r>
            <a:r>
              <a:rPr lang="en-US" sz="2400" dirty="0">
                <a:solidFill>
                  <a:schemeClr val="bg1"/>
                </a:solidFill>
              </a:rPr>
              <a:t> </a:t>
            </a:r>
            <a:r>
              <a:rPr lang="en-US" sz="2400" dirty="0" err="1">
                <a:solidFill>
                  <a:schemeClr val="bg1"/>
                </a:solidFill>
              </a:rPr>
              <a:t>điều</a:t>
            </a:r>
            <a:r>
              <a:rPr lang="en-US" sz="2400" dirty="0">
                <a:solidFill>
                  <a:schemeClr val="bg1"/>
                </a:solidFill>
              </a:rPr>
              <a:t> </a:t>
            </a:r>
            <a:r>
              <a:rPr lang="en-US" sz="2400" dirty="0" err="1">
                <a:solidFill>
                  <a:schemeClr val="bg1"/>
                </a:solidFill>
              </a:rPr>
              <a:t>gì</a:t>
            </a:r>
            <a:r>
              <a:rPr lang="en-US" sz="2400" dirty="0">
                <a:solidFill>
                  <a:schemeClr val="bg1"/>
                </a:solidFill>
              </a:rPr>
              <a:t>?</a:t>
            </a:r>
          </a:p>
        </p:txBody>
      </p:sp>
      <p:cxnSp>
        <p:nvCxnSpPr>
          <p:cNvPr id="15" name="Straight Connector 14"/>
          <p:cNvCxnSpPr>
            <a:cxnSpLocks/>
          </p:cNvCxnSpPr>
          <p:nvPr/>
        </p:nvCxnSpPr>
        <p:spPr>
          <a:xfrm>
            <a:off x="8342724" y="1036947"/>
            <a:ext cx="320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84911" y="1287026"/>
            <a:ext cx="14701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668374" y="-27503"/>
            <a:ext cx="3018775" cy="461665"/>
          </a:xfrm>
          <a:prstGeom prst="rect">
            <a:avLst/>
          </a:prstGeom>
          <a:noFill/>
        </p:spPr>
        <p:txBody>
          <a:bodyPr wrap="none" rtlCol="0">
            <a:spAutoFit/>
          </a:bodyPr>
          <a:lstStyle/>
          <a:p>
            <a:r>
              <a:rPr lang="en-US" sz="2400" b="1" dirty="0" err="1">
                <a:solidFill>
                  <a:srgbClr val="FF0000"/>
                </a:solidFill>
              </a:rPr>
              <a:t>Em</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xinh</a:t>
            </a:r>
            <a:r>
              <a:rPr lang="en-US" sz="2400" b="1" dirty="0">
                <a:solidFill>
                  <a:srgbClr val="FF0000"/>
                </a:solidFill>
              </a:rPr>
              <a:t> </a:t>
            </a:r>
            <a:r>
              <a:rPr lang="en-US" sz="2400" b="1" dirty="0" err="1">
                <a:solidFill>
                  <a:srgbClr val="FF0000"/>
                </a:solidFill>
              </a:rPr>
              <a:t>không</a:t>
            </a:r>
            <a:r>
              <a:rPr lang="en-US" sz="2400" b="1" dirty="0">
                <a:solidFill>
                  <a:srgbClr val="FF0000"/>
                </a:solidFill>
              </a:rPr>
              <a:t>?</a:t>
            </a:r>
          </a:p>
        </p:txBody>
      </p:sp>
    </p:spTree>
    <p:extLst>
      <p:ext uri="{BB962C8B-B14F-4D97-AF65-F5344CB8AC3E}">
        <p14:creationId xmlns:p14="http://schemas.microsoft.com/office/powerpoint/2010/main" val="1957064393"/>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3" name="wind.wav"/>
          </p:stSnd>
        </p:sndAc>
      </p:transition>
    </mc:Choice>
    <mc:Fallback xmlns="">
      <p:transition spd="slow">
        <p:fade/>
        <p:sndAc>
          <p:stSnd>
            <p:snd r:embed="rId11"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circle(in)">
                                      <p:cBhvr>
                                        <p:cTn id="1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0945" y="1367709"/>
            <a:ext cx="2022764" cy="148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0" y="64524"/>
            <a:ext cx="9144000" cy="4998007"/>
            <a:chOff x="0" y="0"/>
            <a:chExt cx="9144000" cy="5132867"/>
          </a:xfrm>
        </p:grpSpPr>
        <p:cxnSp>
          <p:nvCxnSpPr>
            <p:cNvPr id="24" name="Straight Connector 23"/>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254010" y="823648"/>
            <a:ext cx="8547965" cy="3139321"/>
          </a:xfrm>
          <a:prstGeom prst="rect">
            <a:avLst/>
          </a:prstGeom>
          <a:noFill/>
        </p:spPr>
        <p:txBody>
          <a:bodyPr wrap="square" rtlCol="0">
            <a:spAutoFit/>
          </a:bodyPr>
          <a:lstStyle/>
          <a:p>
            <a:r>
              <a:rPr lang="en-US" sz="1800" dirty="0"/>
              <a:t> </a:t>
            </a:r>
            <a:r>
              <a:rPr lang="vi-VN" sz="1800" dirty="0"/>
              <a:t> Voi em thích mặc đẹp và thích được khen xinh. Ở nhà, voi em luôn hỏi anh: “Em có xinh không?”. Voi anh bao giờ cũng khen: “Em xinh lắm!”</a:t>
            </a:r>
          </a:p>
          <a:p>
            <a:r>
              <a:rPr lang="vi-VN" sz="1800" dirty="0"/>
              <a:t>    Một hôm, gặp hươu, voi em hỏi:</a:t>
            </a:r>
          </a:p>
          <a:p>
            <a:r>
              <a:rPr lang="vi-VN" sz="1800" dirty="0"/>
              <a:t>    - Em có xinh không?</a:t>
            </a:r>
          </a:p>
          <a:p>
            <a:r>
              <a:rPr lang="vi-VN" sz="1800" dirty="0"/>
              <a:t>    Hươu ngắm voi rồi lắc đầu:</a:t>
            </a:r>
          </a:p>
          <a:p>
            <a:r>
              <a:rPr lang="vi-VN" sz="1800" dirty="0"/>
              <a:t>    - Chưa xinh lắm vì em không có đôi sừng giống anh.</a:t>
            </a:r>
          </a:p>
          <a:p>
            <a:r>
              <a:rPr lang="vi-VN" sz="1800" dirty="0"/>
              <a:t>    Nghe vậy, voi nhặt vài cành cây khô, gài lên đầu rồi đi tiếp.</a:t>
            </a:r>
          </a:p>
          <a:p>
            <a:r>
              <a:rPr lang="vi-VN" sz="1800" dirty="0"/>
              <a:t>    Gặp dê, voi hỏi:</a:t>
            </a:r>
          </a:p>
          <a:p>
            <a:r>
              <a:rPr lang="vi-VN" sz="1800" dirty="0"/>
              <a:t>    - Em có xinh không?</a:t>
            </a:r>
          </a:p>
          <a:p>
            <a:r>
              <a:rPr lang="vi-VN" sz="1800" dirty="0"/>
              <a:t>    - Không, vì cậu không có bộ râu giống tôi.</a:t>
            </a:r>
          </a:p>
          <a:p>
            <a:r>
              <a:rPr lang="vi-VN" sz="1800" dirty="0"/>
              <a:t>    Voi liền nhổ một khóm cỏ dại bên đường, gắn vào cằm rồi về nhà.</a:t>
            </a:r>
          </a:p>
        </p:txBody>
      </p:sp>
      <p:grpSp>
        <p:nvGrpSpPr>
          <p:cNvPr id="3" name="Group 2"/>
          <p:cNvGrpSpPr/>
          <p:nvPr/>
        </p:nvGrpSpPr>
        <p:grpSpPr>
          <a:xfrm>
            <a:off x="21090" y="22838"/>
            <a:ext cx="826089" cy="584384"/>
            <a:chOff x="2210284" y="3447251"/>
            <a:chExt cx="826089" cy="809063"/>
          </a:xfrm>
        </p:grpSpPr>
        <p:sp>
          <p:nvSpPr>
            <p:cNvPr id="2" name="Oval 1"/>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ounded Rectangle 3"/>
          <p:cNvSpPr/>
          <p:nvPr/>
        </p:nvSpPr>
        <p:spPr>
          <a:xfrm>
            <a:off x="812722" y="4146751"/>
            <a:ext cx="8127525" cy="741943"/>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210896" y="3926403"/>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73979" y="4134878"/>
            <a:ext cx="7866268" cy="830997"/>
          </a:xfrm>
          <a:prstGeom prst="rect">
            <a:avLst/>
          </a:prstGeom>
          <a:noFill/>
        </p:spPr>
        <p:txBody>
          <a:bodyPr wrap="square" rtlCol="0">
            <a:spAutoFit/>
          </a:bodyPr>
          <a:lstStyle/>
          <a:p>
            <a:r>
              <a:rPr lang="vi-VN" sz="2400" b="1" dirty="0">
                <a:solidFill>
                  <a:schemeClr val="bg1"/>
                </a:solidFill>
              </a:rPr>
              <a:t>Câu </a:t>
            </a:r>
            <a:r>
              <a:rPr lang="en-US" sz="2400" b="1" dirty="0">
                <a:solidFill>
                  <a:schemeClr val="bg1"/>
                </a:solidFill>
              </a:rPr>
              <a:t>2</a:t>
            </a:r>
            <a:r>
              <a:rPr lang="en-US" sz="2400" dirty="0">
                <a:solidFill>
                  <a:schemeClr val="bg1"/>
                </a:solidFill>
              </a:rPr>
              <a:t>: </a:t>
            </a:r>
            <a:r>
              <a:rPr lang="en-US" sz="2400" dirty="0" err="1">
                <a:solidFill>
                  <a:schemeClr val="bg1"/>
                </a:solidFill>
              </a:rPr>
              <a:t>Voi</a:t>
            </a:r>
            <a:r>
              <a:rPr lang="en-US" sz="2400" dirty="0">
                <a:solidFill>
                  <a:schemeClr val="bg1"/>
                </a:solidFill>
              </a:rPr>
              <a:t> </a:t>
            </a:r>
            <a:r>
              <a:rPr lang="en-US" sz="2400" dirty="0" err="1">
                <a:solidFill>
                  <a:schemeClr val="bg1"/>
                </a:solidFill>
              </a:rPr>
              <a:t>em</a:t>
            </a:r>
            <a:r>
              <a:rPr lang="en-US" sz="2400" dirty="0">
                <a:solidFill>
                  <a:schemeClr val="bg1"/>
                </a:solidFill>
              </a:rPr>
              <a:t> </a:t>
            </a:r>
            <a:r>
              <a:rPr lang="en-US" sz="2400" dirty="0" err="1">
                <a:solidFill>
                  <a:schemeClr val="bg1"/>
                </a:solidFill>
              </a:rPr>
              <a:t>đã</a:t>
            </a:r>
            <a:r>
              <a:rPr lang="en-US" sz="2400" dirty="0">
                <a:solidFill>
                  <a:schemeClr val="bg1"/>
                </a:solidFill>
              </a:rPr>
              <a:t> </a:t>
            </a:r>
            <a:r>
              <a:rPr lang="en-US" sz="2400" dirty="0" err="1">
                <a:solidFill>
                  <a:schemeClr val="bg1"/>
                </a:solidFill>
              </a:rPr>
              <a:t>nhận</a:t>
            </a:r>
            <a:r>
              <a:rPr lang="en-US" sz="2400" dirty="0">
                <a:solidFill>
                  <a:schemeClr val="bg1"/>
                </a:solidFill>
              </a:rPr>
              <a:t> </a:t>
            </a:r>
            <a:r>
              <a:rPr lang="en-US" sz="2400" dirty="0" err="1">
                <a:solidFill>
                  <a:schemeClr val="bg1"/>
                </a:solidFill>
              </a:rPr>
              <a:t>được</a:t>
            </a:r>
            <a:r>
              <a:rPr lang="en-US" sz="2400" dirty="0">
                <a:solidFill>
                  <a:schemeClr val="bg1"/>
                </a:solidFill>
              </a:rPr>
              <a:t> </a:t>
            </a:r>
            <a:r>
              <a:rPr lang="en-US" sz="2400" dirty="0" err="1">
                <a:solidFill>
                  <a:schemeClr val="bg1"/>
                </a:solidFill>
              </a:rPr>
              <a:t>những</a:t>
            </a:r>
            <a:r>
              <a:rPr lang="en-US" sz="2400" dirty="0">
                <a:solidFill>
                  <a:schemeClr val="bg1"/>
                </a:solidFill>
              </a:rPr>
              <a:t> </a:t>
            </a:r>
            <a:r>
              <a:rPr lang="en-US" sz="2400" dirty="0" err="1">
                <a:solidFill>
                  <a:schemeClr val="bg1"/>
                </a:solidFill>
              </a:rPr>
              <a:t>câu</a:t>
            </a:r>
            <a:r>
              <a:rPr lang="en-US" sz="2400" dirty="0">
                <a:solidFill>
                  <a:schemeClr val="bg1"/>
                </a:solidFill>
              </a:rPr>
              <a:t> </a:t>
            </a:r>
            <a:r>
              <a:rPr lang="en-US" sz="2400" dirty="0" err="1">
                <a:solidFill>
                  <a:schemeClr val="bg1"/>
                </a:solidFill>
              </a:rPr>
              <a:t>trả</a:t>
            </a:r>
            <a:r>
              <a:rPr lang="en-US" sz="2400" dirty="0">
                <a:solidFill>
                  <a:schemeClr val="bg1"/>
                </a:solidFill>
              </a:rPr>
              <a:t> </a:t>
            </a:r>
            <a:r>
              <a:rPr lang="en-US" sz="2400" dirty="0" err="1">
                <a:solidFill>
                  <a:schemeClr val="bg1"/>
                </a:solidFill>
              </a:rPr>
              <a:t>lời</a:t>
            </a:r>
            <a:r>
              <a:rPr lang="en-US" sz="2400" dirty="0">
                <a:solidFill>
                  <a:schemeClr val="bg1"/>
                </a:solidFill>
              </a:rPr>
              <a:t> </a:t>
            </a:r>
            <a:r>
              <a:rPr lang="en-US" sz="2400" dirty="0" err="1">
                <a:solidFill>
                  <a:schemeClr val="bg1"/>
                </a:solidFill>
              </a:rPr>
              <a:t>như</a:t>
            </a:r>
            <a:r>
              <a:rPr lang="en-US" sz="2400" dirty="0">
                <a:solidFill>
                  <a:schemeClr val="bg1"/>
                </a:solidFill>
              </a:rPr>
              <a:t> </a:t>
            </a:r>
            <a:r>
              <a:rPr lang="en-US" sz="2400" dirty="0" err="1">
                <a:solidFill>
                  <a:schemeClr val="bg1"/>
                </a:solidFill>
              </a:rPr>
              <a:t>thế</a:t>
            </a:r>
            <a:r>
              <a:rPr lang="en-US" sz="2400" dirty="0">
                <a:solidFill>
                  <a:schemeClr val="bg1"/>
                </a:solidFill>
              </a:rPr>
              <a:t> </a:t>
            </a:r>
            <a:r>
              <a:rPr lang="en-US" sz="2400" dirty="0" err="1">
                <a:solidFill>
                  <a:schemeClr val="bg1"/>
                </a:solidFill>
              </a:rPr>
              <a:t>nào</a:t>
            </a:r>
            <a:r>
              <a:rPr lang="en-US" sz="2400" dirty="0">
                <a:solidFill>
                  <a:schemeClr val="bg1"/>
                </a:solidFill>
              </a:rPr>
              <a:t>?</a:t>
            </a:r>
          </a:p>
        </p:txBody>
      </p:sp>
      <p:cxnSp>
        <p:nvCxnSpPr>
          <p:cNvPr id="15" name="Straight Connector 14"/>
          <p:cNvCxnSpPr/>
          <p:nvPr/>
        </p:nvCxnSpPr>
        <p:spPr>
          <a:xfrm>
            <a:off x="2172459" y="1425755"/>
            <a:ext cx="67923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940200" y="1443070"/>
            <a:ext cx="147011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77669" y="16021"/>
            <a:ext cx="3018775" cy="461665"/>
          </a:xfrm>
          <a:prstGeom prst="rect">
            <a:avLst/>
          </a:prstGeom>
          <a:noFill/>
        </p:spPr>
        <p:txBody>
          <a:bodyPr wrap="none" rtlCol="0">
            <a:spAutoFit/>
          </a:bodyPr>
          <a:lstStyle/>
          <a:p>
            <a:r>
              <a:rPr lang="en-US" sz="2400" b="1" dirty="0" err="1">
                <a:solidFill>
                  <a:srgbClr val="FF0000"/>
                </a:solidFill>
              </a:rPr>
              <a:t>Em</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xinh</a:t>
            </a:r>
            <a:r>
              <a:rPr lang="en-US" sz="2400" b="1" dirty="0">
                <a:solidFill>
                  <a:srgbClr val="FF0000"/>
                </a:solidFill>
              </a:rPr>
              <a:t> </a:t>
            </a:r>
            <a:r>
              <a:rPr lang="en-US" sz="2400" b="1" dirty="0" err="1">
                <a:solidFill>
                  <a:srgbClr val="FF0000"/>
                </a:solidFill>
              </a:rPr>
              <a:t>không</a:t>
            </a:r>
            <a:r>
              <a:rPr lang="en-US" sz="2400" b="1" dirty="0">
                <a:solidFill>
                  <a:srgbClr val="FF0000"/>
                </a:solidFill>
              </a:rPr>
              <a:t>?</a:t>
            </a:r>
          </a:p>
        </p:txBody>
      </p:sp>
      <p:cxnSp>
        <p:nvCxnSpPr>
          <p:cNvPr id="23" name="Straight Connector 22"/>
          <p:cNvCxnSpPr/>
          <p:nvPr/>
        </p:nvCxnSpPr>
        <p:spPr>
          <a:xfrm>
            <a:off x="610991" y="2211339"/>
            <a:ext cx="679237" cy="0"/>
          </a:xfrm>
          <a:prstGeom prst="line">
            <a:avLst/>
          </a:prstGeom>
          <a:ln w="28575">
            <a:solidFill>
              <a:srgbClr val="00743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15479" y="2496007"/>
            <a:ext cx="5052130" cy="0"/>
          </a:xfrm>
          <a:prstGeom prst="line">
            <a:avLst/>
          </a:prstGeom>
          <a:ln w="28575">
            <a:solidFill>
              <a:srgbClr val="00743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73979" y="3046488"/>
            <a:ext cx="352481" cy="0"/>
          </a:xfrm>
          <a:prstGeom prst="line">
            <a:avLst/>
          </a:prstGeom>
          <a:ln w="28575">
            <a:solidFill>
              <a:srgbClr val="E8088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11796" y="3598966"/>
            <a:ext cx="3927046" cy="0"/>
          </a:xfrm>
          <a:prstGeom prst="line">
            <a:avLst/>
          </a:prstGeom>
          <a:ln w="28575">
            <a:solidFill>
              <a:srgbClr val="E80888"/>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5B5CFD0-124F-4BE1-B574-CFC73A51FC59}"/>
              </a:ext>
            </a:extLst>
          </p:cNvPr>
          <p:cNvSpPr txBox="1"/>
          <p:nvPr/>
        </p:nvSpPr>
        <p:spPr>
          <a:xfrm>
            <a:off x="6225309" y="102234"/>
            <a:ext cx="2846998" cy="400110"/>
          </a:xfrm>
          <a:prstGeom prst="rect">
            <a:avLst/>
          </a:prstGeom>
          <a:solidFill>
            <a:srgbClr val="00B0F0"/>
          </a:solidFill>
        </p:spPr>
        <p:txBody>
          <a:bodyPr wrap="square" rtlCol="0">
            <a:spAutoFit/>
          </a:bodyPr>
          <a:lstStyle/>
          <a:p>
            <a:r>
              <a:rPr lang="en-US" sz="2000" dirty="0" err="1"/>
              <a:t>Đọc</a:t>
            </a:r>
            <a:r>
              <a:rPr lang="en-US" sz="2000" dirty="0"/>
              <a:t> </a:t>
            </a:r>
            <a:r>
              <a:rPr lang="en-US" sz="2000" dirty="0" err="1"/>
              <a:t>và</a:t>
            </a:r>
            <a:r>
              <a:rPr lang="en-US" sz="2000" dirty="0"/>
              <a:t> </a:t>
            </a:r>
            <a:r>
              <a:rPr lang="en-US" sz="2000" dirty="0" err="1"/>
              <a:t>trả</a:t>
            </a:r>
            <a:r>
              <a:rPr lang="en-US" sz="2000" dirty="0"/>
              <a:t> </a:t>
            </a:r>
            <a:r>
              <a:rPr lang="en-US" sz="2000" dirty="0" err="1"/>
              <a:t>lời</a:t>
            </a:r>
            <a:r>
              <a:rPr lang="en-US" sz="2000" dirty="0"/>
              <a:t> </a:t>
            </a:r>
            <a:r>
              <a:rPr lang="en-US" sz="2000" dirty="0" err="1"/>
              <a:t>câu</a:t>
            </a:r>
            <a:r>
              <a:rPr lang="en-US" sz="2000" dirty="0"/>
              <a:t> </a:t>
            </a:r>
            <a:r>
              <a:rPr lang="en-US" sz="2000" dirty="0" err="1"/>
              <a:t>hỏi</a:t>
            </a:r>
            <a:endParaRPr lang="en-US" sz="2000" dirty="0"/>
          </a:p>
        </p:txBody>
      </p:sp>
    </p:spTree>
    <p:extLst>
      <p:ext uri="{BB962C8B-B14F-4D97-AF65-F5344CB8AC3E}">
        <p14:creationId xmlns:p14="http://schemas.microsoft.com/office/powerpoint/2010/main" val="740979462"/>
      </p:ext>
    </p:extLst>
  </p:cSld>
  <p:clrMapOvr>
    <a:masterClrMapping/>
  </p:clrMapOvr>
  <mc:AlternateContent xmlns:mc="http://schemas.openxmlformats.org/markup-compatibility/2006" xmlns:p14="http://schemas.microsoft.com/office/powerpoint/2010/main">
    <mc:Choice Requires="p14">
      <p:transition spd="slow" p14:dur="1200">
        <p14:flip dir="l"/>
        <p:sndAc>
          <p:stSnd>
            <p:snd r:embed="rId3" name="wind.wav"/>
          </p:stSnd>
        </p:sndAc>
      </p:transition>
    </mc:Choice>
    <mc:Fallback xmlns="">
      <p:transition spd="slow">
        <p:fade/>
        <p:sndAc>
          <p:stSnd>
            <p:snd r:embed="rId11" name="wind.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1000"/>
                                        <p:tgtEl>
                                          <p:spTgt spid="31"/>
                                        </p:tgtEl>
                                      </p:cBhvr>
                                    </p:animEffect>
                                    <p:anim calcmode="lin" valueType="num">
                                      <p:cBhvr>
                                        <p:cTn id="33" dur="1000" fill="hold"/>
                                        <p:tgtEl>
                                          <p:spTgt spid="31"/>
                                        </p:tgtEl>
                                        <p:attrNameLst>
                                          <p:attrName>ppt_x</p:attrName>
                                        </p:attrNameLst>
                                      </p:cBhvr>
                                      <p:tavLst>
                                        <p:tav tm="0">
                                          <p:val>
                                            <p:strVal val="#ppt_x"/>
                                          </p:val>
                                        </p:tav>
                                        <p:tav tm="100000">
                                          <p:val>
                                            <p:strVal val="#ppt_x"/>
                                          </p:val>
                                        </p:tav>
                                      </p:tavLst>
                                    </p:anim>
                                    <p:anim calcmode="lin" valueType="num">
                                      <p:cBhvr>
                                        <p:cTn id="3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9E8AEDF-E2FE-4CFF-B909-08C57EB30119}"/>
              </a:ext>
            </a:extLst>
          </p:cNvPr>
          <p:cNvGrpSpPr/>
          <p:nvPr/>
        </p:nvGrpSpPr>
        <p:grpSpPr>
          <a:xfrm>
            <a:off x="71693" y="0"/>
            <a:ext cx="826089" cy="809063"/>
            <a:chOff x="2210284" y="3447251"/>
            <a:chExt cx="826089" cy="809063"/>
          </a:xfrm>
        </p:grpSpPr>
        <p:sp>
          <p:nvSpPr>
            <p:cNvPr id="3" name="Oval 2">
              <a:extLst>
                <a:ext uri="{FF2B5EF4-FFF2-40B4-BE49-F238E27FC236}">
                  <a16:creationId xmlns:a16="http://schemas.microsoft.com/office/drawing/2014/main" id="{EAC67BFC-644B-4CBC-8A1C-0627F2A30618}"/>
                </a:ext>
              </a:extLst>
            </p:cNvPr>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C7F75DFE-E0F4-4C39-998F-1CCD6BBF112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468B31A0-7C38-4755-9C30-86EA67A7B7F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a:extLst>
              <a:ext uri="{FF2B5EF4-FFF2-40B4-BE49-F238E27FC236}">
                <a16:creationId xmlns:a16="http://schemas.microsoft.com/office/drawing/2014/main" id="{A8E0F5BE-736C-4521-8C82-3F19226BAAB0}"/>
              </a:ext>
            </a:extLst>
          </p:cNvPr>
          <p:cNvSpPr txBox="1"/>
          <p:nvPr/>
        </p:nvSpPr>
        <p:spPr>
          <a:xfrm>
            <a:off x="327188" y="864743"/>
            <a:ext cx="8915400" cy="3170099"/>
          </a:xfrm>
          <a:prstGeom prst="rect">
            <a:avLst/>
          </a:prstGeom>
          <a:noFill/>
        </p:spPr>
        <p:txBody>
          <a:bodyPr wrap="square" rtlCol="0">
            <a:spAutoFit/>
          </a:bodyPr>
          <a:lstStyle/>
          <a:p>
            <a:r>
              <a:rPr lang="en-US" sz="1700" dirty="0"/>
              <a:t>   </a:t>
            </a:r>
            <a:r>
              <a:rPr lang="vi-VN" sz="2000" dirty="0"/>
              <a:t>Voi em thích mặc đẹp và thích được khen xinh. Ở nhà, voi em luôn hỏi anh: “Em có xinh không?”. Voi anh bao giờ cũng khen: “Em xinh lắm!”</a:t>
            </a:r>
          </a:p>
          <a:p>
            <a:r>
              <a:rPr lang="vi-VN" sz="2000" dirty="0"/>
              <a:t>Một hôm, gặp hươu, voi em hỏi:</a:t>
            </a:r>
          </a:p>
          <a:p>
            <a:r>
              <a:rPr lang="vi-VN" sz="2000" dirty="0"/>
              <a:t>- Em có xinh không?</a:t>
            </a:r>
          </a:p>
          <a:p>
            <a:r>
              <a:rPr lang="vi-VN" sz="2000" dirty="0"/>
              <a:t>Hươu ngắm voi rồi lắc đầu:</a:t>
            </a:r>
          </a:p>
          <a:p>
            <a:r>
              <a:rPr lang="vi-VN" sz="2000" dirty="0"/>
              <a:t>- Chưa xinh lắm vì em không có đôi sừng giống anh.</a:t>
            </a:r>
          </a:p>
          <a:p>
            <a:r>
              <a:rPr lang="vi-VN" sz="2000" dirty="0"/>
              <a:t>Nghe vậy, voi nhặt vài cành cây khô, gài lên đầu rồi đi tiếp.</a:t>
            </a:r>
          </a:p>
          <a:p>
            <a:r>
              <a:rPr lang="vi-VN" sz="2000" dirty="0"/>
              <a:t>Gặp dê, voi hỏi:</a:t>
            </a:r>
          </a:p>
          <a:p>
            <a:r>
              <a:rPr lang="vi-VN" sz="2000" dirty="0"/>
              <a:t>- Em có xinh không?</a:t>
            </a:r>
          </a:p>
          <a:p>
            <a:r>
              <a:rPr lang="vi-VN" sz="2000" dirty="0"/>
              <a:t>- Không, vì cậu không có bộ râu giống tôi. </a:t>
            </a:r>
          </a:p>
        </p:txBody>
      </p:sp>
      <p:sp>
        <p:nvSpPr>
          <p:cNvPr id="7" name="TextBox 6">
            <a:extLst>
              <a:ext uri="{FF2B5EF4-FFF2-40B4-BE49-F238E27FC236}">
                <a16:creationId xmlns:a16="http://schemas.microsoft.com/office/drawing/2014/main" id="{0122A4BF-6596-4F02-A608-41FBA8110D59}"/>
              </a:ext>
            </a:extLst>
          </p:cNvPr>
          <p:cNvSpPr txBox="1"/>
          <p:nvPr/>
        </p:nvSpPr>
        <p:spPr>
          <a:xfrm>
            <a:off x="2574325" y="102234"/>
            <a:ext cx="3025197" cy="461665"/>
          </a:xfrm>
          <a:prstGeom prst="rect">
            <a:avLst/>
          </a:prstGeom>
          <a:noFill/>
        </p:spPr>
        <p:txBody>
          <a:bodyPr wrap="square" rtlCol="0">
            <a:spAutoFit/>
          </a:bodyPr>
          <a:lstStyle/>
          <a:p>
            <a:r>
              <a:rPr lang="en-US" sz="2400" b="1" dirty="0" err="1">
                <a:solidFill>
                  <a:srgbClr val="FF0000"/>
                </a:solidFill>
              </a:rPr>
              <a:t>Em</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xinh</a:t>
            </a:r>
            <a:r>
              <a:rPr lang="en-US" sz="2400" b="1" dirty="0">
                <a:solidFill>
                  <a:srgbClr val="FF0000"/>
                </a:solidFill>
              </a:rPr>
              <a:t> </a:t>
            </a:r>
            <a:r>
              <a:rPr lang="en-US" sz="2400" b="1" dirty="0" err="1">
                <a:solidFill>
                  <a:srgbClr val="FF0000"/>
                </a:solidFill>
              </a:rPr>
              <a:t>không</a:t>
            </a:r>
            <a:r>
              <a:rPr lang="en-US" sz="2400" b="1" dirty="0">
                <a:solidFill>
                  <a:srgbClr val="FF0000"/>
                </a:solidFill>
              </a:rPr>
              <a:t>?</a:t>
            </a:r>
          </a:p>
        </p:txBody>
      </p:sp>
      <p:sp>
        <p:nvSpPr>
          <p:cNvPr id="8" name="Rounded Rectangle 3">
            <a:extLst>
              <a:ext uri="{FF2B5EF4-FFF2-40B4-BE49-F238E27FC236}">
                <a16:creationId xmlns:a16="http://schemas.microsoft.com/office/drawing/2014/main" id="{BF04D632-F83A-482E-86BD-F8C2F7835171}"/>
              </a:ext>
            </a:extLst>
          </p:cNvPr>
          <p:cNvSpPr/>
          <p:nvPr/>
        </p:nvSpPr>
        <p:spPr>
          <a:xfrm>
            <a:off x="812722" y="4146751"/>
            <a:ext cx="8127525" cy="741943"/>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781FB40-E382-433E-A4C4-A57CD2EAB0D1}"/>
              </a:ext>
            </a:extLst>
          </p:cNvPr>
          <p:cNvSpPr txBox="1"/>
          <p:nvPr/>
        </p:nvSpPr>
        <p:spPr>
          <a:xfrm>
            <a:off x="970961" y="4224996"/>
            <a:ext cx="7663992" cy="400110"/>
          </a:xfrm>
          <a:prstGeom prst="rect">
            <a:avLst/>
          </a:prstGeom>
          <a:noFill/>
        </p:spPr>
        <p:txBody>
          <a:bodyPr wrap="square" rtlCol="0">
            <a:spAutoFit/>
          </a:bodyPr>
          <a:lstStyle/>
          <a:p>
            <a:r>
              <a:rPr lang="en-US" sz="2000" dirty="0" err="1">
                <a:solidFill>
                  <a:schemeClr val="bg1"/>
                </a:solidFill>
              </a:rPr>
              <a:t>Câu</a:t>
            </a:r>
            <a:r>
              <a:rPr lang="en-US" sz="2000" dirty="0">
                <a:solidFill>
                  <a:schemeClr val="bg1"/>
                </a:solidFill>
              </a:rPr>
              <a:t> 3:Cuối </a:t>
            </a:r>
            <a:r>
              <a:rPr lang="en-US" sz="2000" dirty="0" err="1">
                <a:solidFill>
                  <a:schemeClr val="bg1"/>
                </a:solidFill>
              </a:rPr>
              <a:t>cùng</a:t>
            </a:r>
            <a:r>
              <a:rPr lang="en-US" sz="2000" dirty="0">
                <a:solidFill>
                  <a:schemeClr val="bg1"/>
                </a:solidFill>
              </a:rPr>
              <a:t> </a:t>
            </a:r>
            <a:r>
              <a:rPr lang="en-US" sz="2000" dirty="0" err="1">
                <a:solidFill>
                  <a:schemeClr val="bg1"/>
                </a:solidFill>
              </a:rPr>
              <a:t>voi</a:t>
            </a:r>
            <a:r>
              <a:rPr lang="en-US" sz="2000" dirty="0">
                <a:solidFill>
                  <a:schemeClr val="bg1"/>
                </a:solidFill>
              </a:rPr>
              <a:t> </a:t>
            </a:r>
            <a:r>
              <a:rPr lang="en-US" sz="2000" dirty="0" err="1">
                <a:solidFill>
                  <a:schemeClr val="bg1"/>
                </a:solidFill>
              </a:rPr>
              <a:t>em</a:t>
            </a:r>
            <a:r>
              <a:rPr lang="en-US" sz="2000" dirty="0">
                <a:solidFill>
                  <a:schemeClr val="bg1"/>
                </a:solidFill>
              </a:rPr>
              <a:t> </a:t>
            </a:r>
            <a:r>
              <a:rPr lang="en-US" sz="2000" dirty="0" err="1">
                <a:solidFill>
                  <a:schemeClr val="bg1"/>
                </a:solidFill>
              </a:rPr>
              <a:t>đã</a:t>
            </a:r>
            <a:r>
              <a:rPr lang="en-US" sz="2000" dirty="0">
                <a:solidFill>
                  <a:schemeClr val="bg1"/>
                </a:solidFill>
              </a:rPr>
              <a:t> </a:t>
            </a:r>
            <a:r>
              <a:rPr lang="en-US" sz="2000" dirty="0" err="1">
                <a:solidFill>
                  <a:schemeClr val="bg1"/>
                </a:solidFill>
              </a:rPr>
              <a:t>làm</a:t>
            </a:r>
            <a:r>
              <a:rPr lang="en-US" sz="2000" dirty="0">
                <a:solidFill>
                  <a:schemeClr val="bg1"/>
                </a:solidFill>
              </a:rPr>
              <a:t> </a:t>
            </a:r>
            <a:r>
              <a:rPr lang="en-US" sz="2000" dirty="0" err="1">
                <a:solidFill>
                  <a:schemeClr val="bg1"/>
                </a:solidFill>
              </a:rPr>
              <a:t>theo</a:t>
            </a:r>
            <a:r>
              <a:rPr lang="en-US" sz="2000" dirty="0">
                <a:solidFill>
                  <a:schemeClr val="bg1"/>
                </a:solidFill>
              </a:rPr>
              <a:t> </a:t>
            </a:r>
            <a:r>
              <a:rPr lang="en-US" sz="2000" dirty="0" err="1">
                <a:solidFill>
                  <a:schemeClr val="bg1"/>
                </a:solidFill>
              </a:rPr>
              <a:t>lời</a:t>
            </a:r>
            <a:r>
              <a:rPr lang="en-US" sz="2000" dirty="0">
                <a:solidFill>
                  <a:schemeClr val="bg1"/>
                </a:solidFill>
              </a:rPr>
              <a:t> </a:t>
            </a:r>
            <a:r>
              <a:rPr lang="en-US" sz="2000" dirty="0" err="1">
                <a:solidFill>
                  <a:schemeClr val="bg1"/>
                </a:solidFill>
              </a:rPr>
              <a:t>khuyên</a:t>
            </a:r>
            <a:r>
              <a:rPr lang="en-US" sz="2000" dirty="0">
                <a:solidFill>
                  <a:schemeClr val="bg1"/>
                </a:solidFill>
              </a:rPr>
              <a:t> </a:t>
            </a:r>
            <a:r>
              <a:rPr lang="en-US" sz="2000" dirty="0" err="1">
                <a:solidFill>
                  <a:schemeClr val="bg1"/>
                </a:solidFill>
              </a:rPr>
              <a:t>của</a:t>
            </a:r>
            <a:r>
              <a:rPr lang="en-US" sz="2000" dirty="0">
                <a:solidFill>
                  <a:schemeClr val="bg1"/>
                </a:solidFill>
              </a:rPr>
              <a:t> ai?</a:t>
            </a:r>
            <a:endParaRPr lang="vi-VN" sz="2000" dirty="0">
              <a:solidFill>
                <a:schemeClr val="bg1"/>
              </a:solidFill>
            </a:endParaRPr>
          </a:p>
        </p:txBody>
      </p:sp>
      <p:pic>
        <p:nvPicPr>
          <p:cNvPr id="10" name="Picture 2">
            <a:extLst>
              <a:ext uri="{FF2B5EF4-FFF2-40B4-BE49-F238E27FC236}">
                <a16:creationId xmlns:a16="http://schemas.microsoft.com/office/drawing/2014/main" id="{75CFC0AF-40CC-4012-A152-9A1A7D6C1C31}"/>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210896" y="3926403"/>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a16="http://schemas.microsoft.com/office/drawing/2014/main" id="{E30C4BCC-379B-4A4A-8367-7099398D2644}"/>
              </a:ext>
            </a:extLst>
          </p:cNvPr>
          <p:cNvCxnSpPr/>
          <p:nvPr/>
        </p:nvCxnSpPr>
        <p:spPr>
          <a:xfrm>
            <a:off x="461913" y="2413262"/>
            <a:ext cx="509048"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id="{8DACB8E5-BC85-46CE-A450-E4A901B0BB83}"/>
              </a:ext>
            </a:extLst>
          </p:cNvPr>
          <p:cNvCxnSpPr>
            <a:cxnSpLocks/>
          </p:cNvCxnSpPr>
          <p:nvPr/>
        </p:nvCxnSpPr>
        <p:spPr>
          <a:xfrm>
            <a:off x="970961" y="3336626"/>
            <a:ext cx="31099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5" name="TextBox 14">
            <a:extLst>
              <a:ext uri="{FF2B5EF4-FFF2-40B4-BE49-F238E27FC236}">
                <a16:creationId xmlns:a16="http://schemas.microsoft.com/office/drawing/2014/main" id="{98707FEF-6BF3-4D45-A100-8F8098CF2E93}"/>
              </a:ext>
            </a:extLst>
          </p:cNvPr>
          <p:cNvSpPr txBox="1"/>
          <p:nvPr/>
        </p:nvSpPr>
        <p:spPr>
          <a:xfrm>
            <a:off x="6225309" y="102234"/>
            <a:ext cx="2846998" cy="400110"/>
          </a:xfrm>
          <a:prstGeom prst="rect">
            <a:avLst/>
          </a:prstGeom>
          <a:solidFill>
            <a:srgbClr val="00B0F0"/>
          </a:solidFill>
        </p:spPr>
        <p:txBody>
          <a:bodyPr wrap="square" rtlCol="0">
            <a:spAutoFit/>
          </a:bodyPr>
          <a:lstStyle/>
          <a:p>
            <a:r>
              <a:rPr lang="en-US" sz="2000" dirty="0" err="1"/>
              <a:t>Đọc</a:t>
            </a:r>
            <a:r>
              <a:rPr lang="en-US" sz="2000" dirty="0"/>
              <a:t> </a:t>
            </a:r>
            <a:r>
              <a:rPr lang="en-US" sz="2000" dirty="0" err="1"/>
              <a:t>và</a:t>
            </a:r>
            <a:r>
              <a:rPr lang="en-US" sz="2000" dirty="0"/>
              <a:t> </a:t>
            </a:r>
            <a:r>
              <a:rPr lang="en-US" sz="2000" dirty="0" err="1"/>
              <a:t>trả</a:t>
            </a:r>
            <a:r>
              <a:rPr lang="en-US" sz="2000" dirty="0"/>
              <a:t> </a:t>
            </a:r>
            <a:r>
              <a:rPr lang="en-US" sz="2000" dirty="0" err="1"/>
              <a:t>lời</a:t>
            </a:r>
            <a:r>
              <a:rPr lang="en-US" sz="2000" dirty="0"/>
              <a:t> </a:t>
            </a:r>
            <a:r>
              <a:rPr lang="en-US" sz="2000" dirty="0" err="1"/>
              <a:t>câu</a:t>
            </a:r>
            <a:r>
              <a:rPr lang="en-US" sz="2000" dirty="0"/>
              <a:t> </a:t>
            </a:r>
            <a:r>
              <a:rPr lang="en-US" sz="2000" dirty="0" err="1"/>
              <a:t>hỏi</a:t>
            </a:r>
            <a:endParaRPr lang="en-US" sz="2000" dirty="0"/>
          </a:p>
        </p:txBody>
      </p:sp>
    </p:spTree>
    <p:extLst>
      <p:ext uri="{BB962C8B-B14F-4D97-AF65-F5344CB8AC3E}">
        <p14:creationId xmlns:p14="http://schemas.microsoft.com/office/powerpoint/2010/main" val="405072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406E3A-4F24-413A-ACBD-EE6CBA34E49B}"/>
              </a:ext>
            </a:extLst>
          </p:cNvPr>
          <p:cNvGrpSpPr/>
          <p:nvPr/>
        </p:nvGrpSpPr>
        <p:grpSpPr>
          <a:xfrm>
            <a:off x="68856" y="31292"/>
            <a:ext cx="826089" cy="492954"/>
            <a:chOff x="2210284" y="3447251"/>
            <a:chExt cx="826089" cy="809063"/>
          </a:xfrm>
        </p:grpSpPr>
        <p:sp>
          <p:nvSpPr>
            <p:cNvPr id="3" name="Oval 2">
              <a:extLst>
                <a:ext uri="{FF2B5EF4-FFF2-40B4-BE49-F238E27FC236}">
                  <a16:creationId xmlns:a16="http://schemas.microsoft.com/office/drawing/2014/main" id="{F6436D0B-57EC-48D0-83F0-56458A6D3867}"/>
                </a:ext>
              </a:extLst>
            </p:cNvPr>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9FC65350-E155-4F52-9381-2DD57D2C07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D5BDED20-4A53-498E-A6BF-E69289A526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TextBox 5">
            <a:extLst>
              <a:ext uri="{FF2B5EF4-FFF2-40B4-BE49-F238E27FC236}">
                <a16:creationId xmlns:a16="http://schemas.microsoft.com/office/drawing/2014/main" id="{DDFD9850-7B4F-4F30-A599-FB66943A4557}"/>
              </a:ext>
            </a:extLst>
          </p:cNvPr>
          <p:cNvSpPr txBox="1"/>
          <p:nvPr/>
        </p:nvSpPr>
        <p:spPr>
          <a:xfrm>
            <a:off x="2574325" y="102234"/>
            <a:ext cx="3025197" cy="461665"/>
          </a:xfrm>
          <a:prstGeom prst="rect">
            <a:avLst/>
          </a:prstGeom>
          <a:noFill/>
        </p:spPr>
        <p:txBody>
          <a:bodyPr wrap="square" rtlCol="0">
            <a:spAutoFit/>
          </a:bodyPr>
          <a:lstStyle/>
          <a:p>
            <a:r>
              <a:rPr lang="en-US" sz="2400" b="1" dirty="0" err="1">
                <a:solidFill>
                  <a:srgbClr val="FF0000"/>
                </a:solidFill>
              </a:rPr>
              <a:t>Em</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xinh</a:t>
            </a:r>
            <a:r>
              <a:rPr lang="en-US" sz="2400" b="1" dirty="0">
                <a:solidFill>
                  <a:srgbClr val="FF0000"/>
                </a:solidFill>
              </a:rPr>
              <a:t> </a:t>
            </a:r>
            <a:r>
              <a:rPr lang="en-US" sz="2400" b="1" dirty="0" err="1">
                <a:solidFill>
                  <a:srgbClr val="FF0000"/>
                </a:solidFill>
              </a:rPr>
              <a:t>không</a:t>
            </a:r>
            <a:r>
              <a:rPr lang="en-US" sz="2400" b="1" dirty="0">
                <a:solidFill>
                  <a:srgbClr val="FF0000"/>
                </a:solidFill>
              </a:rPr>
              <a:t>?</a:t>
            </a:r>
          </a:p>
        </p:txBody>
      </p:sp>
      <p:sp>
        <p:nvSpPr>
          <p:cNvPr id="8" name="TextBox 7">
            <a:extLst>
              <a:ext uri="{FF2B5EF4-FFF2-40B4-BE49-F238E27FC236}">
                <a16:creationId xmlns:a16="http://schemas.microsoft.com/office/drawing/2014/main" id="{603472A8-E87B-46A7-9996-8CBA75FE0B9A}"/>
              </a:ext>
            </a:extLst>
          </p:cNvPr>
          <p:cNvSpPr txBox="1"/>
          <p:nvPr/>
        </p:nvSpPr>
        <p:spPr>
          <a:xfrm>
            <a:off x="412573" y="524247"/>
            <a:ext cx="8527674" cy="2677656"/>
          </a:xfrm>
          <a:prstGeom prst="rect">
            <a:avLst/>
          </a:prstGeom>
          <a:noFill/>
          <a:ln w="12700">
            <a:solidFill>
              <a:schemeClr val="tx1"/>
            </a:solidFill>
          </a:ln>
        </p:spPr>
        <p:txBody>
          <a:bodyPr wrap="square">
            <a:spAutoFit/>
          </a:bodyPr>
          <a:lstStyle/>
          <a:p>
            <a:r>
              <a:rPr lang="vi-VN" sz="2400" dirty="0"/>
              <a:t>   Về nhà với đội sừng và bộ râu giả, voi em hớn hở hỏi anh:</a:t>
            </a:r>
          </a:p>
          <a:p>
            <a:r>
              <a:rPr lang="vi-VN" sz="2400" dirty="0"/>
              <a:t>    - Em có xinh hơn không?</a:t>
            </a:r>
          </a:p>
          <a:p>
            <a:r>
              <a:rPr lang="vi-VN" sz="2400" dirty="0"/>
              <a:t>    Voi anh nói:</a:t>
            </a:r>
          </a:p>
          <a:p>
            <a:r>
              <a:rPr lang="vi-VN" sz="2400" dirty="0"/>
              <a:t>    - Trời ơi, sao em lại thêm sừng và râu thế này? Xấu lắm!</a:t>
            </a:r>
          </a:p>
          <a:p>
            <a:r>
              <a:rPr lang="vi-VN" sz="2400" dirty="0"/>
              <a:t>    Voi em ngắm mình trong gương và thấy xấu thật. Sau khi bỏ sừng và râu đi, voi em thấy mình xinh đẹp hẳn lên. Giờ đây, voi em hiểu rằng mình chỉ xinh đẹp khi đúng là voi.</a:t>
            </a:r>
          </a:p>
        </p:txBody>
      </p:sp>
      <p:sp>
        <p:nvSpPr>
          <p:cNvPr id="9" name="Rounded Rectangle 3">
            <a:extLst>
              <a:ext uri="{FF2B5EF4-FFF2-40B4-BE49-F238E27FC236}">
                <a16:creationId xmlns:a16="http://schemas.microsoft.com/office/drawing/2014/main" id="{78C90531-83FB-436E-AC39-E7455853D04D}"/>
              </a:ext>
            </a:extLst>
          </p:cNvPr>
          <p:cNvSpPr/>
          <p:nvPr/>
        </p:nvSpPr>
        <p:spPr>
          <a:xfrm>
            <a:off x="812722" y="3275695"/>
            <a:ext cx="8127525" cy="1613000"/>
          </a:xfrm>
          <a:prstGeom prst="roundRect">
            <a:avLst/>
          </a:prstGeom>
          <a:solidFill>
            <a:srgbClr val="0418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E2DE1252-D091-4E64-B919-538EB1593C88}"/>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210896" y="3926403"/>
            <a:ext cx="1105841" cy="1124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79193ABC-2BF7-4520-9DA9-9C0EF7C8B389}"/>
              </a:ext>
            </a:extLst>
          </p:cNvPr>
          <p:cNvSpPr txBox="1"/>
          <p:nvPr/>
        </p:nvSpPr>
        <p:spPr>
          <a:xfrm>
            <a:off x="846886" y="3270990"/>
            <a:ext cx="7940323" cy="461665"/>
          </a:xfrm>
          <a:prstGeom prst="rect">
            <a:avLst/>
          </a:prstGeom>
          <a:noFill/>
        </p:spPr>
        <p:txBody>
          <a:bodyPr wrap="square" rtlCol="0">
            <a:spAutoFit/>
          </a:bodyPr>
          <a:lstStyle/>
          <a:p>
            <a:r>
              <a:rPr lang="vi-VN" sz="2400" dirty="0">
                <a:solidFill>
                  <a:schemeClr val="bg1"/>
                </a:solidFill>
              </a:rPr>
              <a:t>Câu 4: Trước sự thay đổi của em, voi anh đã nói gì?</a:t>
            </a:r>
          </a:p>
        </p:txBody>
      </p:sp>
      <p:cxnSp>
        <p:nvCxnSpPr>
          <p:cNvPr id="13" name="Straight Connector 12">
            <a:extLst>
              <a:ext uri="{FF2B5EF4-FFF2-40B4-BE49-F238E27FC236}">
                <a16:creationId xmlns:a16="http://schemas.microsoft.com/office/drawing/2014/main" id="{8F6D8C79-7D26-4A0F-BF36-5C6A5AACB4D4}"/>
              </a:ext>
            </a:extLst>
          </p:cNvPr>
          <p:cNvCxnSpPr>
            <a:cxnSpLocks/>
          </p:cNvCxnSpPr>
          <p:nvPr/>
        </p:nvCxnSpPr>
        <p:spPr>
          <a:xfrm>
            <a:off x="846886" y="2020202"/>
            <a:ext cx="770946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TextBox 6">
            <a:extLst>
              <a:ext uri="{FF2B5EF4-FFF2-40B4-BE49-F238E27FC236}">
                <a16:creationId xmlns:a16="http://schemas.microsoft.com/office/drawing/2014/main" id="{13F1F4D5-F400-48D9-98E9-015A7B66185A}"/>
              </a:ext>
            </a:extLst>
          </p:cNvPr>
          <p:cNvSpPr txBox="1"/>
          <p:nvPr/>
        </p:nvSpPr>
        <p:spPr>
          <a:xfrm>
            <a:off x="865179" y="3785395"/>
            <a:ext cx="7413642" cy="461665"/>
          </a:xfrm>
          <a:prstGeom prst="rect">
            <a:avLst/>
          </a:prstGeom>
          <a:noFill/>
        </p:spPr>
        <p:txBody>
          <a:bodyPr wrap="square" rtlCol="0">
            <a:spAutoFit/>
          </a:bodyPr>
          <a:lstStyle/>
          <a:p>
            <a:r>
              <a:rPr lang="vi-VN" sz="2400" dirty="0">
                <a:solidFill>
                  <a:schemeClr val="bg1"/>
                </a:solidFill>
              </a:rPr>
              <a:t>Câu 5: Sau cùng voi em đã hiểu ra điều gì?</a:t>
            </a:r>
          </a:p>
        </p:txBody>
      </p:sp>
      <p:sp>
        <p:nvSpPr>
          <p:cNvPr id="14" name="TextBox 13">
            <a:extLst>
              <a:ext uri="{FF2B5EF4-FFF2-40B4-BE49-F238E27FC236}">
                <a16:creationId xmlns:a16="http://schemas.microsoft.com/office/drawing/2014/main" id="{800AE2C2-525B-4987-A3CC-A1D935E7D986}"/>
              </a:ext>
            </a:extLst>
          </p:cNvPr>
          <p:cNvSpPr txBox="1"/>
          <p:nvPr/>
        </p:nvSpPr>
        <p:spPr>
          <a:xfrm>
            <a:off x="894945" y="4294359"/>
            <a:ext cx="7413642" cy="461665"/>
          </a:xfrm>
          <a:prstGeom prst="rect">
            <a:avLst/>
          </a:prstGeom>
          <a:noFill/>
        </p:spPr>
        <p:txBody>
          <a:bodyPr wrap="square" rtlCol="0">
            <a:spAutoFit/>
          </a:bodyPr>
          <a:lstStyle/>
          <a:p>
            <a:r>
              <a:rPr lang="vi-VN" sz="2400" dirty="0">
                <a:solidFill>
                  <a:schemeClr val="bg1"/>
                </a:solidFill>
              </a:rPr>
              <a:t>Câu 6: Em học được gì qua câu chuyện của voi em?</a:t>
            </a:r>
          </a:p>
        </p:txBody>
      </p:sp>
      <p:cxnSp>
        <p:nvCxnSpPr>
          <p:cNvPr id="16" name="Straight Connector 15">
            <a:extLst>
              <a:ext uri="{FF2B5EF4-FFF2-40B4-BE49-F238E27FC236}">
                <a16:creationId xmlns:a16="http://schemas.microsoft.com/office/drawing/2014/main" id="{09EC6009-F9E0-4339-B8A1-7A0DA2B9A88A}"/>
              </a:ext>
            </a:extLst>
          </p:cNvPr>
          <p:cNvCxnSpPr>
            <a:cxnSpLocks/>
          </p:cNvCxnSpPr>
          <p:nvPr/>
        </p:nvCxnSpPr>
        <p:spPr>
          <a:xfrm>
            <a:off x="1237129" y="3131826"/>
            <a:ext cx="6732495"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19" name="TextBox 18">
            <a:extLst>
              <a:ext uri="{FF2B5EF4-FFF2-40B4-BE49-F238E27FC236}">
                <a16:creationId xmlns:a16="http://schemas.microsoft.com/office/drawing/2014/main" id="{64E13614-404E-403E-9F53-E319D33184BB}"/>
              </a:ext>
            </a:extLst>
          </p:cNvPr>
          <p:cNvSpPr txBox="1"/>
          <p:nvPr/>
        </p:nvSpPr>
        <p:spPr>
          <a:xfrm>
            <a:off x="6225309" y="102234"/>
            <a:ext cx="2846998" cy="400110"/>
          </a:xfrm>
          <a:prstGeom prst="rect">
            <a:avLst/>
          </a:prstGeom>
          <a:solidFill>
            <a:srgbClr val="00B0F0"/>
          </a:solidFill>
        </p:spPr>
        <p:txBody>
          <a:bodyPr wrap="square" rtlCol="0">
            <a:spAutoFit/>
          </a:bodyPr>
          <a:lstStyle/>
          <a:p>
            <a:r>
              <a:rPr lang="en-US" sz="2000" dirty="0" err="1"/>
              <a:t>Đọc</a:t>
            </a:r>
            <a:r>
              <a:rPr lang="en-US" sz="2000" dirty="0"/>
              <a:t> </a:t>
            </a:r>
            <a:r>
              <a:rPr lang="en-US" sz="2000" dirty="0" err="1"/>
              <a:t>và</a:t>
            </a:r>
            <a:r>
              <a:rPr lang="en-US" sz="2000" dirty="0"/>
              <a:t> </a:t>
            </a:r>
            <a:r>
              <a:rPr lang="en-US" sz="2000" dirty="0" err="1"/>
              <a:t>trả</a:t>
            </a:r>
            <a:r>
              <a:rPr lang="en-US" sz="2000" dirty="0"/>
              <a:t> </a:t>
            </a:r>
            <a:r>
              <a:rPr lang="en-US" sz="2000" dirty="0" err="1"/>
              <a:t>lời</a:t>
            </a:r>
            <a:r>
              <a:rPr lang="en-US" sz="2000" dirty="0"/>
              <a:t> </a:t>
            </a:r>
            <a:r>
              <a:rPr lang="en-US" sz="2000" dirty="0" err="1"/>
              <a:t>câu</a:t>
            </a:r>
            <a:r>
              <a:rPr lang="en-US" sz="2000" dirty="0"/>
              <a:t> </a:t>
            </a:r>
            <a:r>
              <a:rPr lang="en-US" sz="2000" dirty="0" err="1"/>
              <a:t>hỏi</a:t>
            </a:r>
            <a:endParaRPr lang="en-US" sz="2000" dirty="0"/>
          </a:p>
        </p:txBody>
      </p:sp>
    </p:spTree>
    <p:extLst>
      <p:ext uri="{BB962C8B-B14F-4D97-AF65-F5344CB8AC3E}">
        <p14:creationId xmlns:p14="http://schemas.microsoft.com/office/powerpoint/2010/main" val="6042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4625"/>
          <a:stretch/>
        </p:blipFill>
        <p:spPr bwMode="auto">
          <a:xfrm>
            <a:off x="6602" y="67517"/>
            <a:ext cx="754912" cy="59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2264" y="542726"/>
            <a:ext cx="8915400" cy="4801314"/>
          </a:xfrm>
          <a:prstGeom prst="rect">
            <a:avLst/>
          </a:prstGeom>
          <a:noFill/>
        </p:spPr>
        <p:txBody>
          <a:bodyPr wrap="square" rtlCol="0">
            <a:spAutoFit/>
          </a:bodyPr>
          <a:lstStyle/>
          <a:p>
            <a:r>
              <a:rPr lang="en-US" sz="1700" dirty="0"/>
              <a:t>   </a:t>
            </a:r>
            <a:r>
              <a:rPr lang="vi-VN" sz="1700" dirty="0"/>
              <a:t>Voi em thích mặc đẹp và thích được khen xinh. Ở nhà, voi em luôn hỏi anh: “Em có xinh không?”. Voi anh bao giờ cũng khen: “Em xinh lắm!”</a:t>
            </a:r>
          </a:p>
          <a:p>
            <a:r>
              <a:rPr lang="vi-VN" sz="1700" dirty="0"/>
              <a:t>    Một hôm, gặp hươu, voi em hỏi:</a:t>
            </a:r>
          </a:p>
          <a:p>
            <a:r>
              <a:rPr lang="vi-VN" sz="1700" dirty="0"/>
              <a:t>    - Em có xinh không?</a:t>
            </a:r>
          </a:p>
          <a:p>
            <a:r>
              <a:rPr lang="vi-VN" sz="1700" dirty="0"/>
              <a:t>    Hươu ngắm voi rồi lắc đầu:</a:t>
            </a:r>
          </a:p>
          <a:p>
            <a:r>
              <a:rPr lang="vi-VN" sz="1700" dirty="0"/>
              <a:t>    - Chưa xinh lắm vì em không có đôi sừng giống anh.</a:t>
            </a:r>
          </a:p>
          <a:p>
            <a:r>
              <a:rPr lang="vi-VN" sz="1700" dirty="0"/>
              <a:t>    Nghe vậy, voi nhặt vài cành cây khô, gài lên đầu rồi đi tiếp.</a:t>
            </a:r>
          </a:p>
          <a:p>
            <a:r>
              <a:rPr lang="vi-VN" sz="1700" dirty="0"/>
              <a:t>    Gặp dê, voi hỏi:</a:t>
            </a:r>
          </a:p>
          <a:p>
            <a:r>
              <a:rPr lang="vi-VN" sz="1700" dirty="0"/>
              <a:t>    - Em có xinh không?</a:t>
            </a:r>
          </a:p>
          <a:p>
            <a:r>
              <a:rPr lang="vi-VN" sz="1700" dirty="0"/>
              <a:t>    - Không, vì cậu không có bộ râu giống tôi.</a:t>
            </a:r>
          </a:p>
          <a:p>
            <a:r>
              <a:rPr lang="vi-VN" sz="1700" dirty="0"/>
              <a:t>    Voi liền nhổ một khóm cỏ dại bên đường, gắn vào cằm rồi về nhà. </a:t>
            </a:r>
          </a:p>
          <a:p>
            <a:r>
              <a:rPr lang="vi-VN" sz="1700" dirty="0"/>
              <a:t>    Về nhà với đội sừng và bộ râu giả, voi em hớn hở hỏi anh:</a:t>
            </a:r>
          </a:p>
          <a:p>
            <a:r>
              <a:rPr lang="vi-VN" sz="1700" dirty="0"/>
              <a:t>    - Em có xinh hơn không?</a:t>
            </a:r>
          </a:p>
          <a:p>
            <a:r>
              <a:rPr lang="vi-VN" sz="1700" dirty="0"/>
              <a:t>    Voi anh nói:</a:t>
            </a:r>
          </a:p>
          <a:p>
            <a:r>
              <a:rPr lang="vi-VN" sz="1700" dirty="0"/>
              <a:t>    - Trời ơi, sao em lại thêm sừng và râu thế này? Xấu lắm!</a:t>
            </a:r>
          </a:p>
          <a:p>
            <a:r>
              <a:rPr lang="vi-VN" sz="1700" dirty="0"/>
              <a:t>    Voi em ngắm mình trong gương và thấy xấu thật. Sau khi bỏ sùng và râu đi, voi em thấy mình xinh đẹp hẳn lên. Giờ đây, voi em hiểu rằng mình chỉ xinh đẹp khi đúng là voi.</a:t>
            </a:r>
          </a:p>
          <a:p>
            <a:pPr algn="r"/>
            <a:r>
              <a:rPr lang="vi-VN" sz="1700" i="1" dirty="0"/>
              <a:t>(Theo Voi em đi tìm tự tin)</a:t>
            </a:r>
            <a:endParaRPr lang="vi-VN" sz="1700" dirty="0"/>
          </a:p>
        </p:txBody>
      </p:sp>
      <p:sp>
        <p:nvSpPr>
          <p:cNvPr id="8" name="TextBox 7"/>
          <p:cNvSpPr txBox="1"/>
          <p:nvPr/>
        </p:nvSpPr>
        <p:spPr>
          <a:xfrm>
            <a:off x="2574325" y="102234"/>
            <a:ext cx="3018775" cy="461665"/>
          </a:xfrm>
          <a:prstGeom prst="rect">
            <a:avLst/>
          </a:prstGeom>
          <a:noFill/>
        </p:spPr>
        <p:txBody>
          <a:bodyPr wrap="none" rtlCol="0">
            <a:spAutoFit/>
          </a:bodyPr>
          <a:lstStyle/>
          <a:p>
            <a:r>
              <a:rPr lang="en-US" sz="2400" b="1">
                <a:solidFill>
                  <a:srgbClr val="FF0000"/>
                </a:solidFill>
              </a:rPr>
              <a:t>Em có xinh không?</a:t>
            </a:r>
          </a:p>
        </p:txBody>
      </p:sp>
      <p:sp>
        <p:nvSpPr>
          <p:cNvPr id="15" name="TextBox 14"/>
          <p:cNvSpPr txBox="1"/>
          <p:nvPr/>
        </p:nvSpPr>
        <p:spPr>
          <a:xfrm>
            <a:off x="7405911" y="123688"/>
            <a:ext cx="1479892"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toàn</a:t>
            </a:r>
            <a:r>
              <a:rPr lang="en-US" sz="1800" dirty="0"/>
              <a:t> </a:t>
            </a:r>
            <a:r>
              <a:rPr lang="en-US" sz="1800" dirty="0" err="1"/>
              <a:t>bài</a:t>
            </a:r>
            <a:endParaRPr lang="en-US" sz="1800" dirty="0"/>
          </a:p>
        </p:txBody>
      </p:sp>
    </p:spTree>
    <p:extLst>
      <p:ext uri="{BB962C8B-B14F-4D97-AF65-F5344CB8AC3E}">
        <p14:creationId xmlns:p14="http://schemas.microsoft.com/office/powerpoint/2010/main" val="50976828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voltage.wav"/>
          </p:stSnd>
        </p:sndAc>
      </p:transition>
    </mc:Choice>
    <mc:Fallback xmlns="">
      <p:transition spd="slow">
        <p:fade/>
        <p:sndAc>
          <p:stSnd>
            <p:snd r:embed="rId6" name="voltage.wav"/>
          </p:st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197" l="3175" r="96825"/>
                    </a14:imgEffect>
                  </a14:imgLayer>
                </a14:imgProps>
              </a:ext>
              <a:ext uri="{28A0092B-C50C-407E-A947-70E740481C1C}">
                <a14:useLocalDpi xmlns:a14="http://schemas.microsoft.com/office/drawing/2010/main" val="0"/>
              </a:ext>
            </a:extLst>
          </a:blip>
          <a:srcRect r="53869"/>
          <a:stretch/>
        </p:blipFill>
        <p:spPr bwMode="auto">
          <a:xfrm>
            <a:off x="7663813" y="3005849"/>
            <a:ext cx="891385" cy="190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1317172" y="1582477"/>
            <a:ext cx="7369628" cy="1598392"/>
            <a:chOff x="2744315" y="1595348"/>
            <a:chExt cx="6530032" cy="1598392"/>
          </a:xfrm>
          <a:solidFill>
            <a:schemeClr val="accent1">
              <a:lumMod val="40000"/>
              <a:lumOff val="60000"/>
            </a:schemeClr>
          </a:solidFill>
        </p:grpSpPr>
        <p:sp>
          <p:nvSpPr>
            <p:cNvPr id="5" name="Right Arrow 4"/>
            <p:cNvSpPr/>
            <p:nvPr/>
          </p:nvSpPr>
          <p:spPr>
            <a:xfrm>
              <a:off x="2744315" y="1595348"/>
              <a:ext cx="6530032" cy="1598392"/>
            </a:xfrm>
            <a:prstGeom prst="rightArrow">
              <a:avLst>
                <a:gd name="adj1" fmla="val 58172"/>
                <a:gd name="adj2" fmla="val 50000"/>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88751" y="2040601"/>
              <a:ext cx="6168987" cy="707886"/>
            </a:xfrm>
            <a:prstGeom prst="rect">
              <a:avLst/>
            </a:prstGeom>
            <a:noFill/>
          </p:spPr>
          <p:txBody>
            <a:bodyPr wrap="none" rtlCol="0">
              <a:spAutoFit/>
            </a:bodyPr>
            <a:lstStyle/>
            <a:p>
              <a:r>
                <a:rPr lang="en-US" sz="4000" b="1">
                  <a:solidFill>
                    <a:srgbClr val="0418AC"/>
                  </a:solidFill>
                </a:rPr>
                <a:t>Luyện tập theo văn bản đọc</a:t>
              </a:r>
            </a:p>
          </p:txBody>
        </p:sp>
      </p:grpSp>
      <p:pic>
        <p:nvPicPr>
          <p:cNvPr id="16"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922" r="98618">
                        <a14:foregroundMark x1="50230" y1="79585" x2="50230" y2="79585"/>
                        <a14:foregroundMark x1="48387" y1="78547" x2="48387" y2="78547"/>
                        <a14:foregroundMark x1="47005" y1="76471" x2="47005" y2="76471"/>
                        <a14:foregroundMark x1="47926" y1="73702" x2="47926" y2="73702"/>
                        <a14:foregroundMark x1="52535" y1="80277" x2="52535" y2="80277"/>
                        <a14:foregroundMark x1="54839" y1="78201" x2="54839" y2="78201"/>
                        <a14:foregroundMark x1="56221" y1="77163" x2="56221" y2="77163"/>
                        <a14:foregroundMark x1="19355" y1="68512" x2="19355" y2="68512"/>
                        <a14:foregroundMark x1="17972" y1="70588" x2="17972" y2="70588"/>
                        <a14:foregroundMark x1="17972" y1="71280" x2="17972" y2="71280"/>
                        <a14:foregroundMark x1="18433" y1="73010" x2="18433" y2="73010"/>
                        <a14:foregroundMark x1="20737" y1="72318" x2="20737" y2="72318"/>
                        <a14:foregroundMark x1="23502" y1="71280" x2="23502" y2="71280"/>
                        <a14:foregroundMark x1="11060" y1="66436" x2="11060" y2="66436"/>
                        <a14:foregroundMark x1="16590" y1="67820" x2="16590" y2="67820"/>
                        <a14:foregroundMark x1="16129" y1="65398" x2="16129" y2="65398"/>
                        <a14:foregroundMark x1="15207" y1="73010" x2="15207" y2="73010"/>
                        <a14:foregroundMark x1="13364" y1="69896" x2="13364" y2="69896"/>
                        <a14:foregroundMark x1="73272" y1="75433" x2="73272" y2="75433"/>
                        <a14:foregroundMark x1="71429" y1="73010" x2="71429" y2="73010"/>
                        <a14:foregroundMark x1="69124" y1="70934" x2="69124" y2="70934"/>
                        <a14:foregroundMark x1="69124" y1="69896" x2="69124" y2="69896"/>
                        <a14:foregroundMark x1="70507" y1="74740" x2="70507" y2="74740"/>
                        <a14:foregroundMark x1="70046" y1="77163" x2="70046" y2="77163"/>
                      </a14:backgroundRemoval>
                    </a14:imgEffect>
                  </a14:imgLayer>
                </a14:imgProps>
              </a:ext>
              <a:ext uri="{28A0092B-C50C-407E-A947-70E740481C1C}">
                <a14:useLocalDpi xmlns:a14="http://schemas.microsoft.com/office/drawing/2010/main" val="0"/>
              </a:ext>
            </a:extLst>
          </a:blip>
          <a:srcRect/>
          <a:stretch>
            <a:fillRect/>
          </a:stretch>
        </p:blipFill>
        <p:spPr bwMode="auto">
          <a:xfrm>
            <a:off x="280821" y="3367509"/>
            <a:ext cx="1312215"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276190" y="3395896"/>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430096" y="1769117"/>
            <a:ext cx="1175787" cy="1225112"/>
            <a:chOff x="1812964" y="1781988"/>
            <a:chExt cx="1175787" cy="1225112"/>
          </a:xfrm>
        </p:grpSpPr>
        <p:sp>
          <p:nvSpPr>
            <p:cNvPr id="10" name="Oval 9"/>
            <p:cNvSpPr/>
            <p:nvPr/>
          </p:nvSpPr>
          <p:spPr>
            <a:xfrm>
              <a:off x="1812964" y="1781988"/>
              <a:ext cx="1175787" cy="1225112"/>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9195" b="89655" l="9091" r="94949"/>
                      </a14:imgEffect>
                      <a14:imgEffect>
                        <a14:sharpenSoften amount="50000"/>
                      </a14:imgEffect>
                      <a14:imgEffect>
                        <a14:saturation sat="200000"/>
                      </a14:imgEffect>
                    </a14:imgLayer>
                  </a14:imgProps>
                </a:ext>
                <a:ext uri="{28A0092B-C50C-407E-A947-70E740481C1C}">
                  <a14:useLocalDpi xmlns:a14="http://schemas.microsoft.com/office/drawing/2010/main" val="0"/>
                </a:ext>
              </a:extLst>
            </a:blip>
            <a:srcRect l="24226" t="18573" r="5274" b="18573"/>
            <a:stretch/>
          </p:blipFill>
          <p:spPr bwMode="auto">
            <a:xfrm>
              <a:off x="1926772" y="2040600"/>
              <a:ext cx="903514" cy="70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96310955"/>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20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par>
                                <p:cTn id="8" presetID="6" presetClass="entr" presetSubtype="3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out)">
                                      <p:cBhvr>
                                        <p:cTn id="10" dur="2000"/>
                                        <p:tgtEl>
                                          <p:spTgt spid="17"/>
                                        </p:tgtEl>
                                      </p:cBhvr>
                                    </p:animEffect>
                                  </p:childTnLst>
                                </p:cTn>
                              </p:par>
                              <p:par>
                                <p:cTn id="11" presetID="6" presetClass="entr" presetSubtype="32"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out)">
                                      <p:cBhvr>
                                        <p:cTn id="13" dur="2000"/>
                                        <p:tgtEl>
                                          <p:spTgt spid="18"/>
                                        </p:tgtEl>
                                      </p:cBhvr>
                                    </p:animEffect>
                                  </p:childTnLst>
                                </p:cTn>
                              </p:par>
                              <p:par>
                                <p:cTn id="14" presetID="6" presetClass="entr" presetSubtype="32"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out)">
                                      <p:cBhvr>
                                        <p:cTn id="1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5410"/>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0" y="183613"/>
            <a:ext cx="8802569" cy="4750128"/>
          </a:xfrm>
          <a:prstGeom prst="rect">
            <a:avLst/>
          </a:prstGeom>
          <a:noFill/>
          <a:ln w="38100">
            <a:solidFill>
              <a:srgbClr val="0418A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10991" y="331227"/>
            <a:ext cx="8127525" cy="88812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279" r="100000"/>
                    </a14:imgEffect>
                  </a14:imgLayer>
                </a14:imgProps>
              </a:ext>
              <a:ext uri="{28A0092B-C50C-407E-A947-70E740481C1C}">
                <a14:useLocalDpi xmlns:a14="http://schemas.microsoft.com/office/drawing/2010/main" val="0"/>
              </a:ext>
            </a:extLst>
          </a:blip>
          <a:srcRect/>
          <a:stretch>
            <a:fillRect/>
          </a:stretch>
        </p:blipFill>
        <p:spPr bwMode="auto">
          <a:xfrm flipH="1">
            <a:off x="-28676" y="183613"/>
            <a:ext cx="1155210" cy="129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872248" y="326579"/>
            <a:ext cx="7866268" cy="954107"/>
          </a:xfrm>
          <a:prstGeom prst="rect">
            <a:avLst/>
          </a:prstGeom>
          <a:noFill/>
        </p:spPr>
        <p:txBody>
          <a:bodyPr wrap="square" rtlCol="0">
            <a:spAutoFit/>
          </a:bodyPr>
          <a:lstStyle/>
          <a:p>
            <a:r>
              <a:rPr lang="en-US" sz="2800" u="sng">
                <a:solidFill>
                  <a:schemeClr val="bg1"/>
                </a:solidFill>
              </a:rPr>
              <a:t>Câu 1</a:t>
            </a:r>
            <a:r>
              <a:rPr lang="en-US" sz="2800">
                <a:solidFill>
                  <a:schemeClr val="bg1"/>
                </a:solidFill>
              </a:rPr>
              <a:t>. Những từ ngữ nào dưới đây chỉ hoạt động của voi em?</a:t>
            </a:r>
          </a:p>
        </p:txBody>
      </p:sp>
      <p:grpSp>
        <p:nvGrpSpPr>
          <p:cNvPr id="2" name="Group 1"/>
          <p:cNvGrpSpPr/>
          <p:nvPr/>
        </p:nvGrpSpPr>
        <p:grpSpPr>
          <a:xfrm>
            <a:off x="373499" y="1742669"/>
            <a:ext cx="2503801" cy="587689"/>
            <a:chOff x="359978" y="2114278"/>
            <a:chExt cx="2503801" cy="587689"/>
          </a:xfrm>
        </p:grpSpPr>
        <p:sp>
          <p:nvSpPr>
            <p:cNvPr id="14" name="Rounded Rectangle 13"/>
            <p:cNvSpPr/>
            <p:nvPr/>
          </p:nvSpPr>
          <p:spPr>
            <a:xfrm>
              <a:off x="422228" y="2114278"/>
              <a:ext cx="2142404" cy="587689"/>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59978" y="2146512"/>
              <a:ext cx="2503801" cy="523220"/>
            </a:xfrm>
            <a:prstGeom prst="rect">
              <a:avLst/>
            </a:prstGeom>
            <a:noFill/>
          </p:spPr>
          <p:txBody>
            <a:bodyPr wrap="square" rtlCol="0">
              <a:spAutoFit/>
            </a:bodyPr>
            <a:lstStyle/>
            <a:p>
              <a:r>
                <a:rPr lang="en-US" sz="2800"/>
                <a:t>nhặt cành cây</a:t>
              </a:r>
            </a:p>
          </p:txBody>
        </p:sp>
      </p:grpSp>
      <p:grpSp>
        <p:nvGrpSpPr>
          <p:cNvPr id="5" name="Group 4"/>
          <p:cNvGrpSpPr/>
          <p:nvPr/>
        </p:nvGrpSpPr>
        <p:grpSpPr>
          <a:xfrm>
            <a:off x="3384239" y="1717632"/>
            <a:ext cx="2142404" cy="954107"/>
            <a:chOff x="3295038" y="2066448"/>
            <a:chExt cx="2142404" cy="954107"/>
          </a:xfrm>
        </p:grpSpPr>
        <p:sp>
          <p:nvSpPr>
            <p:cNvPr id="16" name="Rounded Rectangle 15"/>
            <p:cNvSpPr/>
            <p:nvPr/>
          </p:nvSpPr>
          <p:spPr>
            <a:xfrm>
              <a:off x="3295038" y="2114276"/>
              <a:ext cx="2142404" cy="906279"/>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95038" y="2066448"/>
              <a:ext cx="2040219" cy="954107"/>
            </a:xfrm>
            <a:prstGeom prst="rect">
              <a:avLst/>
            </a:prstGeom>
            <a:noFill/>
          </p:spPr>
          <p:txBody>
            <a:bodyPr wrap="square" rtlCol="0">
              <a:spAutoFit/>
            </a:bodyPr>
            <a:lstStyle/>
            <a:p>
              <a:pPr algn="ctr"/>
              <a:r>
                <a:rPr lang="en-US" sz="2800"/>
                <a:t> nhổ khóm cỏ dại</a:t>
              </a:r>
            </a:p>
          </p:txBody>
        </p:sp>
      </p:grpSp>
      <p:grpSp>
        <p:nvGrpSpPr>
          <p:cNvPr id="10" name="Group 9"/>
          <p:cNvGrpSpPr/>
          <p:nvPr/>
        </p:nvGrpSpPr>
        <p:grpSpPr>
          <a:xfrm>
            <a:off x="6563575" y="1890589"/>
            <a:ext cx="1662440" cy="567922"/>
            <a:chOff x="6652240" y="3314131"/>
            <a:chExt cx="1662440" cy="567922"/>
          </a:xfrm>
        </p:grpSpPr>
        <p:sp>
          <p:nvSpPr>
            <p:cNvPr id="18" name="Rounded Rectangle 17"/>
            <p:cNvSpPr/>
            <p:nvPr/>
          </p:nvSpPr>
          <p:spPr>
            <a:xfrm>
              <a:off x="6652240" y="3314131"/>
              <a:ext cx="1573239" cy="567922"/>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652240" y="3314131"/>
              <a:ext cx="1662440" cy="523220"/>
            </a:xfrm>
            <a:prstGeom prst="rect">
              <a:avLst/>
            </a:prstGeom>
            <a:noFill/>
          </p:spPr>
          <p:txBody>
            <a:bodyPr wrap="square" rtlCol="0">
              <a:spAutoFit/>
            </a:bodyPr>
            <a:lstStyle/>
            <a:p>
              <a:r>
                <a:rPr lang="en-US" sz="2800"/>
                <a:t> lắc đầu</a:t>
              </a:r>
            </a:p>
          </p:txBody>
        </p:sp>
      </p:grpSp>
      <p:grpSp>
        <p:nvGrpSpPr>
          <p:cNvPr id="12" name="Group 11"/>
          <p:cNvGrpSpPr/>
          <p:nvPr/>
        </p:nvGrpSpPr>
        <p:grpSpPr>
          <a:xfrm>
            <a:off x="1166155" y="2832523"/>
            <a:ext cx="2630428" cy="954107"/>
            <a:chOff x="1152634" y="3204132"/>
            <a:chExt cx="2630428" cy="954107"/>
          </a:xfrm>
        </p:grpSpPr>
        <p:sp>
          <p:nvSpPr>
            <p:cNvPr id="28" name="Rounded Rectangle 27"/>
            <p:cNvSpPr/>
            <p:nvPr/>
          </p:nvSpPr>
          <p:spPr>
            <a:xfrm>
              <a:off x="1152634" y="3251960"/>
              <a:ext cx="2630428" cy="906279"/>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152634" y="3204132"/>
              <a:ext cx="2504966" cy="954107"/>
            </a:xfrm>
            <a:prstGeom prst="rect">
              <a:avLst/>
            </a:prstGeom>
            <a:noFill/>
          </p:spPr>
          <p:txBody>
            <a:bodyPr wrap="square" rtlCol="0">
              <a:spAutoFit/>
            </a:bodyPr>
            <a:lstStyle/>
            <a:p>
              <a:pPr algn="ctr"/>
              <a:r>
                <a:rPr lang="en-US" sz="2800"/>
                <a:t> ngắm mình trong gương</a:t>
              </a:r>
            </a:p>
          </p:txBody>
        </p:sp>
      </p:grpSp>
      <p:grpSp>
        <p:nvGrpSpPr>
          <p:cNvPr id="8" name="Group 7"/>
          <p:cNvGrpSpPr/>
          <p:nvPr/>
        </p:nvGrpSpPr>
        <p:grpSpPr>
          <a:xfrm>
            <a:off x="5437442" y="3204132"/>
            <a:ext cx="1662440" cy="567922"/>
            <a:chOff x="5423921" y="3575741"/>
            <a:chExt cx="1662440" cy="567922"/>
          </a:xfrm>
        </p:grpSpPr>
        <p:sp>
          <p:nvSpPr>
            <p:cNvPr id="35" name="Rounded Rectangle 34"/>
            <p:cNvSpPr/>
            <p:nvPr/>
          </p:nvSpPr>
          <p:spPr>
            <a:xfrm>
              <a:off x="5513122" y="3575741"/>
              <a:ext cx="1573239" cy="567922"/>
            </a:xfrm>
            <a:prstGeom prst="roundRect">
              <a:avLst/>
            </a:prstGeom>
            <a:solidFill>
              <a:srgbClr val="FFD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23921" y="3575741"/>
              <a:ext cx="1662440" cy="523220"/>
            </a:xfrm>
            <a:prstGeom prst="rect">
              <a:avLst/>
            </a:prstGeom>
            <a:noFill/>
          </p:spPr>
          <p:txBody>
            <a:bodyPr wrap="square" rtlCol="0">
              <a:spAutoFit/>
            </a:bodyPr>
            <a:lstStyle/>
            <a:p>
              <a:pPr algn="ctr"/>
              <a:r>
                <a:rPr lang="en-US" sz="2800"/>
                <a:t>khen</a:t>
              </a:r>
            </a:p>
          </p:txBody>
        </p:sp>
      </p:grpSp>
      <p:pic>
        <p:nvPicPr>
          <p:cNvPr id="38"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276190" y="3395896"/>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210135" y="3358345"/>
            <a:ext cx="1867810" cy="17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 name="Group 40"/>
          <p:cNvGrpSpPr/>
          <p:nvPr/>
        </p:nvGrpSpPr>
        <p:grpSpPr>
          <a:xfrm>
            <a:off x="1928476" y="1420036"/>
            <a:ext cx="289548" cy="585391"/>
            <a:chOff x="3965944" y="2880351"/>
            <a:chExt cx="289548" cy="585391"/>
          </a:xfrm>
        </p:grpSpPr>
        <p:cxnSp>
          <p:nvCxnSpPr>
            <p:cNvPr id="22" name="Straight Connector 21"/>
            <p:cNvCxnSpPr/>
            <p:nvPr/>
          </p:nvCxnSpPr>
          <p:spPr>
            <a:xfrm>
              <a:off x="3965944" y="3062177"/>
              <a:ext cx="127591" cy="403565"/>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4093536" y="2880351"/>
              <a:ext cx="161956" cy="585391"/>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5247629" y="1482207"/>
            <a:ext cx="289548" cy="585391"/>
            <a:chOff x="3965944" y="2880351"/>
            <a:chExt cx="289548" cy="585391"/>
          </a:xfrm>
        </p:grpSpPr>
        <p:cxnSp>
          <p:nvCxnSpPr>
            <p:cNvPr id="48" name="Straight Connector 47"/>
            <p:cNvCxnSpPr/>
            <p:nvPr/>
          </p:nvCxnSpPr>
          <p:spPr>
            <a:xfrm>
              <a:off x="3965944" y="3062177"/>
              <a:ext cx="127591" cy="403565"/>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4093536" y="2880351"/>
              <a:ext cx="161956" cy="585391"/>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526347" y="3016880"/>
            <a:ext cx="289548" cy="585391"/>
            <a:chOff x="3965944" y="2880351"/>
            <a:chExt cx="289548" cy="585391"/>
          </a:xfrm>
        </p:grpSpPr>
        <p:cxnSp>
          <p:nvCxnSpPr>
            <p:cNvPr id="51" name="Straight Connector 50"/>
            <p:cNvCxnSpPr/>
            <p:nvPr/>
          </p:nvCxnSpPr>
          <p:spPr>
            <a:xfrm>
              <a:off x="3965944" y="3062177"/>
              <a:ext cx="127591" cy="403565"/>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4093536" y="2880351"/>
              <a:ext cx="161956" cy="585391"/>
            </a:xfrm>
            <a:prstGeom prst="line">
              <a:avLst/>
            </a:prstGeom>
            <a:ln w="57150">
              <a:solidFill>
                <a:srgbClr val="009242"/>
              </a:solidFill>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1506951" y="4038865"/>
            <a:ext cx="6031533" cy="830997"/>
          </a:xfrm>
          <a:prstGeom prst="rect">
            <a:avLst/>
          </a:prstGeom>
          <a:noFill/>
        </p:spPr>
        <p:txBody>
          <a:bodyPr wrap="square" rtlCol="0">
            <a:spAutoFit/>
          </a:bodyPr>
          <a:lstStyle/>
          <a:p>
            <a:r>
              <a:rPr lang="en-US" sz="2400" b="1">
                <a:solidFill>
                  <a:schemeClr val="tx1"/>
                </a:solidFill>
              </a:rPr>
              <a:t>Nếu là voi anh, em sẽ nói gì sau khi voi em bỏ sừng và râu?</a:t>
            </a:r>
          </a:p>
        </p:txBody>
      </p:sp>
      <p:sp>
        <p:nvSpPr>
          <p:cNvPr id="55" name="Oval 54"/>
          <p:cNvSpPr/>
          <p:nvPr/>
        </p:nvSpPr>
        <p:spPr>
          <a:xfrm>
            <a:off x="1028170" y="4269698"/>
            <a:ext cx="387626" cy="372099"/>
          </a:xfrm>
          <a:prstGeom prst="ellipse">
            <a:avLst/>
          </a:prstGeom>
          <a:solidFill>
            <a:srgbClr val="F446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2</a:t>
            </a:r>
          </a:p>
        </p:txBody>
      </p:sp>
    </p:spTree>
    <p:extLst>
      <p:ext uri="{BB962C8B-B14F-4D97-AF65-F5344CB8AC3E}">
        <p14:creationId xmlns:p14="http://schemas.microsoft.com/office/powerpoint/2010/main" val="356620998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30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30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ipe(left)">
                                      <p:cBhvr>
                                        <p:cTn id="16" dur="3000"/>
                                        <p:tgtEl>
                                          <p:spTgt spid="5123"/>
                                        </p:tgtEl>
                                      </p:cBhvr>
                                    </p:animEffect>
                                  </p:childTnLst>
                                </p:cTn>
                              </p:par>
                              <p:par>
                                <p:cTn id="17" presetID="6" presetClass="entr" presetSubtype="32"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out)">
                                      <p:cBhvr>
                                        <p:cTn id="19" dur="2000"/>
                                        <p:tgtEl>
                                          <p:spTgt spid="38"/>
                                        </p:tgtEl>
                                      </p:cBhvr>
                                    </p:animEffect>
                                  </p:childTnLst>
                                </p:cTn>
                              </p:par>
                              <p:par>
                                <p:cTn id="20" presetID="6" presetClass="entr" presetSubtype="3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circle(out)">
                                      <p:cBhvr>
                                        <p:cTn id="22" dur="2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barn(inVertical)">
                                      <p:cBhvr>
                                        <p:cTn id="27" dur="500"/>
                                        <p:tgtEl>
                                          <p:spTgt spid="50"/>
                                        </p:tgtEl>
                                      </p:cBhvr>
                                    </p:animEffect>
                                  </p:childTnLst>
                                </p:cTn>
                              </p:par>
                              <p:par>
                                <p:cTn id="28" presetID="16" presetClass="entr" presetSubtype="21"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barn(inVertical)">
                                      <p:cBhvr>
                                        <p:cTn id="30" dur="500"/>
                                        <p:tgtEl>
                                          <p:spTgt spid="47"/>
                                        </p:tgtEl>
                                      </p:cBhvr>
                                    </p:animEffect>
                                  </p:childTnLst>
                                </p:cTn>
                              </p:par>
                              <p:par>
                                <p:cTn id="31" presetID="16" presetClass="entr" presetSubtype="21" fill="hold"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barn(inVertical)">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wipe(left)">
                                      <p:cBhvr>
                                        <p:cTn id="38" dur="2000"/>
                                        <p:tgtEl>
                                          <p:spTgt spid="54"/>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p:bldP spid="54" grpId="0"/>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90"/>
        <p:cNvGrpSpPr/>
        <p:nvPr/>
      </p:nvGrpSpPr>
      <p:grpSpPr>
        <a:xfrm>
          <a:off x="0" y="0"/>
          <a:ext cx="0" cy="0"/>
          <a:chOff x="0" y="0"/>
          <a:chExt cx="0" cy="0"/>
        </a:xfrm>
      </p:grpSpPr>
      <p:sp>
        <p:nvSpPr>
          <p:cNvPr id="3" name="Rectangle 2">
            <a:extLst>
              <a:ext uri="{FF2B5EF4-FFF2-40B4-BE49-F238E27FC236}">
                <a16:creationId xmlns:a16="http://schemas.microsoft.com/office/drawing/2014/main" id="{344AB88F-3A6B-44F3-A7AE-A3AB23060D0C}"/>
              </a:ext>
            </a:extLst>
          </p:cNvPr>
          <p:cNvSpPr/>
          <p:nvPr/>
        </p:nvSpPr>
        <p:spPr>
          <a:xfrm>
            <a:off x="329610" y="977266"/>
            <a:ext cx="5401338" cy="3188969"/>
          </a:xfrm>
          <a:prstGeom prst="rect">
            <a:avLst/>
          </a:prstGeom>
          <a:noFill/>
          <a:ln>
            <a:noFill/>
          </a:ln>
        </p:spPr>
        <p:txBody>
          <a:bodyPr spcFirstLastPara="1" wrap="square" lIns="91425" tIns="91425" rIns="91425" bIns="91425" anchor="ctr" anchorCtr="0">
            <a:noAutofit/>
          </a:bodyPr>
          <a:lstStyle/>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CỦNG</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CỐ</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a:p>
            <a:pPr algn="ctr">
              <a:lnSpc>
                <a:spcPct val="150000"/>
              </a:lnSpc>
              <a:buClr>
                <a:schemeClr val="dk1"/>
              </a:buClr>
              <a:buSzPts val="5200"/>
            </a:pP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BÀI</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r>
              <a:rPr lang="en-GB" sz="6000" b="1" spc="10" dirty="0" err="1">
                <a:solidFill>
                  <a:schemeClr val="dk1"/>
                </a:solidFill>
                <a:latin typeface="Quicksand Medium" panose="00000600000000000000" pitchFamily="2" charset="0"/>
                <a:ea typeface="Arial-Rounded" panose="020B0500000000000000" pitchFamily="34" charset="0"/>
                <a:cs typeface="Arial-Rounded" panose="020B0500000000000000" pitchFamily="34" charset="0"/>
              </a:rPr>
              <a:t>HỌC</a:t>
            </a:r>
            <a:r>
              <a:rPr lang="en-GB" sz="6000" b="1" spc="10" dirty="0">
                <a:solidFill>
                  <a:schemeClr val="dk1"/>
                </a:solidFill>
                <a:latin typeface="Quicksand Medium" panose="00000600000000000000" pitchFamily="2" charset="0"/>
                <a:ea typeface="Arial-Rounded" panose="020B0500000000000000" pitchFamily="34" charset="0"/>
                <a:cs typeface="Arial-Rounded" panose="020B0500000000000000" pitchFamily="34" charset="0"/>
              </a:rPr>
              <a:t> </a:t>
            </a:r>
          </a:p>
        </p:txBody>
      </p:sp>
      <p:grpSp>
        <p:nvGrpSpPr>
          <p:cNvPr id="9" name="Group 8"/>
          <p:cNvGrpSpPr/>
          <p:nvPr/>
        </p:nvGrpSpPr>
        <p:grpSpPr>
          <a:xfrm>
            <a:off x="0" y="65410"/>
            <a:ext cx="9144000" cy="4998007"/>
            <a:chOff x="0" y="0"/>
            <a:chExt cx="9144000" cy="5132867"/>
          </a:xfrm>
        </p:grpSpPr>
        <p:cxnSp>
          <p:nvCxnSpPr>
            <p:cNvPr id="10" name="Straight Connector 9"/>
            <p:cNvCxnSpPr/>
            <p:nvPr/>
          </p:nvCxnSpPr>
          <p:spPr>
            <a:xfrm>
              <a:off x="0" y="0"/>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132867"/>
              <a:ext cx="9144000" cy="0"/>
            </a:xfrm>
            <a:prstGeom prst="line">
              <a:avLst/>
            </a:prstGeom>
            <a:ln w="127000">
              <a:solidFill>
                <a:srgbClr val="00B0F0"/>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3DC8453C-C512-4489-80A2-2910095B8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91480" y="2911505"/>
            <a:ext cx="2952520" cy="216658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64524"/>
            <a:ext cx="9144000" cy="4998007"/>
            <a:chOff x="0" y="0"/>
            <a:chExt cx="9144000" cy="5132867"/>
          </a:xfrm>
        </p:grpSpPr>
        <p:cxnSp>
          <p:nvCxnSpPr>
            <p:cNvPr id="12" name="Straight Connector 11"/>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t="668"/>
          <a:stretch/>
        </p:blipFill>
        <p:spPr bwMode="auto">
          <a:xfrm>
            <a:off x="5918850" y="937549"/>
            <a:ext cx="3225150" cy="3922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80749" y="729205"/>
            <a:ext cx="1297150" cy="1107996"/>
          </a:xfrm>
          <a:prstGeom prst="rect">
            <a:avLst/>
          </a:prstGeom>
          <a:noFill/>
        </p:spPr>
        <p:txBody>
          <a:bodyPr wrap="none" rtlCol="0">
            <a:spAutoFit/>
          </a:bodyPr>
          <a:lstStyle/>
          <a:p>
            <a:r>
              <a:rPr lang="en-US" sz="6600" b="1">
                <a:solidFill>
                  <a:srgbClr val="FF0000"/>
                </a:solidFill>
                <a:latin typeface="Andalus" pitchFamily="18" charset="-78"/>
                <a:cs typeface="Andalus" pitchFamily="18" charset="-78"/>
              </a:rPr>
              <a:t>h</a:t>
            </a:r>
            <a:r>
              <a:rPr lang="en-US" sz="6600" b="1">
                <a:solidFill>
                  <a:srgbClr val="0070C0"/>
                </a:solidFill>
                <a:latin typeface="Andalus" pitchFamily="18" charset="-78"/>
                <a:cs typeface="Andalus" pitchFamily="18" charset="-78"/>
              </a:rPr>
              <a:t>á</a:t>
            </a:r>
            <a:r>
              <a:rPr lang="en-US" sz="6600" b="1">
                <a:solidFill>
                  <a:srgbClr val="E80888"/>
                </a:solidFill>
                <a:latin typeface="Andalus" pitchFamily="18" charset="-78"/>
                <a:cs typeface="Andalus" pitchFamily="18" charset="-78"/>
              </a:rPr>
              <a:t>t</a:t>
            </a:r>
          </a:p>
        </p:txBody>
      </p:sp>
      <p:pic>
        <p:nvPicPr>
          <p:cNvPr id="1026"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2425" y="1659392"/>
            <a:ext cx="568642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637562"/>
      </p:ext>
    </p:extLst>
  </p:cSld>
  <p:clrMapOvr>
    <a:masterClrMapping/>
  </p:clrMapOvr>
  <mc:AlternateContent xmlns:mc="http://schemas.openxmlformats.org/markup-compatibility/2006" xmlns:p14="http://schemas.microsoft.com/office/powerpoint/2010/main">
    <mc:Choice Requires="p14">
      <p:transition spd="slow">
        <p14:flash/>
        <p:sndAc>
          <p:stSnd>
            <p:snd r:embed="rId2" name="cashreg.wav"/>
          </p:stSnd>
        </p:sndAc>
      </p:transition>
    </mc:Choice>
    <mc:Fallback xmlns="">
      <p:transition spd="slow">
        <p:fade/>
        <p:sndAc>
          <p:stSnd>
            <p:snd r:embed="rId7"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grpId="0" nodeType="with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64524"/>
            <a:ext cx="9144000" cy="4998007"/>
            <a:chOff x="0" y="0"/>
            <a:chExt cx="9144000" cy="5132867"/>
          </a:xfrm>
        </p:grpSpPr>
        <p:cxnSp>
          <p:nvCxnSpPr>
            <p:cNvPr id="3" name="Straight Connector 2"/>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221983" y="4109777"/>
            <a:ext cx="6680034" cy="523220"/>
          </a:xfrm>
          <a:prstGeom prst="rect">
            <a:avLst/>
          </a:prstGeom>
          <a:noFill/>
        </p:spPr>
        <p:txBody>
          <a:bodyPr wrap="none" rtlCol="0">
            <a:spAutoFit/>
          </a:bodyPr>
          <a:lstStyle/>
          <a:p>
            <a:r>
              <a:rPr lang="en-US" sz="2800">
                <a:solidFill>
                  <a:schemeClr val="bg1"/>
                </a:solidFill>
              </a:rPr>
              <a:t>Ngày đầu tiên đi học em có cảm xúc gì? </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38" b="97642" l="5755" r="94724"/>
                    </a14:imgEffect>
                  </a14:imgLayer>
                </a14:imgProps>
              </a:ext>
              <a:ext uri="{28A0092B-C50C-407E-A947-70E740481C1C}">
                <a14:useLocalDpi xmlns:a14="http://schemas.microsoft.com/office/drawing/2010/main" val="0"/>
              </a:ext>
            </a:extLst>
          </a:blip>
          <a:srcRect/>
          <a:stretch>
            <a:fillRect/>
          </a:stretch>
        </p:blipFill>
        <p:spPr bwMode="auto">
          <a:xfrm>
            <a:off x="-75516" y="3747439"/>
            <a:ext cx="1373013" cy="139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306285" y="64524"/>
            <a:ext cx="7837715" cy="461665"/>
          </a:xfrm>
          <a:prstGeom prst="rect">
            <a:avLst/>
          </a:prstGeom>
          <a:solidFill>
            <a:schemeClr val="bg1"/>
          </a:solidFill>
        </p:spPr>
        <p:txBody>
          <a:bodyPr wrap="square">
            <a:spAutoFit/>
          </a:bodyPr>
          <a:lstStyle/>
          <a:p>
            <a:r>
              <a:rPr lang="nl-NL" sz="2400"/>
              <a:t>Em thích được khen về điều gì?</a:t>
            </a:r>
            <a:endParaRPr lang="en-US" sz="2400"/>
          </a:p>
        </p:txBody>
      </p:sp>
      <p:pic>
        <p:nvPicPr>
          <p:cNvPr id="1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96660" y="138499"/>
            <a:ext cx="80962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1221983" y="3868582"/>
            <a:ext cx="7821533" cy="1200329"/>
          </a:xfrm>
          <a:prstGeom prst="rect">
            <a:avLst/>
          </a:prstGeom>
        </p:spPr>
        <p:txBody>
          <a:bodyPr wrap="square">
            <a:spAutoFit/>
          </a:bodyPr>
          <a:lstStyle/>
          <a:p>
            <a:r>
              <a:rPr lang="vi-VN" sz="1800"/>
              <a:t>Em thích được khen về các đặc điểm ngoại hình như: mái tóc, màu da, chiều cao, nụ cười, đôi mắt, chiếc áo mới…</a:t>
            </a:r>
          </a:p>
          <a:p>
            <a:r>
              <a:rPr lang="vi-VN" sz="1800"/>
              <a:t>Em thích được khen về các tài năng như: bơi lội, chơi đá bóng, chạy nhanh, lắp ráp giỏi, chơi game giỏi, giải câu đố nhanh…</a:t>
            </a:r>
          </a:p>
        </p:txBody>
      </p:sp>
      <p:pic>
        <p:nvPicPr>
          <p:cNvPr id="1026"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986769" y="550460"/>
            <a:ext cx="5427890" cy="3359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161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0" y="-70337"/>
            <a:ext cx="9144000" cy="5132868"/>
            <a:chOff x="0" y="-138500"/>
            <a:chExt cx="9144000" cy="5271367"/>
          </a:xfrm>
        </p:grpSpPr>
        <p:cxnSp>
          <p:nvCxnSpPr>
            <p:cNvPr id="25" name="Straight Connector 24"/>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0" y="-138500"/>
              <a:ext cx="1221983" cy="27699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200" b="1" cap="all" spc="0">
                  <a:ln>
                    <a:solidFill>
                      <a:srgbClr val="FFFF00"/>
                    </a:solidFill>
                  </a:ln>
                  <a:solidFill>
                    <a:srgbClr val="F446B6"/>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Quynh miss</a:t>
              </a:r>
            </a:p>
          </p:txBody>
        </p:sp>
      </p:grpSp>
      <p:sp>
        <p:nvSpPr>
          <p:cNvPr id="8" name="Round Diagonal Corner Rectangle 7"/>
          <p:cNvSpPr/>
          <p:nvPr/>
        </p:nvSpPr>
        <p:spPr>
          <a:xfrm>
            <a:off x="-10875" y="-64071"/>
            <a:ext cx="9154875" cy="1627057"/>
          </a:xfrm>
          <a:custGeom>
            <a:avLst/>
            <a:gdLst>
              <a:gd name="connsiteX0" fmla="*/ 276498 w 9144000"/>
              <a:gd name="connsiteY0" fmla="*/ 0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276498 w 9144000"/>
              <a:gd name="connsiteY8" fmla="*/ 0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340293 w 9144000"/>
              <a:gd name="connsiteY0" fmla="*/ 202018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340293 w 9144000"/>
              <a:gd name="connsiteY8" fmla="*/ 202018 h 1658956"/>
              <a:gd name="connsiteX0" fmla="*/ 446619 w 9144000"/>
              <a:gd name="connsiteY0" fmla="*/ 180753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46619 w 9144000"/>
              <a:gd name="connsiteY8" fmla="*/ 180753 h 1658956"/>
              <a:gd name="connsiteX0" fmla="*/ 404089 w 9144000"/>
              <a:gd name="connsiteY0" fmla="*/ 191386 h 1658956"/>
              <a:gd name="connsiteX1" fmla="*/ 9144000 w 9144000"/>
              <a:gd name="connsiteY1" fmla="*/ 0 h 1658956"/>
              <a:gd name="connsiteX2" fmla="*/ 9144000 w 9144000"/>
              <a:gd name="connsiteY2" fmla="*/ 0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44000"/>
              <a:gd name="connsiteY0" fmla="*/ 191386 h 1658956"/>
              <a:gd name="connsiteX1" fmla="*/ 9144000 w 9144000"/>
              <a:gd name="connsiteY1" fmla="*/ 0 h 1658956"/>
              <a:gd name="connsiteX2" fmla="*/ 9133367 w 9144000"/>
              <a:gd name="connsiteY2" fmla="*/ 138223 h 1658956"/>
              <a:gd name="connsiteX3" fmla="*/ 9144000 w 9144000"/>
              <a:gd name="connsiteY3" fmla="*/ 1382458 h 1658956"/>
              <a:gd name="connsiteX4" fmla="*/ 8867502 w 9144000"/>
              <a:gd name="connsiteY4" fmla="*/ 1658956 h 1658956"/>
              <a:gd name="connsiteX5" fmla="*/ 0 w 9144000"/>
              <a:gd name="connsiteY5" fmla="*/ 1658956 h 1658956"/>
              <a:gd name="connsiteX6" fmla="*/ 0 w 9144000"/>
              <a:gd name="connsiteY6" fmla="*/ 1658956 h 1658956"/>
              <a:gd name="connsiteX7" fmla="*/ 0 w 9144000"/>
              <a:gd name="connsiteY7" fmla="*/ 276498 h 1658956"/>
              <a:gd name="connsiteX8" fmla="*/ 404089 w 9144000"/>
              <a:gd name="connsiteY8" fmla="*/ 191386 h 1658956"/>
              <a:gd name="connsiteX0" fmla="*/ 404089 w 9154633"/>
              <a:gd name="connsiteY0" fmla="*/ 106325 h 1573895"/>
              <a:gd name="connsiteX1" fmla="*/ 9154633 w 9154633"/>
              <a:gd name="connsiteY1" fmla="*/ 0 h 1573895"/>
              <a:gd name="connsiteX2" fmla="*/ 9133367 w 9154633"/>
              <a:gd name="connsiteY2" fmla="*/ 53162 h 1573895"/>
              <a:gd name="connsiteX3" fmla="*/ 9144000 w 9154633"/>
              <a:gd name="connsiteY3" fmla="*/ 1297397 h 1573895"/>
              <a:gd name="connsiteX4" fmla="*/ 8867502 w 9154633"/>
              <a:gd name="connsiteY4" fmla="*/ 1573895 h 1573895"/>
              <a:gd name="connsiteX5" fmla="*/ 0 w 9154633"/>
              <a:gd name="connsiteY5" fmla="*/ 1573895 h 1573895"/>
              <a:gd name="connsiteX6" fmla="*/ 0 w 9154633"/>
              <a:gd name="connsiteY6" fmla="*/ 1573895 h 1573895"/>
              <a:gd name="connsiteX7" fmla="*/ 0 w 9154633"/>
              <a:gd name="connsiteY7" fmla="*/ 191437 h 1573895"/>
              <a:gd name="connsiteX8" fmla="*/ 404089 w 9154633"/>
              <a:gd name="connsiteY8" fmla="*/ 106325 h 1573895"/>
              <a:gd name="connsiteX0" fmla="*/ 406325 w 9156869"/>
              <a:gd name="connsiteY0" fmla="*/ 106325 h 1573895"/>
              <a:gd name="connsiteX1" fmla="*/ 9156869 w 9156869"/>
              <a:gd name="connsiteY1" fmla="*/ 0 h 1573895"/>
              <a:gd name="connsiteX2" fmla="*/ 9135603 w 9156869"/>
              <a:gd name="connsiteY2" fmla="*/ 53162 h 1573895"/>
              <a:gd name="connsiteX3" fmla="*/ 9146236 w 9156869"/>
              <a:gd name="connsiteY3" fmla="*/ 1297397 h 1573895"/>
              <a:gd name="connsiteX4" fmla="*/ 8869738 w 9156869"/>
              <a:gd name="connsiteY4" fmla="*/ 1573895 h 1573895"/>
              <a:gd name="connsiteX5" fmla="*/ 2236 w 9156869"/>
              <a:gd name="connsiteY5" fmla="*/ 1573895 h 1573895"/>
              <a:gd name="connsiteX6" fmla="*/ 2236 w 9156869"/>
              <a:gd name="connsiteY6" fmla="*/ 1573895 h 1573895"/>
              <a:gd name="connsiteX7" fmla="*/ 2236 w 9156869"/>
              <a:gd name="connsiteY7" fmla="*/ 191437 h 1573895"/>
              <a:gd name="connsiteX8" fmla="*/ 406325 w 9156869"/>
              <a:gd name="connsiteY8" fmla="*/ 106325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573895 h 1573895"/>
              <a:gd name="connsiteX7" fmla="*/ 242 w 9154875"/>
              <a:gd name="connsiteY7" fmla="*/ 191437 h 1573895"/>
              <a:gd name="connsiteX8" fmla="*/ 436229 w 9154875"/>
              <a:gd name="connsiteY8" fmla="*/ 74427 h 1573895"/>
              <a:gd name="connsiteX0" fmla="*/ 436229 w 9154875"/>
              <a:gd name="connsiteY0" fmla="*/ 74427 h 1573895"/>
              <a:gd name="connsiteX1" fmla="*/ 9154875 w 9154875"/>
              <a:gd name="connsiteY1" fmla="*/ 0 h 1573895"/>
              <a:gd name="connsiteX2" fmla="*/ 9133609 w 9154875"/>
              <a:gd name="connsiteY2" fmla="*/ 53162 h 1573895"/>
              <a:gd name="connsiteX3" fmla="*/ 9144242 w 9154875"/>
              <a:gd name="connsiteY3" fmla="*/ 1297397 h 1573895"/>
              <a:gd name="connsiteX4" fmla="*/ 8867744 w 9154875"/>
              <a:gd name="connsiteY4" fmla="*/ 1573895 h 1573895"/>
              <a:gd name="connsiteX5" fmla="*/ 242 w 9154875"/>
              <a:gd name="connsiteY5" fmla="*/ 1573895 h 1573895"/>
              <a:gd name="connsiteX6" fmla="*/ 242 w 9154875"/>
              <a:gd name="connsiteY6" fmla="*/ 1456937 h 1573895"/>
              <a:gd name="connsiteX7" fmla="*/ 242 w 9154875"/>
              <a:gd name="connsiteY7" fmla="*/ 191437 h 1573895"/>
              <a:gd name="connsiteX8" fmla="*/ 436229 w 9154875"/>
              <a:gd name="connsiteY8" fmla="*/ 74427 h 1573895"/>
              <a:gd name="connsiteX0" fmla="*/ 436229 w 9154875"/>
              <a:gd name="connsiteY0" fmla="*/ 74427 h 1584527"/>
              <a:gd name="connsiteX1" fmla="*/ 9154875 w 9154875"/>
              <a:gd name="connsiteY1" fmla="*/ 0 h 1584527"/>
              <a:gd name="connsiteX2" fmla="*/ 9133609 w 9154875"/>
              <a:gd name="connsiteY2" fmla="*/ 53162 h 1584527"/>
              <a:gd name="connsiteX3" fmla="*/ 9144242 w 9154875"/>
              <a:gd name="connsiteY3" fmla="*/ 1297397 h 1584527"/>
              <a:gd name="connsiteX4" fmla="*/ 8867744 w 9154875"/>
              <a:gd name="connsiteY4" fmla="*/ 1573895 h 1584527"/>
              <a:gd name="connsiteX5" fmla="*/ 212893 w 9154875"/>
              <a:gd name="connsiteY5" fmla="*/ 1584527 h 1584527"/>
              <a:gd name="connsiteX6" fmla="*/ 242 w 9154875"/>
              <a:gd name="connsiteY6" fmla="*/ 1456937 h 1584527"/>
              <a:gd name="connsiteX7" fmla="*/ 242 w 9154875"/>
              <a:gd name="connsiteY7" fmla="*/ 191437 h 1584527"/>
              <a:gd name="connsiteX8" fmla="*/ 436229 w 9154875"/>
              <a:gd name="connsiteY8" fmla="*/ 74427 h 158452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867744 w 9154875"/>
              <a:gd name="connsiteY4" fmla="*/ 157389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 name="connsiteX0" fmla="*/ 436229 w 9154875"/>
              <a:gd name="connsiteY0" fmla="*/ 74427 h 1627057"/>
              <a:gd name="connsiteX1" fmla="*/ 9154875 w 9154875"/>
              <a:gd name="connsiteY1" fmla="*/ 0 h 1627057"/>
              <a:gd name="connsiteX2" fmla="*/ 9133609 w 9154875"/>
              <a:gd name="connsiteY2" fmla="*/ 53162 h 1627057"/>
              <a:gd name="connsiteX3" fmla="*/ 9144242 w 9154875"/>
              <a:gd name="connsiteY3" fmla="*/ 1297397 h 1627057"/>
              <a:gd name="connsiteX4" fmla="*/ 8570033 w 9154875"/>
              <a:gd name="connsiteY4" fmla="*/ 1616425 h 1627057"/>
              <a:gd name="connsiteX5" fmla="*/ 436177 w 9154875"/>
              <a:gd name="connsiteY5" fmla="*/ 1627057 h 1627057"/>
              <a:gd name="connsiteX6" fmla="*/ 242 w 9154875"/>
              <a:gd name="connsiteY6" fmla="*/ 1456937 h 1627057"/>
              <a:gd name="connsiteX7" fmla="*/ 242 w 9154875"/>
              <a:gd name="connsiteY7" fmla="*/ 191437 h 1627057"/>
              <a:gd name="connsiteX8" fmla="*/ 436229 w 9154875"/>
              <a:gd name="connsiteY8" fmla="*/ 74427 h 162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54875" h="1627057">
                <a:moveTo>
                  <a:pt x="436229" y="74427"/>
                </a:moveTo>
                <a:lnTo>
                  <a:pt x="9154875" y="0"/>
                </a:lnTo>
                <a:lnTo>
                  <a:pt x="9133609" y="53162"/>
                </a:lnTo>
                <a:cubicBezTo>
                  <a:pt x="9137153" y="467907"/>
                  <a:pt x="9140698" y="882652"/>
                  <a:pt x="9144242" y="1297397"/>
                </a:cubicBezTo>
                <a:cubicBezTo>
                  <a:pt x="9144242" y="1450103"/>
                  <a:pt x="8722739" y="1616425"/>
                  <a:pt x="8570033" y="1616425"/>
                </a:cubicBezTo>
                <a:lnTo>
                  <a:pt x="436177" y="1627057"/>
                </a:lnTo>
                <a:lnTo>
                  <a:pt x="242" y="1456937"/>
                </a:lnTo>
                <a:lnTo>
                  <a:pt x="242" y="191437"/>
                </a:lnTo>
                <a:cubicBezTo>
                  <a:pt x="242" y="38731"/>
                  <a:pt x="-24822" y="85060"/>
                  <a:pt x="436229" y="74427"/>
                </a:cubicBezTo>
                <a:close/>
              </a:path>
            </a:pathLst>
          </a:custGeom>
          <a:solidFill>
            <a:srgbClr val="00B0F0"/>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latin typeface="Arial" pitchFamily="34" charset="0"/>
              <a:cs typeface="Arial" pitchFamily="34" charset="0"/>
            </a:endParaRPr>
          </a:p>
        </p:txBody>
      </p:sp>
      <p:grpSp>
        <p:nvGrpSpPr>
          <p:cNvPr id="12" name="Group 11"/>
          <p:cNvGrpSpPr/>
          <p:nvPr/>
        </p:nvGrpSpPr>
        <p:grpSpPr>
          <a:xfrm>
            <a:off x="-344819" y="-501331"/>
            <a:ext cx="2573080" cy="2137144"/>
            <a:chOff x="-255181" y="-138500"/>
            <a:chExt cx="2668772" cy="1866155"/>
          </a:xfrm>
        </p:grpSpPr>
        <p:sp>
          <p:nvSpPr>
            <p:cNvPr id="9" name="Oval 8"/>
            <p:cNvSpPr/>
            <p:nvPr/>
          </p:nvSpPr>
          <p:spPr>
            <a:xfrm>
              <a:off x="-255181" y="-138500"/>
              <a:ext cx="2668772" cy="185034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7591" y="-96105"/>
              <a:ext cx="2413592" cy="182376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27591" y="255045"/>
              <a:ext cx="1903228" cy="14726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1992985" y="1961909"/>
            <a:ext cx="7151013" cy="1035577"/>
            <a:chOff x="1992986" y="1961909"/>
            <a:chExt cx="6789696" cy="1035577"/>
          </a:xfrm>
        </p:grpSpPr>
        <p:sp>
          <p:nvSpPr>
            <p:cNvPr id="14" name="Rectangle 10"/>
            <p:cNvSpPr/>
            <p:nvPr/>
          </p:nvSpPr>
          <p:spPr>
            <a:xfrm>
              <a:off x="1992986" y="2044087"/>
              <a:ext cx="6649863" cy="95185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5" name="Rectangle 10"/>
            <p:cNvSpPr/>
            <p:nvPr/>
          </p:nvSpPr>
          <p:spPr>
            <a:xfrm rot="416356">
              <a:off x="6357470" y="1973080"/>
              <a:ext cx="2425212" cy="10244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Rectangle 10"/>
            <p:cNvSpPr/>
            <p:nvPr/>
          </p:nvSpPr>
          <p:spPr>
            <a:xfrm>
              <a:off x="1992986" y="1961909"/>
              <a:ext cx="6649863" cy="1003895"/>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7" name="Rectangle 10"/>
            <p:cNvSpPr/>
            <p:nvPr/>
          </p:nvSpPr>
          <p:spPr>
            <a:xfrm>
              <a:off x="2055600" y="2054250"/>
              <a:ext cx="6295779" cy="800606"/>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sp>
        <p:nvSpPr>
          <p:cNvPr id="18" name="TextBox 17"/>
          <p:cNvSpPr txBox="1"/>
          <p:nvPr/>
        </p:nvSpPr>
        <p:spPr>
          <a:xfrm>
            <a:off x="2355239" y="2134823"/>
            <a:ext cx="5916891" cy="707874"/>
          </a:xfrm>
          <a:prstGeom prst="rect">
            <a:avLst/>
          </a:prstGeom>
          <a:noFill/>
        </p:spPr>
        <p:txBody>
          <a:bodyPr wrap="square" lIns="91428" tIns="45714" rIns="91428" bIns="45714" rtlCol="0">
            <a:spAutoFit/>
          </a:bodyPr>
          <a:lstStyle/>
          <a:p>
            <a:pPr algn="ctr"/>
            <a:r>
              <a:rPr lang="en-US" sz="4000" b="1">
                <a:solidFill>
                  <a:srgbClr val="0070C0"/>
                </a:solidFill>
                <a:latin typeface="Arial" pitchFamily="34" charset="0"/>
                <a:ea typeface="Arial-Rounded" pitchFamily="34" charset="0"/>
                <a:cs typeface="Arial" pitchFamily="34" charset="0"/>
              </a:rPr>
              <a:t>Em có xinh không?</a:t>
            </a:r>
          </a:p>
        </p:txBody>
      </p:sp>
      <p:sp>
        <p:nvSpPr>
          <p:cNvPr id="19" name="Oval 18"/>
          <p:cNvSpPr/>
          <p:nvPr/>
        </p:nvSpPr>
        <p:spPr>
          <a:xfrm>
            <a:off x="1300162" y="1937790"/>
            <a:ext cx="1055077" cy="1028015"/>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430790" y="1941313"/>
            <a:ext cx="793820" cy="1015651"/>
          </a:xfrm>
          <a:prstGeom prst="rect">
            <a:avLst/>
          </a:prstGeom>
          <a:noFill/>
        </p:spPr>
        <p:txBody>
          <a:bodyPr wrap="square" lIns="91428" tIns="45714" rIns="91428" bIns="45714" rtlCol="0">
            <a:spAutoFit/>
          </a:bodyPr>
          <a:lstStyle/>
          <a:p>
            <a:pPr algn="ctr"/>
            <a:r>
              <a:rPr lang="en-US" sz="2400" b="1">
                <a:solidFill>
                  <a:schemeClr val="bg1"/>
                </a:solidFill>
                <a:latin typeface="Arial" pitchFamily="34" charset="0"/>
                <a:ea typeface="Arial-Rounded" pitchFamily="34" charset="0"/>
                <a:cs typeface="Arial" pitchFamily="34" charset="0"/>
              </a:rPr>
              <a:t>Bài</a:t>
            </a:r>
          </a:p>
          <a:p>
            <a:pPr algn="ctr"/>
            <a:r>
              <a:rPr lang="en-US" sz="3600" b="1">
                <a:solidFill>
                  <a:schemeClr val="bg1"/>
                </a:solidFill>
                <a:latin typeface="Arial" pitchFamily="34" charset="0"/>
                <a:ea typeface="Arial-Rounded" pitchFamily="34" charset="0"/>
                <a:cs typeface="Arial" pitchFamily="34" charset="0"/>
              </a:rPr>
              <a:t>5</a:t>
            </a:r>
          </a:p>
        </p:txBody>
      </p:sp>
      <p:sp>
        <p:nvSpPr>
          <p:cNvPr id="21" name="TextBox 20"/>
          <p:cNvSpPr txBox="1"/>
          <p:nvPr/>
        </p:nvSpPr>
        <p:spPr>
          <a:xfrm>
            <a:off x="256286" y="792587"/>
            <a:ext cx="1043876" cy="523220"/>
          </a:xfrm>
          <a:prstGeom prst="rect">
            <a:avLst/>
          </a:prstGeom>
          <a:noFill/>
        </p:spPr>
        <p:txBody>
          <a:bodyPr wrap="none" rtlCol="0">
            <a:spAutoFit/>
          </a:bodyPr>
          <a:lstStyle/>
          <a:p>
            <a:r>
              <a:rPr lang="vi-VN" sz="2800" b="1">
                <a:solidFill>
                  <a:srgbClr val="0070C0"/>
                </a:solidFill>
              </a:rPr>
              <a:t>Tuần</a:t>
            </a:r>
            <a:endParaRPr lang="en-US" sz="4000" b="1">
              <a:solidFill>
                <a:srgbClr val="0070C0"/>
              </a:solidFill>
            </a:endParaRPr>
          </a:p>
        </p:txBody>
      </p:sp>
      <p:sp>
        <p:nvSpPr>
          <p:cNvPr id="22" name="TextBox 21"/>
          <p:cNvSpPr txBox="1"/>
          <p:nvPr/>
        </p:nvSpPr>
        <p:spPr>
          <a:xfrm>
            <a:off x="1221983" y="582671"/>
            <a:ext cx="569387" cy="923330"/>
          </a:xfrm>
          <a:prstGeom prst="rect">
            <a:avLst/>
          </a:prstGeom>
          <a:noFill/>
        </p:spPr>
        <p:txBody>
          <a:bodyPr wrap="none" rtlCol="0">
            <a:spAutoFit/>
          </a:bodyPr>
          <a:lstStyle/>
          <a:p>
            <a:r>
              <a:rPr lang="en-US" sz="5400" b="1">
                <a:solidFill>
                  <a:srgbClr val="0070C0"/>
                </a:solidFill>
              </a:rPr>
              <a:t>3</a:t>
            </a:r>
          </a:p>
        </p:txBody>
      </p:sp>
      <p:sp>
        <p:nvSpPr>
          <p:cNvPr id="2" name="TextBox 1"/>
          <p:cNvSpPr txBox="1"/>
          <p:nvPr/>
        </p:nvSpPr>
        <p:spPr>
          <a:xfrm>
            <a:off x="2228261" y="395514"/>
            <a:ext cx="6657592"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EM LỚN LÊN TỪNG NGÀY</a:t>
            </a:r>
          </a:p>
        </p:txBody>
      </p:sp>
      <p:pic>
        <p:nvPicPr>
          <p:cNvPr id="23" name="Picture 22">
            <a:extLst>
              <a:ext uri="{FF2B5EF4-FFF2-40B4-BE49-F238E27FC236}">
                <a16:creationId xmlns:a16="http://schemas.microsoft.com/office/drawing/2014/main" id="{50AF093B-0823-42E9-99FC-2AB0093227DF}"/>
              </a:ext>
            </a:extLst>
          </p:cNvPr>
          <p:cNvPicPr>
            <a:picLocks noChangeAspect="1"/>
          </p:cNvPicPr>
          <p:nvPr/>
        </p:nvPicPr>
        <p:blipFill>
          <a:blip r:embed="rId3"/>
          <a:stretch>
            <a:fillRect/>
          </a:stretch>
        </p:blipFill>
        <p:spPr>
          <a:xfrm>
            <a:off x="174527" y="2097058"/>
            <a:ext cx="1256264" cy="3033689"/>
          </a:xfrm>
          <a:prstGeom prst="rect">
            <a:avLst/>
          </a:prstGeom>
        </p:spPr>
      </p:pic>
      <p:sp>
        <p:nvSpPr>
          <p:cNvPr id="3" name="TextBox 2"/>
          <p:cNvSpPr txBox="1"/>
          <p:nvPr/>
        </p:nvSpPr>
        <p:spPr>
          <a:xfrm>
            <a:off x="6931991" y="3476605"/>
            <a:ext cx="1475084" cy="461665"/>
          </a:xfrm>
          <a:prstGeom prst="rect">
            <a:avLst/>
          </a:prstGeom>
          <a:noFill/>
        </p:spPr>
        <p:txBody>
          <a:bodyPr wrap="none" rtlCol="0">
            <a:spAutoFit/>
          </a:bodyPr>
          <a:lstStyle/>
          <a:p>
            <a:r>
              <a:rPr lang="en-US" sz="2400"/>
              <a:t>Tiết 1 + 2</a:t>
            </a:r>
          </a:p>
        </p:txBody>
      </p:sp>
    </p:spTree>
    <p:extLst>
      <p:ext uri="{BB962C8B-B14F-4D97-AF65-F5344CB8AC3E}">
        <p14:creationId xmlns:p14="http://schemas.microsoft.com/office/powerpoint/2010/main" val="3788582883"/>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laser.wav"/>
          </p:stSnd>
        </p:sndAc>
      </p:transition>
    </mc:Choice>
    <mc:Fallback xmlns="">
      <p:transition spd="med">
        <p:fade/>
        <p:sndAc>
          <p:stSnd>
            <p:snd r:embed="rId4" name="las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4625"/>
          <a:stretch/>
        </p:blipFill>
        <p:spPr bwMode="auto">
          <a:xfrm>
            <a:off x="0" y="109596"/>
            <a:ext cx="754912" cy="67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04788" y="1009650"/>
            <a:ext cx="87344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4333" y="4306186"/>
            <a:ext cx="4514377" cy="461665"/>
          </a:xfrm>
          <a:prstGeom prst="rect">
            <a:avLst/>
          </a:prstGeom>
          <a:noFill/>
        </p:spPr>
        <p:txBody>
          <a:bodyPr wrap="none" rtlCol="0">
            <a:spAutoFit/>
          </a:bodyPr>
          <a:lstStyle/>
          <a:p>
            <a:r>
              <a:rPr lang="en-US" sz="2400"/>
              <a:t>Nhìn vào bức tranh em thấy gì?</a:t>
            </a:r>
          </a:p>
        </p:txBody>
      </p:sp>
    </p:spTree>
    <p:extLst>
      <p:ext uri="{BB962C8B-B14F-4D97-AF65-F5344CB8AC3E}">
        <p14:creationId xmlns:p14="http://schemas.microsoft.com/office/powerpoint/2010/main" val="838959177"/>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voltage.wav"/>
          </p:stSnd>
        </p:sndAc>
      </p:transition>
    </mc:Choice>
    <mc:Fallback xmlns="">
      <p:transition spd="slow">
        <p:fade/>
        <p:sndAc>
          <p:stSnd>
            <p:snd r:embed="rId6" name="voltag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4625"/>
          <a:stretch/>
        </p:blipFill>
        <p:spPr bwMode="auto">
          <a:xfrm>
            <a:off x="0" y="109597"/>
            <a:ext cx="754912" cy="46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2264" y="542726"/>
            <a:ext cx="8915400" cy="4801314"/>
          </a:xfrm>
          <a:prstGeom prst="rect">
            <a:avLst/>
          </a:prstGeom>
          <a:noFill/>
        </p:spPr>
        <p:txBody>
          <a:bodyPr wrap="square" rtlCol="0">
            <a:spAutoFit/>
          </a:bodyPr>
          <a:lstStyle/>
          <a:p>
            <a:r>
              <a:rPr lang="en-US" sz="1700" dirty="0"/>
              <a:t>   </a:t>
            </a:r>
            <a:r>
              <a:rPr lang="vi-VN" sz="1700" dirty="0"/>
              <a:t> Voi em thích mặc đẹp và thích được khen xinh. Ở nhà, voi em luôn hỏi anh: “Em có xinh không?”. Voi anh bao giờ cũng khen: “Em xinh lắm!”</a:t>
            </a:r>
          </a:p>
          <a:p>
            <a:r>
              <a:rPr lang="vi-VN" sz="1700" dirty="0"/>
              <a:t>    Một hôm, gặp hươu, voi em hỏi:</a:t>
            </a:r>
          </a:p>
          <a:p>
            <a:r>
              <a:rPr lang="vi-VN" sz="1700" dirty="0"/>
              <a:t>    - Em có xinh không?</a:t>
            </a:r>
          </a:p>
          <a:p>
            <a:r>
              <a:rPr lang="vi-VN" sz="1700" dirty="0"/>
              <a:t>    Hươu ngắm voi rồi lắc đầu:</a:t>
            </a:r>
          </a:p>
          <a:p>
            <a:r>
              <a:rPr lang="vi-VN" sz="1700" dirty="0"/>
              <a:t>    - Chưa xinh lắm vì em không có đôi sừng giống anh.</a:t>
            </a:r>
          </a:p>
          <a:p>
            <a:r>
              <a:rPr lang="vi-VN" sz="1700" dirty="0"/>
              <a:t>    Nghe vậy, voi nhặt vài cành cây khô, gài lên đầu rồi đi tiếp.</a:t>
            </a:r>
          </a:p>
          <a:p>
            <a:r>
              <a:rPr lang="vi-VN" sz="1700" dirty="0"/>
              <a:t>    Gặp dê, voi hỏi:</a:t>
            </a:r>
          </a:p>
          <a:p>
            <a:r>
              <a:rPr lang="vi-VN" sz="1700" dirty="0"/>
              <a:t>    - Em có xinh không?</a:t>
            </a:r>
          </a:p>
          <a:p>
            <a:r>
              <a:rPr lang="vi-VN" sz="1700" dirty="0"/>
              <a:t>    - Không, vì cậu không có bộ râu giống tôi.</a:t>
            </a:r>
          </a:p>
          <a:p>
            <a:r>
              <a:rPr lang="vi-VN" sz="1700" dirty="0"/>
              <a:t>    Voi liền nhổ một khóm cỏ dại bên đường, gắn vào cằm rồi về nhà. </a:t>
            </a:r>
          </a:p>
          <a:p>
            <a:r>
              <a:rPr lang="vi-VN" sz="1700" dirty="0"/>
              <a:t>    Về nhà với đội sừng và bộ râu giả, voi em hớn hở hỏi anh:</a:t>
            </a:r>
          </a:p>
          <a:p>
            <a:r>
              <a:rPr lang="vi-VN" sz="1700" dirty="0"/>
              <a:t>    - Em có xinh hơn không?</a:t>
            </a:r>
          </a:p>
          <a:p>
            <a:r>
              <a:rPr lang="vi-VN" sz="1700" dirty="0"/>
              <a:t>    Voi anh nói:</a:t>
            </a:r>
          </a:p>
          <a:p>
            <a:r>
              <a:rPr lang="vi-VN" sz="1700" dirty="0"/>
              <a:t>    - Trời ơi, sao em lại thêm sừng và râu thế này? Xấu lắm!</a:t>
            </a:r>
          </a:p>
          <a:p>
            <a:r>
              <a:rPr lang="vi-VN" sz="1700" dirty="0"/>
              <a:t>    Voi em ngắm mình trong gương và thấy xấu thật. Sau khi bỏ sùng và râu đi, voi em thấy mình xinh đẹp hẳn lên. Giờ đây, voi em hiểu rằng mình chỉ xinh đẹp khi đúng là voi.</a:t>
            </a:r>
          </a:p>
          <a:p>
            <a:pPr algn="r"/>
            <a:r>
              <a:rPr lang="vi-VN" sz="1700" i="1" dirty="0"/>
              <a:t>(Theo Voi em đi tìm tự tin)</a:t>
            </a:r>
            <a:endParaRPr lang="vi-VN" sz="1700" dirty="0"/>
          </a:p>
        </p:txBody>
      </p:sp>
      <p:sp>
        <p:nvSpPr>
          <p:cNvPr id="2" name="TextBox 1"/>
          <p:cNvSpPr txBox="1"/>
          <p:nvPr/>
        </p:nvSpPr>
        <p:spPr>
          <a:xfrm>
            <a:off x="7701226" y="109596"/>
            <a:ext cx="1107996" cy="369332"/>
          </a:xfrm>
          <a:prstGeom prst="rect">
            <a:avLst/>
          </a:prstGeom>
          <a:solidFill>
            <a:srgbClr val="00B0F0"/>
          </a:solidFill>
        </p:spPr>
        <p:txBody>
          <a:bodyPr wrap="none" rtlCol="0">
            <a:spAutoFit/>
          </a:bodyPr>
          <a:lstStyle/>
          <a:p>
            <a:r>
              <a:rPr lang="vi-VN" sz="1800"/>
              <a:t>Đọc mẫu</a:t>
            </a:r>
            <a:endParaRPr lang="en-US" sz="1800"/>
          </a:p>
        </p:txBody>
      </p:sp>
      <p:sp>
        <p:nvSpPr>
          <p:cNvPr id="8" name="TextBox 7"/>
          <p:cNvSpPr txBox="1"/>
          <p:nvPr/>
        </p:nvSpPr>
        <p:spPr>
          <a:xfrm>
            <a:off x="2574325" y="102234"/>
            <a:ext cx="3018775" cy="461665"/>
          </a:xfrm>
          <a:prstGeom prst="rect">
            <a:avLst/>
          </a:prstGeom>
          <a:noFill/>
        </p:spPr>
        <p:txBody>
          <a:bodyPr wrap="none" rtlCol="0">
            <a:spAutoFit/>
          </a:bodyPr>
          <a:lstStyle/>
          <a:p>
            <a:r>
              <a:rPr lang="en-US" sz="2400" b="1">
                <a:solidFill>
                  <a:srgbClr val="FF0000"/>
                </a:solidFill>
              </a:rPr>
              <a:t>Em có xinh không?</a:t>
            </a:r>
          </a:p>
        </p:txBody>
      </p:sp>
    </p:spTree>
    <p:extLst>
      <p:ext uri="{BB962C8B-B14F-4D97-AF65-F5344CB8AC3E}">
        <p14:creationId xmlns:p14="http://schemas.microsoft.com/office/powerpoint/2010/main" val="1454258143"/>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voltage.wav"/>
          </p:stSnd>
        </p:sndAc>
      </p:transition>
    </mc:Choice>
    <mc:Fallback xmlns="">
      <p:transition spd="slow">
        <p:fade/>
        <p:sndAc>
          <p:stSnd>
            <p:snd r:embed="rId6" name="voltag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4625"/>
          <a:stretch/>
        </p:blipFill>
        <p:spPr bwMode="auto">
          <a:xfrm>
            <a:off x="0" y="109597"/>
            <a:ext cx="754912" cy="461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2264" y="542726"/>
            <a:ext cx="8915400" cy="4801314"/>
          </a:xfrm>
          <a:prstGeom prst="rect">
            <a:avLst/>
          </a:prstGeom>
          <a:noFill/>
        </p:spPr>
        <p:txBody>
          <a:bodyPr wrap="square" rtlCol="0">
            <a:spAutoFit/>
          </a:bodyPr>
          <a:lstStyle/>
          <a:p>
            <a:r>
              <a:rPr lang="en-US" sz="1700" dirty="0"/>
              <a:t>   </a:t>
            </a:r>
            <a:r>
              <a:rPr lang="vi-VN" sz="1700" dirty="0"/>
              <a:t> Voi em thích mặc đẹp và thích được khen xinh. Ở nhà, voi em luôn hỏi anh: “Em có xinh không?”. Voi anh bao giờ cũng khen: “Em xinh lắm!”</a:t>
            </a:r>
          </a:p>
          <a:p>
            <a:r>
              <a:rPr lang="vi-VN" sz="1700" dirty="0"/>
              <a:t>    Một hôm, gặp hươu, voi em hỏi:</a:t>
            </a:r>
          </a:p>
          <a:p>
            <a:r>
              <a:rPr lang="vi-VN" sz="1700" dirty="0"/>
              <a:t>    - Em có xinh không?</a:t>
            </a:r>
          </a:p>
          <a:p>
            <a:r>
              <a:rPr lang="vi-VN" sz="1700" dirty="0"/>
              <a:t>    Hươu ngắm voi rồi lắc đầu:</a:t>
            </a:r>
          </a:p>
          <a:p>
            <a:r>
              <a:rPr lang="vi-VN" sz="1700" dirty="0"/>
              <a:t>    - Chưa xinh lắm vì em không có đôi sừng giống anh.</a:t>
            </a:r>
          </a:p>
          <a:p>
            <a:r>
              <a:rPr lang="vi-VN" sz="1700" dirty="0"/>
              <a:t>    Nghe vậy, voi nhặt vài cành cây khô, gài lên đầu rồi đi tiếp.</a:t>
            </a:r>
          </a:p>
          <a:p>
            <a:r>
              <a:rPr lang="vi-VN" sz="1700" dirty="0"/>
              <a:t>    Gặp dê, voi hỏi:</a:t>
            </a:r>
          </a:p>
          <a:p>
            <a:r>
              <a:rPr lang="vi-VN" sz="1700" dirty="0"/>
              <a:t>    - Em có xinh không?</a:t>
            </a:r>
          </a:p>
          <a:p>
            <a:r>
              <a:rPr lang="vi-VN" sz="1700" dirty="0"/>
              <a:t>    - Không, vì cậu không có bộ râu giống tôi.</a:t>
            </a:r>
          </a:p>
          <a:p>
            <a:r>
              <a:rPr lang="vi-VN" sz="1700" dirty="0"/>
              <a:t>    Voi liền nhổ một khóm cỏ dại bên đường, gắn vào cằm rồi về nhà. </a:t>
            </a:r>
          </a:p>
          <a:p>
            <a:r>
              <a:rPr lang="vi-VN" sz="1700" dirty="0"/>
              <a:t>    Về nhà với đôi sừng và bộ râu giả, voi em hớn hở hỏi anh:</a:t>
            </a:r>
          </a:p>
          <a:p>
            <a:r>
              <a:rPr lang="vi-VN" sz="1700" dirty="0"/>
              <a:t>    - Em có xinh hơn không?</a:t>
            </a:r>
          </a:p>
          <a:p>
            <a:r>
              <a:rPr lang="vi-VN" sz="1700" dirty="0"/>
              <a:t>    Voi anh nói:</a:t>
            </a:r>
          </a:p>
          <a:p>
            <a:r>
              <a:rPr lang="vi-VN" sz="1700" dirty="0"/>
              <a:t>    - Trời ơi, sao em lại thêm sừng và râu thế này? Xấu lắm!</a:t>
            </a:r>
          </a:p>
          <a:p>
            <a:r>
              <a:rPr lang="vi-VN" sz="1700" dirty="0"/>
              <a:t>    Voi em ngắm mình trong gương và thấy xấu thật. Sau khi bỏ sừng và râu đi, voi em thấy mình xinh đẹp hẳn lên. Giờ đây, voi em hiểu rằng mình chỉ xinh đẹp khi đúng là voi.</a:t>
            </a:r>
          </a:p>
          <a:p>
            <a:r>
              <a:rPr lang="vi-VN" sz="1700" i="1" dirty="0"/>
              <a:t> 						(Theo Voi em đi tìm tự tin)</a:t>
            </a:r>
            <a:endParaRPr lang="vi-VN" sz="1700" dirty="0"/>
          </a:p>
        </p:txBody>
      </p:sp>
      <p:sp>
        <p:nvSpPr>
          <p:cNvPr id="8" name="TextBox 7"/>
          <p:cNvSpPr txBox="1"/>
          <p:nvPr/>
        </p:nvSpPr>
        <p:spPr>
          <a:xfrm>
            <a:off x="2574325" y="102234"/>
            <a:ext cx="3018775" cy="461665"/>
          </a:xfrm>
          <a:prstGeom prst="rect">
            <a:avLst/>
          </a:prstGeom>
          <a:noFill/>
        </p:spPr>
        <p:txBody>
          <a:bodyPr wrap="none" rtlCol="0">
            <a:spAutoFit/>
          </a:bodyPr>
          <a:lstStyle/>
          <a:p>
            <a:r>
              <a:rPr lang="en-US" sz="2400" b="1">
                <a:solidFill>
                  <a:srgbClr val="FF0000"/>
                </a:solidFill>
              </a:rPr>
              <a:t>Em có xinh không?</a:t>
            </a:r>
          </a:p>
        </p:txBody>
      </p:sp>
      <p:sp>
        <p:nvSpPr>
          <p:cNvPr id="14" name="TextBox 13"/>
          <p:cNvSpPr txBox="1"/>
          <p:nvPr/>
        </p:nvSpPr>
        <p:spPr>
          <a:xfrm>
            <a:off x="7701226" y="109596"/>
            <a:ext cx="1236236" cy="369332"/>
          </a:xfrm>
          <a:prstGeom prst="rect">
            <a:avLst/>
          </a:prstGeom>
          <a:solidFill>
            <a:srgbClr val="00B0F0"/>
          </a:solidFill>
        </p:spPr>
        <p:txBody>
          <a:bodyPr wrap="none" rtlCol="0">
            <a:spAutoFit/>
          </a:bodyPr>
          <a:lstStyle/>
          <a:p>
            <a:r>
              <a:rPr lang="en-US" sz="1800"/>
              <a:t>Chia đoạn</a:t>
            </a:r>
          </a:p>
        </p:txBody>
      </p:sp>
      <p:sp>
        <p:nvSpPr>
          <p:cNvPr id="15" name="TextBox 14"/>
          <p:cNvSpPr txBox="1"/>
          <p:nvPr/>
        </p:nvSpPr>
        <p:spPr>
          <a:xfrm>
            <a:off x="6651010" y="102407"/>
            <a:ext cx="2492990"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nối</a:t>
            </a:r>
            <a:r>
              <a:rPr lang="en-US" sz="1800" dirty="0"/>
              <a:t> </a:t>
            </a:r>
            <a:r>
              <a:rPr lang="en-US" sz="1800" dirty="0" err="1"/>
              <a:t>tiếp</a:t>
            </a:r>
            <a:r>
              <a:rPr lang="en-US" sz="1800" dirty="0"/>
              <a:t> </a:t>
            </a:r>
            <a:r>
              <a:rPr lang="en-US" sz="1800" dirty="0" err="1"/>
              <a:t>theo</a:t>
            </a:r>
            <a:r>
              <a:rPr lang="en-US" sz="1800" dirty="0"/>
              <a:t> </a:t>
            </a:r>
            <a:r>
              <a:rPr lang="en-US" sz="1800" dirty="0" err="1"/>
              <a:t>đoạn</a:t>
            </a:r>
            <a:endParaRPr lang="en-US" sz="1800" dirty="0"/>
          </a:p>
        </p:txBody>
      </p:sp>
      <p:sp>
        <p:nvSpPr>
          <p:cNvPr id="21" name="Oval 20"/>
          <p:cNvSpPr/>
          <p:nvPr/>
        </p:nvSpPr>
        <p:spPr>
          <a:xfrm>
            <a:off x="122264" y="519481"/>
            <a:ext cx="285070" cy="320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1</a:t>
            </a:r>
            <a:endParaRPr lang="en-US" sz="2000" b="1" dirty="0"/>
          </a:p>
        </p:txBody>
      </p:sp>
      <p:grpSp>
        <p:nvGrpSpPr>
          <p:cNvPr id="22" name="Group 21"/>
          <p:cNvGrpSpPr/>
          <p:nvPr/>
        </p:nvGrpSpPr>
        <p:grpSpPr>
          <a:xfrm>
            <a:off x="4497065" y="2862629"/>
            <a:ext cx="165798" cy="312406"/>
            <a:chOff x="7033846" y="1517301"/>
            <a:chExt cx="165798" cy="312406"/>
          </a:xfrm>
        </p:grpSpPr>
        <p:cxnSp>
          <p:nvCxnSpPr>
            <p:cNvPr id="23" name="Straight Connector 22"/>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122264" y="3161739"/>
            <a:ext cx="285070" cy="320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grpSp>
        <p:nvGrpSpPr>
          <p:cNvPr id="26" name="Group 25"/>
          <p:cNvGrpSpPr/>
          <p:nvPr/>
        </p:nvGrpSpPr>
        <p:grpSpPr>
          <a:xfrm>
            <a:off x="8236445" y="4726158"/>
            <a:ext cx="165798" cy="312406"/>
            <a:chOff x="7033846" y="1517301"/>
            <a:chExt cx="165798" cy="312406"/>
          </a:xfrm>
        </p:grpSpPr>
        <p:cxnSp>
          <p:nvCxnSpPr>
            <p:cNvPr id="27" name="Straight Connector 26"/>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89FA682F-76BD-42FA-8D42-62098EC31401}"/>
              </a:ext>
            </a:extLst>
          </p:cNvPr>
          <p:cNvSpPr txBox="1"/>
          <p:nvPr/>
        </p:nvSpPr>
        <p:spPr>
          <a:xfrm>
            <a:off x="1618097" y="527682"/>
            <a:ext cx="1023037" cy="353943"/>
          </a:xfrm>
          <a:prstGeom prst="rect">
            <a:avLst/>
          </a:prstGeom>
          <a:noFill/>
        </p:spPr>
        <p:txBody>
          <a:bodyPr wrap="none" rtlCol="0">
            <a:spAutoFit/>
          </a:bodyPr>
          <a:lstStyle/>
          <a:p>
            <a:r>
              <a:rPr lang="vi-VN" sz="1700" dirty="0">
                <a:solidFill>
                  <a:srgbClr val="FF0000"/>
                </a:solidFill>
              </a:rPr>
              <a:t>mặc đẹp</a:t>
            </a:r>
          </a:p>
        </p:txBody>
      </p:sp>
      <p:sp>
        <p:nvSpPr>
          <p:cNvPr id="3" name="TextBox 2">
            <a:extLst>
              <a:ext uri="{FF2B5EF4-FFF2-40B4-BE49-F238E27FC236}">
                <a16:creationId xmlns:a16="http://schemas.microsoft.com/office/drawing/2014/main" id="{5AB2EDAB-A10E-41EE-B928-226BD16D0EDC}"/>
              </a:ext>
            </a:extLst>
          </p:cNvPr>
          <p:cNvSpPr txBox="1"/>
          <p:nvPr/>
        </p:nvSpPr>
        <p:spPr>
          <a:xfrm>
            <a:off x="1307012" y="1050171"/>
            <a:ext cx="1200518" cy="357271"/>
          </a:xfrm>
          <a:prstGeom prst="rect">
            <a:avLst/>
          </a:prstGeom>
          <a:noFill/>
        </p:spPr>
        <p:txBody>
          <a:bodyPr wrap="square" rtlCol="0">
            <a:spAutoFit/>
          </a:bodyPr>
          <a:lstStyle/>
          <a:p>
            <a:r>
              <a:rPr lang="vi-VN" sz="1700" dirty="0">
                <a:solidFill>
                  <a:srgbClr val="FF0000"/>
                </a:solidFill>
              </a:rPr>
              <a:t>gặp hươu</a:t>
            </a:r>
          </a:p>
        </p:txBody>
      </p:sp>
      <p:sp>
        <p:nvSpPr>
          <p:cNvPr id="4" name="TextBox 3">
            <a:extLst>
              <a:ext uri="{FF2B5EF4-FFF2-40B4-BE49-F238E27FC236}">
                <a16:creationId xmlns:a16="http://schemas.microsoft.com/office/drawing/2014/main" id="{0D64CF86-3703-4EFD-B5E7-F765A6473278}"/>
              </a:ext>
            </a:extLst>
          </p:cNvPr>
          <p:cNvSpPr txBox="1"/>
          <p:nvPr/>
        </p:nvSpPr>
        <p:spPr>
          <a:xfrm>
            <a:off x="1731572" y="2116068"/>
            <a:ext cx="662837" cy="353943"/>
          </a:xfrm>
          <a:prstGeom prst="rect">
            <a:avLst/>
          </a:prstGeom>
          <a:noFill/>
        </p:spPr>
        <p:txBody>
          <a:bodyPr wrap="square" rtlCol="0">
            <a:spAutoFit/>
          </a:bodyPr>
          <a:lstStyle/>
          <a:p>
            <a:r>
              <a:rPr lang="vi-VN" sz="1700" dirty="0">
                <a:solidFill>
                  <a:srgbClr val="FF0000"/>
                </a:solidFill>
              </a:rPr>
              <a:t>nhặt</a:t>
            </a:r>
          </a:p>
        </p:txBody>
      </p:sp>
      <p:sp>
        <p:nvSpPr>
          <p:cNvPr id="6" name="TextBox 5">
            <a:extLst>
              <a:ext uri="{FF2B5EF4-FFF2-40B4-BE49-F238E27FC236}">
                <a16:creationId xmlns:a16="http://schemas.microsoft.com/office/drawing/2014/main" id="{E7DFB839-305F-4DEC-879B-CA8B6EAF6D36}"/>
              </a:ext>
            </a:extLst>
          </p:cNvPr>
          <p:cNvSpPr txBox="1"/>
          <p:nvPr/>
        </p:nvSpPr>
        <p:spPr>
          <a:xfrm>
            <a:off x="4399004" y="3144137"/>
            <a:ext cx="1502176" cy="353943"/>
          </a:xfrm>
          <a:prstGeom prst="rect">
            <a:avLst/>
          </a:prstGeom>
          <a:noFill/>
        </p:spPr>
        <p:txBody>
          <a:bodyPr wrap="square" rtlCol="0">
            <a:spAutoFit/>
          </a:bodyPr>
          <a:lstStyle/>
          <a:p>
            <a:r>
              <a:rPr lang="vi-VN" sz="1700" dirty="0">
                <a:solidFill>
                  <a:srgbClr val="FF0000"/>
                </a:solidFill>
              </a:rPr>
              <a:t>gắn vào cằm </a:t>
            </a:r>
          </a:p>
        </p:txBody>
      </p:sp>
      <p:sp>
        <p:nvSpPr>
          <p:cNvPr id="7" name="TextBox 6">
            <a:extLst>
              <a:ext uri="{FF2B5EF4-FFF2-40B4-BE49-F238E27FC236}">
                <a16:creationId xmlns:a16="http://schemas.microsoft.com/office/drawing/2014/main" id="{6D2EFF21-36B7-45AB-AFD2-375081D085CE}"/>
              </a:ext>
            </a:extLst>
          </p:cNvPr>
          <p:cNvSpPr txBox="1"/>
          <p:nvPr/>
        </p:nvSpPr>
        <p:spPr>
          <a:xfrm>
            <a:off x="669303" y="4696604"/>
            <a:ext cx="1838227" cy="353943"/>
          </a:xfrm>
          <a:prstGeom prst="rect">
            <a:avLst/>
          </a:prstGeom>
          <a:noFill/>
        </p:spPr>
        <p:txBody>
          <a:bodyPr wrap="square" rtlCol="0">
            <a:spAutoFit/>
          </a:bodyPr>
          <a:lstStyle/>
          <a:p>
            <a:r>
              <a:rPr lang="vi-VN" sz="1700" dirty="0">
                <a:solidFill>
                  <a:srgbClr val="FF0000"/>
                </a:solidFill>
              </a:rPr>
              <a:t>xinh đẹp hẳn lên</a:t>
            </a:r>
          </a:p>
        </p:txBody>
      </p:sp>
    </p:spTree>
    <p:extLst>
      <p:ext uri="{BB962C8B-B14F-4D97-AF65-F5344CB8AC3E}">
        <p14:creationId xmlns:p14="http://schemas.microsoft.com/office/powerpoint/2010/main" val="2687011265"/>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3" name="voltage.wav"/>
          </p:stSnd>
        </p:sndAc>
      </p:transition>
    </mc:Choice>
    <mc:Fallback xmlns="">
      <p:transition spd="slow">
        <p:fade/>
        <p:sndAc>
          <p:stSnd>
            <p:snd r:embed="rId6" name="voltag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par>
                                <p:cTn id="17" presetID="16" presetClass="entr" presetSubtype="21"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barn(inVertical)">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5" grpId="0" animBg="1"/>
      <p:bldP spid="2" grpId="0"/>
      <p:bldP spid="3" grpId="0"/>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0" y="64524"/>
            <a:ext cx="9144000" cy="4998007"/>
            <a:chOff x="0" y="0"/>
            <a:chExt cx="9144000" cy="5132867"/>
          </a:xfrm>
        </p:grpSpPr>
        <p:cxnSp>
          <p:nvCxnSpPr>
            <p:cNvPr id="29" name="Straight Connector 28"/>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208996" y="334756"/>
            <a:ext cx="2345514" cy="584775"/>
          </a:xfrm>
          <a:prstGeom prst="rect">
            <a:avLst/>
          </a:prstGeom>
          <a:noFill/>
        </p:spPr>
        <p:txBody>
          <a:bodyPr wrap="none" rtlCol="0">
            <a:spAutoFit/>
          </a:bodyPr>
          <a:lstStyle/>
          <a:p>
            <a:r>
              <a:rPr lang="en-US" sz="3200" b="1">
                <a:solidFill>
                  <a:srgbClr val="FF0000"/>
                </a:solidFill>
              </a:rPr>
              <a:t>Luyện đọc </a:t>
            </a:r>
          </a:p>
        </p:txBody>
      </p:sp>
      <p:sp>
        <p:nvSpPr>
          <p:cNvPr id="10" name="Rectangle 9"/>
          <p:cNvSpPr/>
          <p:nvPr/>
        </p:nvSpPr>
        <p:spPr>
          <a:xfrm>
            <a:off x="417007" y="1305304"/>
            <a:ext cx="8110228" cy="954107"/>
          </a:xfrm>
          <a:prstGeom prst="rect">
            <a:avLst/>
          </a:prstGeom>
          <a:solidFill>
            <a:schemeClr val="accent4">
              <a:lumMod val="20000"/>
              <a:lumOff val="80000"/>
            </a:schemeClr>
          </a:solidFill>
        </p:spPr>
        <p:txBody>
          <a:bodyPr wrap="square">
            <a:spAutoFit/>
          </a:bodyPr>
          <a:lstStyle/>
          <a:p>
            <a:r>
              <a:rPr lang="vi-VN" sz="2800">
                <a:solidFill>
                  <a:srgbClr val="0418AC"/>
                </a:solidFill>
              </a:rPr>
              <a:t>Voi liền nhổ một khóm cỏ dại bên đường, gắn vào cằm rồi về nhà.</a:t>
            </a:r>
          </a:p>
        </p:txBody>
      </p:sp>
      <p:cxnSp>
        <p:nvCxnSpPr>
          <p:cNvPr id="12" name="Straight Connector 11"/>
          <p:cNvCxnSpPr/>
          <p:nvPr/>
        </p:nvCxnSpPr>
        <p:spPr>
          <a:xfrm flipH="1">
            <a:off x="6923063" y="1314124"/>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10" b="97964" l="0" r="100000"/>
                    </a14:imgEffect>
                  </a14:imgLayer>
                </a14:imgProps>
              </a:ext>
              <a:ext uri="{28A0092B-C50C-407E-A947-70E740481C1C}">
                <a14:useLocalDpi xmlns:a14="http://schemas.microsoft.com/office/drawing/2010/main" val="0"/>
              </a:ext>
            </a:extLst>
          </a:blip>
          <a:srcRect/>
          <a:stretch>
            <a:fillRect/>
          </a:stretch>
        </p:blipFill>
        <p:spPr bwMode="auto">
          <a:xfrm>
            <a:off x="0" y="3566881"/>
            <a:ext cx="1590888" cy="157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614" b="97884" l="1733" r="97525"/>
                    </a14:imgEffect>
                  </a14:imgLayer>
                </a14:imgProps>
              </a:ext>
              <a:ext uri="{28A0092B-C50C-407E-A947-70E740481C1C}">
                <a14:useLocalDpi xmlns:a14="http://schemas.microsoft.com/office/drawing/2010/main" val="0"/>
              </a:ext>
            </a:extLst>
          </a:blip>
          <a:srcRect/>
          <a:stretch>
            <a:fillRect/>
          </a:stretch>
        </p:blipFill>
        <p:spPr bwMode="auto">
          <a:xfrm>
            <a:off x="7813548" y="3563687"/>
            <a:ext cx="1688478" cy="1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Group 31"/>
          <p:cNvGrpSpPr/>
          <p:nvPr/>
        </p:nvGrpSpPr>
        <p:grpSpPr>
          <a:xfrm>
            <a:off x="3058272" y="1714752"/>
            <a:ext cx="150724" cy="458079"/>
            <a:chOff x="7491613" y="1711779"/>
            <a:chExt cx="150724" cy="458079"/>
          </a:xfrm>
        </p:grpSpPr>
        <p:cxnSp>
          <p:nvCxnSpPr>
            <p:cNvPr id="33" name="Straight Connector 32"/>
            <p:cNvCxnSpPr/>
            <p:nvPr/>
          </p:nvCxnSpPr>
          <p:spPr>
            <a:xfrm flipH="1">
              <a:off x="7491613"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7541854" y="1711779"/>
              <a:ext cx="100483" cy="45807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68817050"/>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ashreg.wav"/>
          </p:stSnd>
        </p:sndAc>
      </p:transition>
    </mc:Choice>
    <mc:Fallback xmlns="">
      <p:transition spd="slow">
        <p:checker/>
        <p:sndAc>
          <p:stSnd>
            <p:snd r:embed="rId7" name="cashreg.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64524"/>
            <a:ext cx="9144000" cy="4998007"/>
            <a:chOff x="0" y="0"/>
            <a:chExt cx="9144000" cy="5132867"/>
          </a:xfrm>
        </p:grpSpPr>
        <p:cxnSp>
          <p:nvCxnSpPr>
            <p:cNvPr id="11" name="Straight Connector 10"/>
            <p:cNvCxnSpPr/>
            <p:nvPr/>
          </p:nvCxnSpPr>
          <p:spPr>
            <a:xfrm>
              <a:off x="0" y="0"/>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32867"/>
              <a:ext cx="9144000" cy="0"/>
            </a:xfrm>
            <a:prstGeom prst="line">
              <a:avLst/>
            </a:prstGeom>
            <a:ln w="127000"/>
          </p:spPr>
          <p:style>
            <a:lnRef idx="1">
              <a:schemeClr val="accent1"/>
            </a:lnRef>
            <a:fillRef idx="0">
              <a:schemeClr val="accent1"/>
            </a:fillRef>
            <a:effectRef idx="0">
              <a:schemeClr val="accent1"/>
            </a:effectRef>
            <a:fontRef idx="minor">
              <a:schemeClr val="tx1"/>
            </a:fontRef>
          </p:style>
        </p:cxnSp>
      </p:gr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4625"/>
          <a:stretch/>
        </p:blipFill>
        <p:spPr bwMode="auto">
          <a:xfrm>
            <a:off x="0" y="49453"/>
            <a:ext cx="754912" cy="461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2264" y="463517"/>
            <a:ext cx="8915400" cy="5062924"/>
          </a:xfrm>
          <a:prstGeom prst="rect">
            <a:avLst/>
          </a:prstGeom>
          <a:noFill/>
        </p:spPr>
        <p:txBody>
          <a:bodyPr wrap="square" rtlCol="0">
            <a:spAutoFit/>
          </a:bodyPr>
          <a:lstStyle/>
          <a:p>
            <a:r>
              <a:rPr lang="en-US" sz="1700" dirty="0"/>
              <a:t>   </a:t>
            </a:r>
            <a:r>
              <a:rPr lang="vi-VN" sz="1700" dirty="0"/>
              <a:t>Voi em thích mặc đẹp và thích được khen xinh. Ở nhà, voi em luôn hỏi anh: “Em có xinh không?”. Voi anh bao giờ cũng khen: “Em xinh lắm!”</a:t>
            </a:r>
          </a:p>
          <a:p>
            <a:r>
              <a:rPr lang="vi-VN" sz="1700" dirty="0"/>
              <a:t>    Một hôm, gặp hươu, voi em hỏi:</a:t>
            </a:r>
          </a:p>
          <a:p>
            <a:r>
              <a:rPr lang="vi-VN" sz="1700" dirty="0"/>
              <a:t>    - Em có xinh không?</a:t>
            </a:r>
          </a:p>
          <a:p>
            <a:r>
              <a:rPr lang="vi-VN" sz="1700" dirty="0"/>
              <a:t>    Hươu ngắm voi rồi lắc đầu:</a:t>
            </a:r>
          </a:p>
          <a:p>
            <a:r>
              <a:rPr lang="vi-VN" sz="1700" dirty="0"/>
              <a:t>    - Chưa xinh lắm vì em không có đôi sừng giống anh.</a:t>
            </a:r>
          </a:p>
          <a:p>
            <a:r>
              <a:rPr lang="vi-VN" sz="1700" dirty="0"/>
              <a:t>    Nghe vậy, voi nhặt vài cành cây khô, gài lên đầu rồi đi tiếp.</a:t>
            </a:r>
          </a:p>
          <a:p>
            <a:r>
              <a:rPr lang="vi-VN" sz="1700" dirty="0"/>
              <a:t>    Gặp dê, voi hỏi:</a:t>
            </a:r>
          </a:p>
          <a:p>
            <a:r>
              <a:rPr lang="vi-VN" sz="1700" dirty="0"/>
              <a:t>    - Em có xinh không?</a:t>
            </a:r>
          </a:p>
          <a:p>
            <a:r>
              <a:rPr lang="vi-VN" sz="1700" dirty="0"/>
              <a:t>    - Không, vì cậu không có bộ râu giống tôi.</a:t>
            </a:r>
          </a:p>
          <a:p>
            <a:r>
              <a:rPr lang="vi-VN" sz="1700" dirty="0"/>
              <a:t>    Voi liền nhổ một khóm cỏ dại bên đường, gắn vào cằm rồi về nhà. </a:t>
            </a:r>
          </a:p>
          <a:p>
            <a:r>
              <a:rPr lang="vi-VN" sz="1700" dirty="0"/>
              <a:t>    Về nhà với đội sừng và bộ râu giả, voi em hớn hở hỏi anh:</a:t>
            </a:r>
          </a:p>
          <a:p>
            <a:r>
              <a:rPr lang="vi-VN" sz="1700" dirty="0"/>
              <a:t>    - Em có xinh hơn không?</a:t>
            </a:r>
          </a:p>
          <a:p>
            <a:r>
              <a:rPr lang="vi-VN" sz="1700" dirty="0"/>
              <a:t>    Voi anh nói:</a:t>
            </a:r>
          </a:p>
          <a:p>
            <a:r>
              <a:rPr lang="vi-VN" sz="1700" dirty="0"/>
              <a:t>    - Trời ơi, sao em lại thêm sừng và râu thế này? Xấu lắm!</a:t>
            </a:r>
          </a:p>
          <a:p>
            <a:r>
              <a:rPr lang="vi-VN" sz="1700" dirty="0"/>
              <a:t>    Voi em ngắm mình trong gương và thấy xấu thật. Sau khi bỏ sừng và râu đi, voi em thấy mình xinh đẹp hẳn lên. Giờ đây, voi em hiểu rằng mình chỉ xinh đẹp khi đúng là voi.</a:t>
            </a:r>
          </a:p>
          <a:p>
            <a:r>
              <a:rPr lang="vi-VN" sz="1700" dirty="0"/>
              <a:t>.</a:t>
            </a:r>
          </a:p>
          <a:p>
            <a:pPr algn="r"/>
            <a:r>
              <a:rPr lang="vi-VN" sz="1700" i="1" dirty="0"/>
              <a:t>(Theo Voi em đi tìm tự tin)</a:t>
            </a:r>
            <a:endParaRPr lang="vi-VN" sz="1700" dirty="0"/>
          </a:p>
        </p:txBody>
      </p:sp>
      <p:sp>
        <p:nvSpPr>
          <p:cNvPr id="8" name="TextBox 7"/>
          <p:cNvSpPr txBox="1"/>
          <p:nvPr/>
        </p:nvSpPr>
        <p:spPr>
          <a:xfrm>
            <a:off x="2461203" y="-13219"/>
            <a:ext cx="3018775" cy="461665"/>
          </a:xfrm>
          <a:prstGeom prst="rect">
            <a:avLst/>
          </a:prstGeom>
          <a:noFill/>
        </p:spPr>
        <p:txBody>
          <a:bodyPr wrap="none" rtlCol="0">
            <a:spAutoFit/>
          </a:bodyPr>
          <a:lstStyle/>
          <a:p>
            <a:r>
              <a:rPr lang="en-US" sz="2400" b="1" dirty="0" err="1">
                <a:solidFill>
                  <a:srgbClr val="FF0000"/>
                </a:solidFill>
              </a:rPr>
              <a:t>Em</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xinh</a:t>
            </a:r>
            <a:r>
              <a:rPr lang="en-US" sz="2400" b="1" dirty="0">
                <a:solidFill>
                  <a:srgbClr val="FF0000"/>
                </a:solidFill>
              </a:rPr>
              <a:t> </a:t>
            </a:r>
            <a:r>
              <a:rPr lang="en-US" sz="2400" b="1" dirty="0" err="1">
                <a:solidFill>
                  <a:srgbClr val="FF0000"/>
                </a:solidFill>
              </a:rPr>
              <a:t>không</a:t>
            </a:r>
            <a:r>
              <a:rPr lang="en-US" sz="2400" b="1" dirty="0">
                <a:solidFill>
                  <a:srgbClr val="FF0000"/>
                </a:solidFill>
              </a:rPr>
              <a:t>?</a:t>
            </a:r>
          </a:p>
        </p:txBody>
      </p:sp>
      <p:sp>
        <p:nvSpPr>
          <p:cNvPr id="15" name="TextBox 14"/>
          <p:cNvSpPr txBox="1"/>
          <p:nvPr/>
        </p:nvSpPr>
        <p:spPr>
          <a:xfrm>
            <a:off x="6544674" y="32947"/>
            <a:ext cx="2492990" cy="369332"/>
          </a:xfrm>
          <a:prstGeom prst="rect">
            <a:avLst/>
          </a:prstGeom>
          <a:solidFill>
            <a:srgbClr val="00B0F0"/>
          </a:solidFill>
        </p:spPr>
        <p:txBody>
          <a:bodyPr wrap="none" rtlCol="0">
            <a:spAutoFit/>
          </a:bodyPr>
          <a:lstStyle/>
          <a:p>
            <a:r>
              <a:rPr lang="en-US" sz="1800" dirty="0" err="1"/>
              <a:t>Đọc</a:t>
            </a:r>
            <a:r>
              <a:rPr lang="en-US" sz="1800" dirty="0"/>
              <a:t> </a:t>
            </a:r>
            <a:r>
              <a:rPr lang="en-US" sz="1800" dirty="0" err="1"/>
              <a:t>nối</a:t>
            </a:r>
            <a:r>
              <a:rPr lang="en-US" sz="1800" dirty="0"/>
              <a:t> </a:t>
            </a:r>
            <a:r>
              <a:rPr lang="en-US" sz="1800" dirty="0" err="1"/>
              <a:t>tiếp</a:t>
            </a:r>
            <a:r>
              <a:rPr lang="en-US" sz="1800" dirty="0"/>
              <a:t> </a:t>
            </a:r>
            <a:r>
              <a:rPr lang="en-US" sz="1800" dirty="0" err="1"/>
              <a:t>theo</a:t>
            </a:r>
            <a:r>
              <a:rPr lang="en-US" sz="1800" dirty="0"/>
              <a:t> </a:t>
            </a:r>
            <a:r>
              <a:rPr lang="en-US" sz="1800" dirty="0" err="1"/>
              <a:t>đoạn</a:t>
            </a:r>
            <a:endParaRPr lang="en-US" sz="1800" dirty="0"/>
          </a:p>
        </p:txBody>
      </p:sp>
      <p:sp>
        <p:nvSpPr>
          <p:cNvPr id="21" name="Oval 20"/>
          <p:cNvSpPr/>
          <p:nvPr/>
        </p:nvSpPr>
        <p:spPr>
          <a:xfrm>
            <a:off x="122264" y="499298"/>
            <a:ext cx="285070" cy="26516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1</a:t>
            </a:r>
            <a:endParaRPr lang="en-US" sz="2000" b="1" dirty="0"/>
          </a:p>
        </p:txBody>
      </p:sp>
      <p:grpSp>
        <p:nvGrpSpPr>
          <p:cNvPr id="22" name="Group 21"/>
          <p:cNvGrpSpPr/>
          <p:nvPr/>
        </p:nvGrpSpPr>
        <p:grpSpPr>
          <a:xfrm>
            <a:off x="4484883" y="2791246"/>
            <a:ext cx="165798" cy="312406"/>
            <a:chOff x="7033846" y="1517301"/>
            <a:chExt cx="165798" cy="312406"/>
          </a:xfrm>
        </p:grpSpPr>
        <p:cxnSp>
          <p:nvCxnSpPr>
            <p:cNvPr id="23" name="Straight Connector 22"/>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Oval 24"/>
          <p:cNvSpPr/>
          <p:nvPr/>
        </p:nvSpPr>
        <p:spPr>
          <a:xfrm>
            <a:off x="144427" y="3098516"/>
            <a:ext cx="285070" cy="32082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a:t>
            </a:r>
          </a:p>
        </p:txBody>
      </p:sp>
      <p:grpSp>
        <p:nvGrpSpPr>
          <p:cNvPr id="26" name="Group 25"/>
          <p:cNvGrpSpPr/>
          <p:nvPr/>
        </p:nvGrpSpPr>
        <p:grpSpPr>
          <a:xfrm>
            <a:off x="8227666" y="4688829"/>
            <a:ext cx="165798" cy="312406"/>
            <a:chOff x="7033846" y="1517301"/>
            <a:chExt cx="165798" cy="312406"/>
          </a:xfrm>
        </p:grpSpPr>
        <p:cxnSp>
          <p:nvCxnSpPr>
            <p:cNvPr id="27" name="Straight Connector 26"/>
            <p:cNvCxnSpPr/>
            <p:nvPr/>
          </p:nvCxnSpPr>
          <p:spPr>
            <a:xfrm flipH="1">
              <a:off x="7033846"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7089112" y="1517301"/>
              <a:ext cx="110532" cy="31240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3712004"/>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voltage.wav"/>
          </p:stSnd>
        </p:sndAc>
      </p:transition>
    </mc:Choice>
    <mc:Fallback xmlns="">
      <p:transition spd="slow">
        <p:fade/>
        <p:sndAc>
          <p:stSnd>
            <p:snd r:embed="rId6" name="voltage.wav"/>
          </p:stSnd>
        </p:sndAc>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6460</TotalTime>
  <Words>2100</Words>
  <Application>Microsoft Office PowerPoint</Application>
  <PresentationFormat>On-screen Show (16:9)</PresentationFormat>
  <Paragraphs>179</Paragraphs>
  <Slides>19</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Calibri Light</vt:lpstr>
      <vt:lpstr>Calibri</vt:lpstr>
      <vt:lpstr>Lato</vt:lpstr>
      <vt:lpstr>Andalus</vt:lpstr>
      <vt:lpstr>Arial-Rounded</vt:lpstr>
      <vt:lpstr>Quicksand Medium</vt:lpstr>
      <vt:lpstr>Times New Roman</vt:lpstr>
      <vt:lpstr>Arial</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dc:title>
  <dc:creator>Admin</dc:creator>
  <cp:lastModifiedBy>ADMIN</cp:lastModifiedBy>
  <cp:revision>874</cp:revision>
  <dcterms:modified xsi:type="dcterms:W3CDTF">2023-08-09T14:56:07Z</dcterms:modified>
</cp:coreProperties>
</file>