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13" r:id="rId3"/>
    <p:sldId id="277" r:id="rId4"/>
    <p:sldId id="276" r:id="rId5"/>
    <p:sldId id="302" r:id="rId6"/>
    <p:sldId id="257" r:id="rId7"/>
    <p:sldId id="258" r:id="rId8"/>
    <p:sldId id="259" r:id="rId9"/>
    <p:sldId id="303" r:id="rId10"/>
    <p:sldId id="261" r:id="rId11"/>
    <p:sldId id="262" r:id="rId12"/>
    <p:sldId id="301" r:id="rId13"/>
    <p:sldId id="278" r:id="rId14"/>
    <p:sldId id="265" r:id="rId15"/>
    <p:sldId id="268" r:id="rId16"/>
    <p:sldId id="269" r:id="rId17"/>
    <p:sldId id="324" r:id="rId18"/>
    <p:sldId id="326" r:id="rId19"/>
    <p:sldId id="279" r:id="rId20"/>
    <p:sldId id="280" r:id="rId21"/>
    <p:sldId id="307" r:id="rId22"/>
    <p:sldId id="308" r:id="rId23"/>
    <p:sldId id="325" r:id="rId24"/>
    <p:sldId id="286" r:id="rId25"/>
    <p:sldId id="288" r:id="rId26"/>
    <p:sldId id="293" r:id="rId27"/>
    <p:sldId id="289" r:id="rId28"/>
    <p:sldId id="290" r:id="rId29"/>
    <p:sldId id="304" r:id="rId30"/>
    <p:sldId id="305" r:id="rId31"/>
    <p:sldId id="291" r:id="rId32"/>
    <p:sldId id="306" r:id="rId33"/>
    <p:sldId id="309" r:id="rId34"/>
    <p:sldId id="310" r:id="rId35"/>
    <p:sldId id="311" r:id="rId36"/>
    <p:sldId id="312" r:id="rId37"/>
    <p:sldId id="327" r:id="rId38"/>
    <p:sldId id="292" r:id="rId39"/>
    <p:sldId id="321" r:id="rId40"/>
    <p:sldId id="322" r:id="rId41"/>
    <p:sldId id="295" r:id="rId42"/>
    <p:sldId id="297" r:id="rId43"/>
    <p:sldId id="328" r:id="rId44"/>
    <p:sldId id="298" r:id="rId45"/>
    <p:sldId id="296" r:id="rId46"/>
    <p:sldId id="299" r:id="rId47"/>
    <p:sldId id="300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9" r:id="rId56"/>
    <p:sldId id="294" r:id="rId57"/>
    <p:sldId id="32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4660"/>
  </p:normalViewPr>
  <p:slideViewPr>
    <p:cSldViewPr>
      <p:cViewPr varScale="1">
        <p:scale>
          <a:sx n="69" d="100"/>
          <a:sy n="69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slide" Target="slide4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1.xml"/><Relationship Id="rId18" Type="http://schemas.openxmlformats.org/officeDocument/2006/relationships/slide" Target="slide13.xml"/><Relationship Id="rId26" Type="http://schemas.microsoft.com/office/2007/relationships/hdphoto" Target="../media/hdphoto16.wdp"/><Relationship Id="rId3" Type="http://schemas.openxmlformats.org/officeDocument/2006/relationships/image" Target="../media/image25.png"/><Relationship Id="rId21" Type="http://schemas.openxmlformats.org/officeDocument/2006/relationships/image" Target="../media/image32.gif"/><Relationship Id="rId34" Type="http://schemas.openxmlformats.org/officeDocument/2006/relationships/image" Target="../media/image38.gif"/><Relationship Id="rId7" Type="http://schemas.openxmlformats.org/officeDocument/2006/relationships/slide" Target="slide51.xml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5" Type="http://schemas.openxmlformats.org/officeDocument/2006/relationships/image" Target="../media/image34.png"/><Relationship Id="rId33" Type="http://schemas.microsoft.com/office/2007/relationships/hdphoto" Target="../media/hdphoto19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microsoft.com/office/2007/relationships/hdphoto" Target="../media/hdphoto14.wdp"/><Relationship Id="rId29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8.png"/><Relationship Id="rId24" Type="http://schemas.microsoft.com/office/2007/relationships/hdphoto" Target="../media/hdphoto15.wdp"/><Relationship Id="rId32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microsoft.com/office/2007/relationships/hdphoto" Target="../media/hdphoto12.wdp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slide" Target="slide53.xml"/><Relationship Id="rId19" Type="http://schemas.openxmlformats.org/officeDocument/2006/relationships/image" Target="../media/image31.png"/><Relationship Id="rId31" Type="http://schemas.microsoft.com/office/2007/relationships/hdphoto" Target="../media/hdphoto18.wdp"/><Relationship Id="rId4" Type="http://schemas.openxmlformats.org/officeDocument/2006/relationships/slide" Target="slide50.xml"/><Relationship Id="rId9" Type="http://schemas.microsoft.com/office/2007/relationships/hdphoto" Target="../media/hdphoto10.wdp"/><Relationship Id="rId14" Type="http://schemas.openxmlformats.org/officeDocument/2006/relationships/image" Target="../media/image29.png"/><Relationship Id="rId22" Type="http://schemas.openxmlformats.org/officeDocument/2006/relationships/slide" Target="slide54.xml"/><Relationship Id="rId27" Type="http://schemas.openxmlformats.org/officeDocument/2006/relationships/slide" Target="slide52.xml"/><Relationship Id="rId30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5" Type="http://schemas.openxmlformats.org/officeDocument/2006/relationships/image" Target="../media/image45.gif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slide" Target="slide49.xml"/><Relationship Id="rId14" Type="http://schemas.openxmlformats.org/officeDocument/2006/relationships/image" Target="../media/image44.gif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TẬP ĐỌC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CẢ NHÀ ĐI CHƠI NÚI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vần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u</a:t>
            </a:r>
            <a:r>
              <a:rPr lang="en-US" sz="4800" b="1" dirty="0" err="1" smtClean="0">
                <a:solidFill>
                  <a:srgbClr val="00B050"/>
                </a:solidFill>
              </a:rPr>
              <a:t>ya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</a:t>
            </a:r>
            <a:r>
              <a:rPr lang="en-US" sz="4800" b="1" dirty="0" err="1" smtClean="0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uyu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6667" y="155863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khuya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0290" y="204094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tuýp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3980" y="311727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</a:rPr>
              <a:t>uỳnh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0055" y="311727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</a:rPr>
              <a:t>uỵch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7379" y="359264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k</a:t>
            </a:r>
            <a:r>
              <a:rPr lang="en-US" sz="3200" dirty="0" err="1" smtClean="0">
                <a:solidFill>
                  <a:srgbClr val="FF0000"/>
                </a:solidFill>
              </a:rPr>
              <a:t>huỷu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vần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u</a:t>
            </a:r>
            <a:r>
              <a:rPr lang="en-US" sz="4800" b="1" dirty="0" err="1" smtClean="0">
                <a:solidFill>
                  <a:srgbClr val="00B050"/>
                </a:solidFill>
              </a:rPr>
              <a:t>ya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</a:t>
            </a:r>
            <a:r>
              <a:rPr lang="en-US" sz="4800" b="1" dirty="0" err="1" smtClean="0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</a:rPr>
              <a:t>uyu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2766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</a:rPr>
              <a:t>k</a:t>
            </a:r>
            <a:r>
              <a:rPr lang="en-US" sz="4000" b="1" dirty="0" err="1" smtClean="0">
                <a:solidFill>
                  <a:srgbClr val="0070C0"/>
                </a:solidFill>
              </a:rPr>
              <a:t>huya</a:t>
            </a:r>
            <a:r>
              <a:rPr lang="en-US" sz="4000" b="1" dirty="0" smtClean="0">
                <a:solidFill>
                  <a:srgbClr val="0070C0"/>
                </a:solidFill>
              </a:rPr>
              <a:t>      </a:t>
            </a:r>
            <a:r>
              <a:rPr lang="en-US" sz="4000" b="1" dirty="0" err="1" smtClean="0">
                <a:solidFill>
                  <a:srgbClr val="0070C0"/>
                </a:solidFill>
              </a:rPr>
              <a:t>tuýp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      </a:t>
            </a:r>
            <a:r>
              <a:rPr lang="en-US" sz="4000" b="1" dirty="0" err="1" smtClean="0">
                <a:solidFill>
                  <a:srgbClr val="0070C0"/>
                </a:solidFill>
              </a:rPr>
              <a:t>huỳnh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    </a:t>
            </a:r>
            <a:r>
              <a:rPr lang="en-US" sz="4000" b="1" dirty="0" err="1" smtClean="0">
                <a:solidFill>
                  <a:srgbClr val="0070C0"/>
                </a:solidFill>
              </a:rPr>
              <a:t>huỵch</a:t>
            </a:r>
            <a:r>
              <a:rPr lang="en-US" sz="4000" b="1" dirty="0" smtClean="0">
                <a:solidFill>
                  <a:srgbClr val="0070C0"/>
                </a:solidFill>
              </a:rPr>
              <a:t>      </a:t>
            </a:r>
            <a:r>
              <a:rPr lang="en-US" sz="4000" b="1" dirty="0" err="1" smtClean="0">
                <a:solidFill>
                  <a:srgbClr val="0070C0"/>
                </a:solidFill>
              </a:rPr>
              <a:t>khuỷu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24000" y="2590800"/>
            <a:ext cx="647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câu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" y="962892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90163" y="78624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79764" y="257001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89264" y="2926772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0" y="35052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2763981" y="40386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820882" y="5105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4400" b="1" dirty="0" smtClean="0">
                <a:solidFill>
                  <a:srgbClr val="00B050"/>
                </a:solidFill>
              </a:rPr>
              <a:t>       </a:t>
            </a:r>
            <a:r>
              <a:rPr lang="en-US" sz="4400" b="1" dirty="0" err="1" smtClean="0">
                <a:solidFill>
                  <a:srgbClr val="00B050"/>
                </a:solidFill>
              </a:rPr>
              <a:t>Hôm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trước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khuya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để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chuẩn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bị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quần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áo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ăn</a:t>
            </a:r>
            <a:r>
              <a:rPr lang="en-US" sz="4400" b="1" dirty="0" smtClean="0">
                <a:solidFill>
                  <a:srgbClr val="00B050"/>
                </a:solidFill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</a:rPr>
              <a:t>nước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uống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và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cả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tuýp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thuốc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chống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côn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trùng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196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0010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10200" y="25908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67600" y="25908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24200" y="35814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 err="1" smtClean="0">
                <a:solidFill>
                  <a:srgbClr val="00B050"/>
                </a:solidFill>
              </a:rPr>
              <a:t>Càng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lên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cao</a:t>
            </a:r>
            <a:r>
              <a:rPr lang="en-US" sz="5400" b="1" dirty="0" smtClean="0">
                <a:solidFill>
                  <a:srgbClr val="00B050"/>
                </a:solidFill>
              </a:rPr>
              <a:t>, </a:t>
            </a:r>
            <a:r>
              <a:rPr lang="en-US" sz="54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càng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dốc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và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khúc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khuỷu</a:t>
            </a:r>
            <a:r>
              <a:rPr lang="en-US" sz="5400" b="1" dirty="0" smtClean="0">
                <a:solidFill>
                  <a:srgbClr val="00B050"/>
                </a:solidFill>
              </a:rPr>
              <a:t>, </a:t>
            </a:r>
            <a:r>
              <a:rPr lang="en-US" sz="5400" b="1" dirty="0" err="1" smtClean="0">
                <a:solidFill>
                  <a:srgbClr val="00B050"/>
                </a:solidFill>
              </a:rPr>
              <a:t>bố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phải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cõng</a:t>
            </a:r>
            <a:r>
              <a:rPr lang="en-US" sz="5400" b="1" dirty="0" smtClean="0"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</a:rPr>
              <a:t>Đức</a:t>
            </a:r>
            <a:r>
              <a:rPr lang="en-US" sz="5400" b="1" dirty="0" smtClean="0">
                <a:solidFill>
                  <a:srgbClr val="00B050"/>
                </a:solidFill>
              </a:rPr>
              <a:t>.</a:t>
            </a:r>
            <a:endParaRPr lang="en-US" sz="5400" b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017817" y="14478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295400" y="27432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715000" y="2687782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64781" cy="6477000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4243" y="3138055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720447" y="55753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430482" y="2604655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24000" y="2594264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867400" y="5140036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943600" y="5140036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276600" y="6235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352800" y="62484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3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huỳnh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khuya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,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tuýp</a:t>
            </a:r>
            <a:r>
              <a:rPr lang="en-US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Hôm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. Nam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,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huỳnh</a:t>
            </a:r>
            <a:r>
              <a:rPr lang="en-US" dirty="0" smtClean="0"/>
              <a:t> </a:t>
            </a:r>
            <a:r>
              <a:rPr lang="en-US" dirty="0" err="1" smtClean="0"/>
              <a:t>huỵch</a:t>
            </a:r>
            <a:r>
              <a:rPr lang="en-US" dirty="0" smtClean="0"/>
              <a:t>.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khúc</a:t>
            </a:r>
            <a:r>
              <a:rPr lang="en-US" dirty="0" smtClean="0"/>
              <a:t> </a:t>
            </a:r>
            <a:r>
              <a:rPr lang="en-US" dirty="0" err="1" smtClean="0"/>
              <a:t>khuỷu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r>
              <a:rPr lang="en-US" dirty="0" smtClean="0"/>
              <a:t>. </a:t>
            </a:r>
            <a:r>
              <a:rPr lang="en-US" dirty="0" err="1" smtClean="0"/>
              <a:t>Thỉnh</a:t>
            </a:r>
            <a:r>
              <a:rPr lang="en-US" dirty="0" smtClean="0"/>
              <a:t> </a:t>
            </a:r>
            <a:r>
              <a:rPr lang="en-US" dirty="0" err="1" smtClean="0"/>
              <a:t>thoảng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mồ</a:t>
            </a:r>
            <a:r>
              <a:rPr lang="en-US" dirty="0" smtClean="0"/>
              <a:t> </a:t>
            </a:r>
            <a:r>
              <a:rPr lang="en-US" dirty="0" err="1" smtClean="0"/>
              <a:t>hôi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đỉnh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 smtClean="0"/>
              <a:t>,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sướng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68582" y="2362200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3.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Trả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lời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câu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hỏi</a:t>
            </a:r>
            <a:endParaRPr lang="en-US" sz="6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6466"/>
          <a:stretch/>
        </p:blipFill>
        <p:spPr>
          <a:xfrm>
            <a:off x="228600" y="0"/>
            <a:ext cx="86106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" t="32120" r="19453" b="50759"/>
          <a:stretch/>
        </p:blipFill>
        <p:spPr>
          <a:xfrm>
            <a:off x="-7257" y="14514"/>
            <a:ext cx="9151257" cy="26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Nam </a:t>
            </a:r>
            <a:r>
              <a:rPr lang="en-US" sz="4400" b="1" dirty="0" err="1" smtClean="0">
                <a:solidFill>
                  <a:srgbClr val="FF0000"/>
                </a:solidFill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Đức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bố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đâu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Nam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được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bố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cho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chơi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núi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chuẩn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chuyến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76200" y="3352800"/>
            <a:ext cx="8991600" cy="3048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chuẩn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bị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nhiều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thứ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cho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chuyến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như</a:t>
            </a:r>
            <a:r>
              <a:rPr lang="en-US" sz="4400" b="1" dirty="0">
                <a:solidFill>
                  <a:srgbClr val="00B050"/>
                </a:solidFill>
              </a:rPr>
              <a:t>: </a:t>
            </a:r>
            <a:r>
              <a:rPr lang="en-US" sz="4400" b="1" dirty="0" err="1">
                <a:solidFill>
                  <a:srgbClr val="00B050"/>
                </a:solidFill>
              </a:rPr>
              <a:t>quần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áo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thức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nước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cả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tuýp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thuốc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côn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trùng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Tuýp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thuốc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667500" cy="4448175"/>
          </a:xfrm>
        </p:spPr>
      </p:pic>
    </p:spTree>
    <p:extLst>
      <p:ext uri="{BB962C8B-B14F-4D97-AF65-F5344CB8AC3E}">
        <p14:creationId xmlns:p14="http://schemas.microsoft.com/office/powerpoint/2010/main" val="1341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</a:rPr>
              <a:t>ôn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trùng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4953000"/>
          </a:xfrm>
        </p:spPr>
      </p:pic>
    </p:spTree>
    <p:extLst>
      <p:ext uri="{BB962C8B-B14F-4D97-AF65-F5344CB8AC3E}">
        <p14:creationId xmlns:p14="http://schemas.microsoft.com/office/powerpoint/2010/main" val="15889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419" y="595745"/>
            <a:ext cx="8991599" cy="20885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c. </a:t>
            </a:r>
            <a:r>
              <a:rPr lang="en-US" sz="4400" b="1" dirty="0" err="1" smtClean="0">
                <a:solidFill>
                  <a:srgbClr val="FF0000"/>
                </a:solidFill>
              </a:rPr>
              <a:t>Đến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đoạn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đường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khúc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khuỷu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bố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phải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55419" y="3581400"/>
            <a:ext cx="8991599" cy="25146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</a:rPr>
              <a:t>Đến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đoạn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đường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khúc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khuỷu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bố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phải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cõng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Đức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438400"/>
            <a:ext cx="3352800" cy="11430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k</a:t>
            </a:r>
            <a:r>
              <a:rPr lang="en-US" sz="7200" b="1" dirty="0" err="1" smtClean="0">
                <a:solidFill>
                  <a:srgbClr val="FF0000"/>
                </a:solidFill>
              </a:rPr>
              <a:t>húc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 err="1" smtClean="0">
                <a:solidFill>
                  <a:srgbClr val="FF0000"/>
                </a:solidFill>
              </a:rPr>
              <a:t>khuỷu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5638800" cy="6857999"/>
          </a:xfrm>
        </p:spPr>
      </p:pic>
    </p:spTree>
    <p:extLst>
      <p:ext uri="{BB962C8B-B14F-4D97-AF65-F5344CB8AC3E}">
        <p14:creationId xmlns:p14="http://schemas.microsoft.com/office/powerpoint/2010/main" val="17752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0"/>
            <a:ext cx="8991599" cy="25284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rgbClr val="FF0000"/>
                </a:solidFill>
              </a:rPr>
              <a:t>    Tìm những câu văn thể hiện tình cảm của bố mẹ đối với Nam và Đức?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</a:rPr>
              <a:t>Qua bài đọc, em thấy tình cảm của bố mẹ dành cho con như thế nào?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09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Bố mẹ luôn yêu thương, chăm sóc và giúp đỡ con khi con gặp khó khăn, nguy hiểm.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3434"/>
          <a:stretch/>
        </p:blipFill>
        <p:spPr>
          <a:xfrm>
            <a:off x="0" y="152400"/>
            <a:ext cx="915785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4636" y="3276600"/>
            <a:ext cx="1219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5334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dốc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khúc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khuỷu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836" y="2743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    </a:t>
            </a:r>
            <a:r>
              <a:rPr lang="en-US" sz="4000" b="1" dirty="0" err="1" smtClean="0">
                <a:solidFill>
                  <a:srgbClr val="00B050"/>
                </a:solidFill>
              </a:rPr>
              <a:t>Đến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dốc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khúc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khuỷu</a:t>
            </a:r>
            <a:r>
              <a:rPr 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</a:rPr>
              <a:t>bố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phải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cõng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3835" y="2743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</a:rPr>
              <a:t>Đ</a:t>
            </a:r>
            <a:r>
              <a:rPr lang="en-US" sz="4000" b="1" dirty="0" err="1" smtClean="0">
                <a:solidFill>
                  <a:srgbClr val="00B050"/>
                </a:solidFill>
              </a:rPr>
              <a:t>ến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dốc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khúc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khuỷu</a:t>
            </a:r>
            <a:r>
              <a:rPr 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</a:rPr>
              <a:t>bố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phải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cõng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</a:t>
            </a:r>
            <a:r>
              <a:rPr lang="en-US" sz="4000" b="1" dirty="0" err="1" smtClean="0">
                <a:solidFill>
                  <a:srgbClr val="00B050"/>
                </a:solidFill>
              </a:rPr>
              <a:t>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9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213360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376" t="2593" r="8707" b="67356"/>
          <a:stretch/>
        </p:blipFill>
        <p:spPr bwMode="auto">
          <a:xfrm>
            <a:off x="10886" y="1981200"/>
            <a:ext cx="9133114" cy="20222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3295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ến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đĲn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đưŊg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dǬ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và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khúc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khuỷu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</a:rPr>
              <a:t>bố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phải</a:t>
            </a:r>
            <a:r>
              <a:rPr lang="en-US" sz="3200" b="1" dirty="0" smtClean="0">
                <a:latin typeface="HP001 4 hàng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342" y="2496456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err="1" smtClean="0">
                <a:latin typeface="HP001 4 hàng" pitchFamily="34" charset="0"/>
              </a:rPr>
              <a:t>cŦg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ức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8824"/>
          <a:stretch/>
        </p:blipFill>
        <p:spPr>
          <a:xfrm>
            <a:off x="0" y="152400"/>
            <a:ext cx="915785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" y="2300514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lên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núi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quanh</a:t>
            </a:r>
            <a:r>
              <a:rPr lang="en-US" sz="4000" b="1" dirty="0" smtClean="0">
                <a:solidFill>
                  <a:srgbClr val="00B050"/>
                </a:solidFill>
              </a:rPr>
              <a:t> co, …………….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</a:rPr>
              <a:t>          	</a:t>
            </a:r>
            <a:r>
              <a:rPr lang="en-US" sz="3200" b="1" dirty="0" err="1" smtClean="0">
                <a:solidFill>
                  <a:schemeClr val="tx1"/>
                </a:solidFill>
              </a:rPr>
              <a:t>khúc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khuỷu</a:t>
            </a:r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</a:rPr>
              <a:t>hào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4057" y="1052286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hấp</a:t>
            </a:r>
            <a:r>
              <a:rPr lang="en-US" sz="3200" b="1" dirty="0" smtClean="0">
                <a:solidFill>
                  <a:schemeClr val="tx1"/>
                </a:solidFill>
              </a:rPr>
              <a:t>          	</a:t>
            </a:r>
            <a:r>
              <a:rPr lang="en-US" sz="3200" b="1" dirty="0" err="1" smtClean="0">
                <a:solidFill>
                  <a:srgbClr val="FF0000"/>
                </a:solidFill>
              </a:rPr>
              <a:t>khúc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khuỷu</a:t>
            </a:r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</a:rPr>
              <a:t>hào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3260" y="2286000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k</a:t>
            </a:r>
            <a:r>
              <a:rPr lang="en-US" sz="4000" b="1" dirty="0" err="1" smtClean="0">
                <a:solidFill>
                  <a:srgbClr val="FF0000"/>
                </a:solidFill>
              </a:rPr>
              <a:t>húc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khuỷu</a:t>
            </a:r>
            <a:r>
              <a:rPr lang="en-US" sz="4000" b="1" dirty="0" smtClean="0">
                <a:solidFill>
                  <a:srgbClr val="FF0000"/>
                </a:solidFill>
              </a:rPr>
              <a:t>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471" y="2304143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Đ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 smtClean="0">
                <a:latin typeface="HP001 4 hàng" pitchFamily="34" charset="0"/>
              </a:rPr>
              <a:t>ường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lên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núi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quanh</a:t>
            </a:r>
            <a:r>
              <a:rPr lang="en-US" sz="3200" b="1" dirty="0" smtClean="0">
                <a:latin typeface="HP001 4 hàng" pitchFamily="34" charset="0"/>
              </a:rPr>
              <a:t> co, </a:t>
            </a:r>
            <a:r>
              <a:rPr lang="en-US" sz="3200" b="1" dirty="0" err="1" smtClean="0">
                <a:latin typeface="HP001 4 hàng" pitchFamily="34" charset="0"/>
              </a:rPr>
              <a:t>khúc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khuỷu</a:t>
            </a:r>
            <a:r>
              <a:rPr lang="en-US" sz="3200" b="1" dirty="0" smtClean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45298" r="3433" b="6868"/>
          <a:stretch/>
        </p:blipFill>
        <p:spPr>
          <a:xfrm>
            <a:off x="560343" y="1794165"/>
            <a:ext cx="7897857" cy="5063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31314" r="10515" b="63046"/>
          <a:stretch/>
        </p:blipFill>
        <p:spPr>
          <a:xfrm>
            <a:off x="0" y="0"/>
            <a:ext cx="8915400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0145" y="1122220"/>
            <a:ext cx="6400800" cy="6719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Cảnh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vật</a:t>
            </a:r>
            <a:r>
              <a:rPr lang="en-US" sz="3600" b="1" dirty="0" smtClean="0">
                <a:solidFill>
                  <a:schemeClr val="tx1"/>
                </a:solidFill>
              </a:rPr>
              <a:t>     </a:t>
            </a:r>
            <a:r>
              <a:rPr lang="en-US" sz="3600" b="1" dirty="0" err="1" smtClean="0">
                <a:solidFill>
                  <a:schemeClr val="tx1"/>
                </a:solidFill>
              </a:rPr>
              <a:t>thú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vị</a:t>
            </a:r>
            <a:r>
              <a:rPr lang="en-US" sz="3600" b="1" dirty="0" smtClean="0">
                <a:solidFill>
                  <a:schemeClr val="tx1"/>
                </a:solidFill>
              </a:rPr>
              <a:t>       </a:t>
            </a:r>
            <a:r>
              <a:rPr lang="en-US" sz="3600" b="1" dirty="0" err="1" smtClean="0">
                <a:solidFill>
                  <a:schemeClr val="tx1"/>
                </a:solidFill>
              </a:rPr>
              <a:t>đi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chơi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284018" y="69273"/>
            <a:ext cx="2597727" cy="969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0" y="1039091"/>
            <a:ext cx="9067800" cy="5361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14117" r="21085" b="80345"/>
          <a:stretch/>
        </p:blipFill>
        <p:spPr>
          <a:xfrm>
            <a:off x="157843" y="1447800"/>
            <a:ext cx="875211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8765" y="1375704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8965" y="13785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565" y="13716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33900" y="2057400"/>
            <a:ext cx="876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0" y="28124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00B050"/>
                </a:solidFill>
              </a:rPr>
              <a:t>uyp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dirty="0" err="1" smtClean="0">
                <a:solidFill>
                  <a:srgbClr val="00B050"/>
                </a:solidFill>
              </a:rPr>
              <a:t>uyu</a:t>
            </a:r>
            <a:r>
              <a:rPr lang="en-US" sz="4800" b="1" dirty="0" smtClean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đèn</a:t>
            </a:r>
            <a:r>
              <a:rPr lang="en-US" sz="4800" b="1" dirty="0" smtClean="0">
                <a:solidFill>
                  <a:srgbClr val="0070C0"/>
                </a:solidFill>
              </a:rPr>
              <a:t> t</a:t>
            </a:r>
            <a:r>
              <a:rPr lang="vi-VN" sz="4800" b="1" dirty="0" smtClean="0">
                <a:solidFill>
                  <a:srgbClr val="0070C0"/>
                </a:solidFill>
              </a:rPr>
              <a:t>      </a:t>
            </a:r>
            <a:r>
              <a:rPr lang="en-US" sz="4800" b="1" dirty="0" smtClean="0">
                <a:solidFill>
                  <a:srgbClr val="0070C0"/>
                </a:solidFill>
              </a:rPr>
              <a:t>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kh</a:t>
            </a:r>
            <a:r>
              <a:rPr lang="vi-VN" sz="4800" b="1" dirty="0" smtClean="0">
                <a:solidFill>
                  <a:srgbClr val="0070C0"/>
                </a:solidFill>
              </a:rPr>
              <a:t>.......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00B050"/>
                </a:solidFill>
              </a:rPr>
              <a:t>Uynh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dirty="0" err="1" smtClean="0">
                <a:solidFill>
                  <a:srgbClr val="00B050"/>
                </a:solidFill>
              </a:rPr>
              <a:t>uych</a:t>
            </a:r>
            <a:r>
              <a:rPr lang="en-US" sz="4800" b="1" dirty="0" smtClean="0">
                <a:solidFill>
                  <a:srgbClr val="00B050"/>
                </a:solidFill>
              </a:rPr>
              <a:t> 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h</a:t>
            </a:r>
            <a:r>
              <a:rPr lang="vi-VN" sz="4800" b="1" dirty="0" smtClean="0">
                <a:solidFill>
                  <a:srgbClr val="0070C0"/>
                </a:solidFill>
              </a:rPr>
              <a:t>       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r>
              <a:rPr lang="en-US" sz="4800" b="1" dirty="0" smtClean="0">
                <a:solidFill>
                  <a:srgbClr val="0070C0"/>
                </a:solidFill>
              </a:rPr>
              <a:t>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phụ</a:t>
            </a:r>
            <a:r>
              <a:rPr lang="en-US" sz="4800" b="1" dirty="0" smtClean="0">
                <a:solidFill>
                  <a:srgbClr val="0070C0"/>
                </a:solidFill>
              </a:rPr>
              <a:t> h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9000" y="3186545"/>
            <a:ext cx="11811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uýp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000" y="3366650"/>
            <a:ext cx="11811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9800" y="3186537"/>
            <a:ext cx="11811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</a:rPr>
              <a:t>ỷu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19800" y="3366647"/>
            <a:ext cx="11811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54382" y="5389439"/>
            <a:ext cx="9144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ýc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5562600"/>
            <a:ext cx="1260765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81800" y="5548766"/>
            <a:ext cx="15240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06041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74359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5561930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97941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3" y="2852058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8" y="4419600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763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71600" y="464820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33308" y="3676948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1834" y="2743200"/>
            <a:ext cx="1179966" cy="1179967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hlinkClick r:id="rId4" action="ppaction://hlinksldjump"/>
            </p:cNvPr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1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031507" y="299924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91857" y="3598634"/>
            <a:ext cx="1143000" cy="114300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hlinkClick r:id="rId7" action="ppaction://hlinksldjump"/>
            </p:cNvPr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2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4495800" y="4615258"/>
            <a:ext cx="1029300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591178" y="4488179"/>
            <a:ext cx="1266825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hlinkClick r:id="rId10" action="ppaction://hlinksldjump"/>
            </p:cNvPr>
            <p:cNvSpPr/>
            <p:nvPr/>
          </p:nvSpPr>
          <p:spPr>
            <a:xfrm>
              <a:off x="5670238" y="4665183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3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819780" y="401089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553200" y="2884170"/>
            <a:ext cx="1154430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hlinkClick r:id="rId22" action="ppaction://hlinksldjump"/>
            </p:cNvPr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4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5846282" y="240925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11451" y="79047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8" y="4895850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50" y="2053772"/>
            <a:ext cx="4996305" cy="58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17 L 0.20677 -0.3547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39 L 0.4151 -0.2347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9 L 0.62343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39 L 0.72343 -0.328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42139 L 0.60364 -0.45972 C 0.59896 -0.46777 0.59722 -0.47805 0.59896 -0.48777 C 0.60069 -0.49805 0.60521 -0.505 0.61163 -0.50889 L 0.64097 -0.52694 " pathEditMode="relative" rAng="-4506391" ptsTypes="FffFF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72 L 0.65138 -0.50889 L 0.64635 -0.60772 L 0.64114 -0.50889 L 0.63611 -0.60772 L 0.63107 -0.50889 L 0.62569 -0.60772 L 0.62066 -0.50889 L 0.61545 -0.60772 L 0.61007 -0.50889 L 0.60503 -0.60772 L 0.59982 -0.50889 L 0.59496 -0.60772 L 0.58975 -0.50889 L 0.58437 -0.60772 L 0.57934 -0.50889 L 0.57413 -0.60772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296 L 0.03802 -0.05856 C 0.04305 -0.06875 0.0526 -0.07824 0.06336 -0.08565 C 0.07586 -0.09421 0.08663 -0.09861 0.09583 -0.09815 L 0.13819 -0.09838 " pathEditMode="relative" rAng="-1629776" ptsTypes="FffFF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5 L 0.12066 -0.2441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73 L 0.32343 -0.34139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6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0.23473 L 0.490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9 L 0.7401 -0.1813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6 L 0.64011 -0.4213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6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60000" r="10290" b="7677"/>
          <a:stretch/>
        </p:blipFill>
        <p:spPr>
          <a:xfrm>
            <a:off x="0" y="284018"/>
            <a:ext cx="9067800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uýp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</a:rPr>
              <a:t>Đèn</a:t>
            </a:r>
            <a:r>
              <a:rPr lang="en-US" sz="4800" b="1" dirty="0" smtClean="0">
                <a:solidFill>
                  <a:srgbClr val="00B050"/>
                </a:solidFill>
              </a:rPr>
              <a:t> t ……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uỷu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487307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k</a:t>
            </a:r>
            <a:r>
              <a:rPr lang="en-US" sz="4800" b="1" dirty="0" err="1" smtClean="0">
                <a:solidFill>
                  <a:srgbClr val="00B050"/>
                </a:solidFill>
              </a:rPr>
              <a:t>h</a:t>
            </a:r>
            <a:r>
              <a:rPr lang="en-US" sz="4800" b="1" dirty="0" smtClean="0">
                <a:solidFill>
                  <a:srgbClr val="00B050"/>
                </a:solidFill>
              </a:rPr>
              <a:t>……….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uých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h…………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hụ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Điền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uych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hay </a:t>
            </a:r>
            <a:r>
              <a:rPr lang="en-US" sz="4000" b="1" dirty="0" err="1" smtClean="0">
                <a:solidFill>
                  <a:srgbClr val="FF0000"/>
                </a:solidFill>
              </a:rPr>
              <a:t>uynh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p</a:t>
            </a:r>
            <a:r>
              <a:rPr lang="en-US" sz="4800" b="1" dirty="0" err="1" smtClean="0">
                <a:solidFill>
                  <a:srgbClr val="00B050"/>
                </a:solidFill>
              </a:rPr>
              <a:t>hụ</a:t>
            </a:r>
            <a:r>
              <a:rPr lang="en-US" sz="4800" b="1" dirty="0" smtClean="0">
                <a:solidFill>
                  <a:srgbClr val="00B050"/>
                </a:solidFill>
              </a:rPr>
              <a:t> h……….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FF0000"/>
                </a:solidFill>
              </a:rPr>
              <a:t>uyp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hay </a:t>
            </a:r>
            <a:r>
              <a:rPr lang="en-US" sz="4800" b="1" dirty="0" err="1" smtClean="0">
                <a:solidFill>
                  <a:srgbClr val="FF0000"/>
                </a:solidFill>
              </a:rPr>
              <a:t>uyu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đèn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</a:rPr>
              <a:t>uýp</a:t>
            </a:r>
            <a:r>
              <a:rPr lang="en-US" sz="4800" b="1" dirty="0" smtClean="0">
                <a:solidFill>
                  <a:srgbClr val="0070C0"/>
                </a:solidFill>
              </a:rPr>
              <a:t>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kh</a:t>
            </a:r>
            <a:r>
              <a:rPr lang="en-US" sz="4800" b="1" dirty="0" err="1" smtClean="0">
                <a:solidFill>
                  <a:srgbClr val="FF0000"/>
                </a:solidFill>
              </a:rPr>
              <a:t>uỷu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 smtClean="0">
                <a:solidFill>
                  <a:srgbClr val="FF0000"/>
                </a:solidFill>
              </a:rPr>
              <a:t>Uynh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hay </a:t>
            </a:r>
            <a:r>
              <a:rPr lang="en-US" sz="4800" b="1" dirty="0" err="1" smtClean="0">
                <a:solidFill>
                  <a:srgbClr val="FF0000"/>
                </a:solidFill>
              </a:rPr>
              <a:t>uych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       </a:t>
            </a:r>
            <a:r>
              <a:rPr lang="en-US" sz="4800" b="1" dirty="0" err="1">
                <a:solidFill>
                  <a:srgbClr val="0070C0"/>
                </a:solidFill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</a:rPr>
              <a:t>uých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tay</a:t>
            </a:r>
            <a:r>
              <a:rPr lang="en-US" sz="4800" b="1" dirty="0" smtClean="0">
                <a:solidFill>
                  <a:srgbClr val="0070C0"/>
                </a:solidFill>
              </a:rPr>
              <a:t>         </a:t>
            </a:r>
            <a:r>
              <a:rPr lang="en-US" sz="4800" b="1" dirty="0" err="1" smtClean="0">
                <a:solidFill>
                  <a:srgbClr val="0070C0"/>
                </a:solidFill>
              </a:rPr>
              <a:t>phụ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</a:rPr>
              <a:t>uynh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51919" r="10896" b="7070"/>
          <a:stretch/>
        </p:blipFill>
        <p:spPr>
          <a:xfrm>
            <a:off x="0" y="152400"/>
            <a:ext cx="9033164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44876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ở </a:t>
            </a:r>
            <a:r>
              <a:rPr lang="en-US" sz="2400" b="1" dirty="0" err="1"/>
              <a:t>đâu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thấy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nơi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suy</a:t>
            </a:r>
            <a:r>
              <a:rPr lang="en-US" sz="2400" b="1" dirty="0"/>
              <a:t> </a:t>
            </a:r>
            <a:r>
              <a:rPr lang="en-US" sz="2400" b="1" dirty="0" err="1"/>
              <a:t>nghĩ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mình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chuyến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?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857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.VnAvantH" pitchFamily="34" charset="0"/>
              </a:rPr>
              <a:t>TẠM BIỆT</a:t>
            </a:r>
            <a:endParaRPr lang="en-US" sz="7200" b="1" dirty="0">
              <a:solidFill>
                <a:srgbClr val="7030A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C©u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1: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anh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th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×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cÇn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nh÷ng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g×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cho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?</a:t>
            </a:r>
            <a:r>
              <a:rPr lang="vi-VN" sz="3600" b="1" dirty="0" smtClean="0">
                <a:solidFill>
                  <a:srgbClr val="00B050"/>
                </a:solidFill>
                <a:latin typeface=".VnAvant" pitchFamily="34" charset="0"/>
              </a:rPr>
              <a:t> ­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3429000"/>
            <a:ext cx="8839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C©u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2: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thÝch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hay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anh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? V× </a:t>
            </a:r>
            <a:r>
              <a:rPr lang="en-US" sz="3600" b="1" dirty="0" err="1" smtClean="0">
                <a:solidFill>
                  <a:srgbClr val="00B050"/>
                </a:solidFill>
                <a:latin typeface=".VnAvant" pitchFamily="34" charset="0"/>
              </a:rPr>
              <a:t>sao</a:t>
            </a:r>
            <a:r>
              <a:rPr lang="en-US" sz="3600" b="1" dirty="0" smtClean="0">
                <a:solidFill>
                  <a:srgbClr val="00B050"/>
                </a:solidFill>
                <a:latin typeface=".VnAvant" pitchFamily="34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228600" y="415636"/>
            <a:ext cx="8643985" cy="46897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6309" y="48006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®×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gåm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600700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Hä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? V×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34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3400" b="1" dirty="0">
              <a:solidFill>
                <a:srgbClr val="FF0000"/>
              </a:solidFill>
              <a:latin typeface=".VnAvant" pitchFamily="34" charset="0"/>
            </a:endParaRPr>
          </a:p>
          <a:p>
            <a:pPr marL="0" indent="0">
              <a:buNone/>
            </a:pP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Tập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</a:rPr>
              <a:t/>
            </a:r>
            <a:br>
              <a:rPr lang="en-US" sz="4800" b="1" dirty="0" smtClean="0">
                <a:solidFill>
                  <a:srgbClr val="0070C0"/>
                </a:solidFill>
              </a:rPr>
            </a:br>
            <a:r>
              <a:rPr lang="en-US" sz="4800" b="1" dirty="0" err="1" smtClean="0">
                <a:solidFill>
                  <a:srgbClr val="00B050"/>
                </a:solidFill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</a:rPr>
              <a:t> 3: </a:t>
            </a:r>
            <a:r>
              <a:rPr lang="en-US" sz="4800" b="1" dirty="0" err="1" smtClean="0">
                <a:solidFill>
                  <a:srgbClr val="FF0000"/>
                </a:solidFill>
              </a:rPr>
              <a:t>Cả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núi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27" b="14695"/>
          <a:stretch/>
        </p:blipFill>
        <p:spPr>
          <a:xfrm>
            <a:off x="304800" y="1524000"/>
            <a:ext cx="8610600" cy="5105400"/>
          </a:xfrm>
        </p:spPr>
      </p:pic>
    </p:spTree>
    <p:extLst>
      <p:ext uri="{BB962C8B-B14F-4D97-AF65-F5344CB8AC3E}">
        <p14:creationId xmlns:p14="http://schemas.microsoft.com/office/powerpoint/2010/main" val="2778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597</Words>
  <Application>Microsoft Office PowerPoint</Application>
  <PresentationFormat>On-screen Show (4:3)</PresentationFormat>
  <Paragraphs>149</Paragraphs>
  <Slides>57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 Bài 3: Cả nhà đi chơi núi</vt:lpstr>
      <vt:lpstr>Cả nhà đi chơi núi</vt:lpstr>
      <vt:lpstr>Ôn vần</vt:lpstr>
      <vt:lpstr>Cả nhà đi chơi núi</vt:lpstr>
      <vt:lpstr>Ôn vần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Cả nhà đi chơi núi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Tuýp thuốc</vt:lpstr>
      <vt:lpstr>côn trùng</vt:lpstr>
      <vt:lpstr>PowerPoint Presentation</vt:lpstr>
      <vt:lpstr>khúc  khuỷu</vt:lpstr>
      <vt:lpstr>PowerPoint Presentation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Admin</cp:lastModifiedBy>
  <cp:revision>55</cp:revision>
  <dcterms:created xsi:type="dcterms:W3CDTF">2020-08-15T16:25:11Z</dcterms:created>
  <dcterms:modified xsi:type="dcterms:W3CDTF">2021-01-28T02:15:45Z</dcterms:modified>
</cp:coreProperties>
</file>