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09B6-4BBC-489F-93BD-A573B7F2FDB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C208-366C-4373-9D8A-6FC4D6A4C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85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09B6-4BBC-489F-93BD-A573B7F2FDB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C208-366C-4373-9D8A-6FC4D6A4C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07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09B6-4BBC-489F-93BD-A573B7F2FDB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C208-366C-4373-9D8A-6FC4D6A4C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4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09B6-4BBC-489F-93BD-A573B7F2FDB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C208-366C-4373-9D8A-6FC4D6A4C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4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09B6-4BBC-489F-93BD-A573B7F2FDB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C208-366C-4373-9D8A-6FC4D6A4C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92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09B6-4BBC-489F-93BD-A573B7F2FDB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C208-366C-4373-9D8A-6FC4D6A4C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05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09B6-4BBC-489F-93BD-A573B7F2FDB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C208-366C-4373-9D8A-6FC4D6A4C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02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09B6-4BBC-489F-93BD-A573B7F2FDB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C208-366C-4373-9D8A-6FC4D6A4C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1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09B6-4BBC-489F-93BD-A573B7F2FDB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C208-366C-4373-9D8A-6FC4D6A4C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0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09B6-4BBC-489F-93BD-A573B7F2FDB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C208-366C-4373-9D8A-6FC4D6A4C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5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09B6-4BBC-489F-93BD-A573B7F2FDB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C208-366C-4373-9D8A-6FC4D6A4C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3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B09B6-4BBC-489F-93BD-A573B7F2FDB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6C208-366C-4373-9D8A-6FC4D6A4C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8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6196F0-7060-41EC-AF46-F9D894FC1AF5}"/>
              </a:ext>
            </a:extLst>
          </p:cNvPr>
          <p:cNvSpPr txBox="1"/>
          <p:nvPr/>
        </p:nvSpPr>
        <p:spPr>
          <a:xfrm>
            <a:off x="1524000" y="1390650"/>
            <a:ext cx="91630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vi-VN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/>
            <a:r>
              <a:rPr lang="en-US" sz="6000" b="1">
                <a:latin typeface="Times New Roman" panose="02020603050405020304" pitchFamily="18" charset="0"/>
                <a:ea typeface="Times New Roman" panose="02020603050405020304" pitchFamily="18" charset="0"/>
              </a:rPr>
              <a:t>Thân thiện với bạn bè</a:t>
            </a:r>
            <a:r>
              <a:rPr lang="en-US" sz="5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55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517" y="243099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</a:rPr>
              <a:t>KHỞI ĐỘNG</a:t>
            </a:r>
          </a:p>
        </p:txBody>
      </p:sp>
      <p:pic>
        <p:nvPicPr>
          <p:cNvPr id="4" name="Lop-Chung-Minh-Be-Bao-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00725" y="53255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7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6" t="14659" r="83008" b="80337"/>
          <a:stretch/>
        </p:blipFill>
        <p:spPr>
          <a:xfrm>
            <a:off x="-1524000" y="191069"/>
            <a:ext cx="491320" cy="436728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6" t="23221" r="49515" b="54038"/>
          <a:stretch/>
        </p:blipFill>
        <p:spPr>
          <a:xfrm>
            <a:off x="1956480" y="857987"/>
            <a:ext cx="3366633" cy="239889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C1A3938-451E-43D2-AD66-6DC3B5084FB9}"/>
              </a:ext>
            </a:extLst>
          </p:cNvPr>
          <p:cNvSpPr txBox="1">
            <a:spLocks/>
          </p:cNvSpPr>
          <p:nvPr/>
        </p:nvSpPr>
        <p:spPr>
          <a:xfrm>
            <a:off x="2177822" y="3080890"/>
            <a:ext cx="2923948" cy="4832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200" b="1">
                <a:solidFill>
                  <a:srgbClr val="0000FF"/>
                </a:solidFill>
                <a:latin typeface="+mn-lt"/>
              </a:rPr>
              <a:t>Cùng bạn đọc sách</a:t>
            </a:r>
            <a:endParaRPr lang="en-US" sz="22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4" t="22773" r="8947" b="54486"/>
          <a:stretch/>
        </p:blipFill>
        <p:spPr>
          <a:xfrm>
            <a:off x="6481308" y="686708"/>
            <a:ext cx="3809318" cy="257017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C1A3938-451E-43D2-AD66-6DC3B5084FB9}"/>
              </a:ext>
            </a:extLst>
          </p:cNvPr>
          <p:cNvSpPr txBox="1">
            <a:spLocks/>
          </p:cNvSpPr>
          <p:nvPr/>
        </p:nvSpPr>
        <p:spPr>
          <a:xfrm>
            <a:off x="7029220" y="3256879"/>
            <a:ext cx="2923948" cy="48320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>
                <a:solidFill>
                  <a:srgbClr val="0000FF"/>
                </a:solidFill>
                <a:latin typeface="+mn-lt"/>
              </a:rPr>
              <a:t>Cùng bạn chơi thể thao</a:t>
            </a:r>
            <a:endParaRPr lang="en-US" sz="28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8" t="52111" r="50462" b="19834"/>
          <a:stretch/>
        </p:blipFill>
        <p:spPr>
          <a:xfrm>
            <a:off x="1956480" y="3413232"/>
            <a:ext cx="3366633" cy="311333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C1A3938-451E-43D2-AD66-6DC3B5084FB9}"/>
              </a:ext>
            </a:extLst>
          </p:cNvPr>
          <p:cNvSpPr txBox="1">
            <a:spLocks/>
          </p:cNvSpPr>
          <p:nvPr/>
        </p:nvSpPr>
        <p:spPr>
          <a:xfrm>
            <a:off x="2177823" y="6488465"/>
            <a:ext cx="2923948" cy="4832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200" b="1">
                <a:solidFill>
                  <a:srgbClr val="0000FF"/>
                </a:solidFill>
                <a:latin typeface="+mn-lt"/>
              </a:rPr>
              <a:t>Trêu bạn</a:t>
            </a:r>
            <a:endParaRPr lang="en-US" sz="22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0" t="56030" r="8631" b="21229"/>
          <a:stretch/>
        </p:blipFill>
        <p:spPr>
          <a:xfrm>
            <a:off x="6815138" y="3783360"/>
            <a:ext cx="3366633" cy="260515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C1A3938-451E-43D2-AD66-6DC3B5084FB9}"/>
              </a:ext>
            </a:extLst>
          </p:cNvPr>
          <p:cNvSpPr txBox="1">
            <a:spLocks/>
          </p:cNvSpPr>
          <p:nvPr/>
        </p:nvSpPr>
        <p:spPr>
          <a:xfrm>
            <a:off x="6923994" y="6447953"/>
            <a:ext cx="2923948" cy="4832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200" b="1">
                <a:solidFill>
                  <a:srgbClr val="0000FF"/>
                </a:solidFill>
                <a:latin typeface="+mn-lt"/>
              </a:rPr>
              <a:t>Hỏi thăm khi bạn ốm</a:t>
            </a:r>
            <a:endParaRPr lang="en-US" sz="22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C1A3938-451E-43D2-AD66-6DC3B5084FB9}"/>
              </a:ext>
            </a:extLst>
          </p:cNvPr>
          <p:cNvSpPr txBox="1">
            <a:spLocks/>
          </p:cNvSpPr>
          <p:nvPr/>
        </p:nvSpPr>
        <p:spPr>
          <a:xfrm>
            <a:off x="1728424" y="33090"/>
            <a:ext cx="8939577" cy="10501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2800" b="1">
                <a:solidFill>
                  <a:srgbClr val="FF0000"/>
                </a:solidFill>
                <a:latin typeface="+mn-lt"/>
              </a:rPr>
              <a:t>Hoạt động </a:t>
            </a:r>
            <a:r>
              <a:rPr lang="en-US" sz="2800" b="1">
                <a:solidFill>
                  <a:srgbClr val="FF0000"/>
                </a:solidFill>
                <a:latin typeface="+mn-lt"/>
              </a:rPr>
              <a:t>1</a:t>
            </a:r>
            <a:r>
              <a:rPr lang="vi-VN" sz="2800" b="1">
                <a:solidFill>
                  <a:srgbClr val="FF0000"/>
                </a:solidFill>
                <a:latin typeface="+mn-lt"/>
              </a:rPr>
              <a:t>: </a:t>
            </a:r>
            <a:r>
              <a:rPr lang="en-US" sz="2800" b="1">
                <a:solidFill>
                  <a:srgbClr val="FF0000"/>
                </a:solidFill>
                <a:latin typeface="+mn-lt"/>
              </a:rPr>
              <a:t>Khám phá</a:t>
            </a:r>
          </a:p>
          <a:p>
            <a:r>
              <a:rPr lang="en-US" sz="2800" b="1">
                <a:solidFill>
                  <a:srgbClr val="0000FF"/>
                </a:solidFill>
                <a:latin typeface="+mn-lt"/>
              </a:rPr>
              <a:t>Chỉ ra những hành động biểu hiện sự thân thiện với bạn</a:t>
            </a:r>
            <a:r>
              <a:rPr lang="vi-VN" sz="2800" b="1">
                <a:solidFill>
                  <a:srgbClr val="0000FF"/>
                </a:solidFill>
                <a:latin typeface="+mn-lt"/>
              </a:rPr>
              <a:t>.</a:t>
            </a:r>
            <a:endParaRPr lang="en-US" sz="2800" b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670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7816-5788-4DF6-8BB6-85AEBE1A2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D00B8D-096D-4D01-9A6A-D4F3B99FF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251"/>
            <a:ext cx="12192000" cy="68527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F8AD4E9-0968-4EA5-AFBA-B21F996BD37C}"/>
              </a:ext>
            </a:extLst>
          </p:cNvPr>
          <p:cNvSpPr/>
          <p:nvPr/>
        </p:nvSpPr>
        <p:spPr>
          <a:xfrm>
            <a:off x="2343150" y="1205885"/>
            <a:ext cx="7696200" cy="2039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72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NGHỈ GIỮA GIỜ</a:t>
            </a:r>
            <a:endParaRPr lang="en-US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Den-Voi-Bien-Min-Ch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67800" y="541020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4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A3938-451E-43D2-AD66-6DC3B5084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44" y="119381"/>
            <a:ext cx="9448800" cy="103994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</a:rPr>
              <a:t>Hoạt động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 2</a:t>
            </a:r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</a:rPr>
              <a:t>: 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Thực hành</a:t>
            </a:r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</a:rPr>
              <a:t/>
            </a:r>
            <a:br>
              <a:rPr lang="en-US" sz="3200" b="1">
                <a:solidFill>
                  <a:srgbClr val="0000FF"/>
                </a:solidFill>
                <a:latin typeface="Arial" panose="020B0604020202020204" pitchFamily="34" charset="0"/>
              </a:rPr>
            </a:br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             </a:t>
            </a:r>
            <a:r>
              <a:rPr lang="vi-VN" sz="3200" b="1">
                <a:solidFill>
                  <a:srgbClr val="0000FF"/>
                </a:solidFill>
                <a:latin typeface="Arial" panose="020B0604020202020204" pitchFamily="34" charset="0"/>
              </a:rPr>
              <a:t>Sắm </a:t>
            </a:r>
            <a:r>
              <a:rPr lang="vi-VN" sz="3200" b="1" dirty="0">
                <a:solidFill>
                  <a:srgbClr val="0000FF"/>
                </a:solidFill>
                <a:latin typeface="Arial" panose="020B0604020202020204" pitchFamily="34" charset="0"/>
              </a:rPr>
              <a:t>vai xử lí tình huống.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9" t="13968" r="8827" b="59365"/>
          <a:stretch/>
        </p:blipFill>
        <p:spPr>
          <a:xfrm>
            <a:off x="1669145" y="1391565"/>
            <a:ext cx="8868227" cy="421659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C1A3938-451E-43D2-AD66-6DC3B5084FB9}"/>
              </a:ext>
            </a:extLst>
          </p:cNvPr>
          <p:cNvSpPr txBox="1">
            <a:spLocks/>
          </p:cNvSpPr>
          <p:nvPr/>
        </p:nvSpPr>
        <p:spPr>
          <a:xfrm>
            <a:off x="1814965" y="5608160"/>
            <a:ext cx="4440692" cy="4832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200" b="1">
                <a:solidFill>
                  <a:srgbClr val="0000FF"/>
                </a:solidFill>
                <a:latin typeface="+mn-lt"/>
              </a:rPr>
              <a:t>Em thấy bạn đang ngồi khóc</a:t>
            </a:r>
            <a:endParaRPr lang="en-US" sz="22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1A3938-451E-43D2-AD66-6DC3B5084FB9}"/>
              </a:ext>
            </a:extLst>
          </p:cNvPr>
          <p:cNvSpPr txBox="1">
            <a:spLocks/>
          </p:cNvSpPr>
          <p:nvPr/>
        </p:nvSpPr>
        <p:spPr>
          <a:xfrm>
            <a:off x="7040109" y="5608160"/>
            <a:ext cx="2923948" cy="4832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200" b="1">
                <a:solidFill>
                  <a:srgbClr val="0000FF"/>
                </a:solidFill>
                <a:latin typeface="+mn-lt"/>
              </a:rPr>
              <a:t>Em thấy bạn bị ngã đau</a:t>
            </a:r>
            <a:endParaRPr lang="en-US" sz="2200" b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20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7F54A-E2D9-4D28-B9E5-9EFC28602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042" y="1048982"/>
            <a:ext cx="9045959" cy="13208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FF0000"/>
                </a:solidFill>
                <a:latin typeface="+mn-lt"/>
              </a:rPr>
              <a:t>Hoạt </a:t>
            </a:r>
            <a:r>
              <a:rPr lang="vi-VN" sz="4000" b="1">
                <a:solidFill>
                  <a:srgbClr val="FF0000"/>
                </a:solidFill>
                <a:latin typeface="+mn-lt"/>
              </a:rPr>
              <a:t>động </a:t>
            </a:r>
            <a:r>
              <a:rPr lang="en-US" sz="4000" b="1">
                <a:solidFill>
                  <a:srgbClr val="FF0000"/>
                </a:solidFill>
                <a:latin typeface="+mn-lt"/>
              </a:rPr>
              <a:t>3</a:t>
            </a:r>
            <a:r>
              <a:rPr lang="vi-VN" sz="4000" b="1">
                <a:solidFill>
                  <a:srgbClr val="FF0000"/>
                </a:solidFill>
                <a:latin typeface="+mn-lt"/>
              </a:rPr>
              <a:t>: </a:t>
            </a:r>
            <a:r>
              <a:rPr lang="en-US" sz="4000" b="1">
                <a:solidFill>
                  <a:srgbClr val="FF0000"/>
                </a:solidFill>
                <a:latin typeface="+mn-lt"/>
              </a:rPr>
              <a:t>Vận dụng</a:t>
            </a:r>
            <a:r>
              <a:rPr lang="en-US" sz="4000" b="1">
                <a:latin typeface="+mn-lt"/>
              </a:rPr>
              <a:t/>
            </a:r>
            <a:br>
              <a:rPr lang="en-US" sz="4000" b="1">
                <a:latin typeface="+mn-lt"/>
              </a:rPr>
            </a:br>
            <a:r>
              <a:rPr lang="en-US" sz="4000" b="1">
                <a:solidFill>
                  <a:srgbClr val="0000FF"/>
                </a:solidFill>
                <a:latin typeface="+mn-lt"/>
              </a:rPr>
              <a:t>Thể hiện sự thân thiện với bạn hằng ngày</a:t>
            </a:r>
            <a:r>
              <a:rPr lang="vi-VN" sz="4000" b="1">
                <a:solidFill>
                  <a:srgbClr val="0000FF"/>
                </a:solidFill>
                <a:latin typeface="+mn-lt"/>
              </a:rPr>
              <a:t>.</a:t>
            </a:r>
            <a:endParaRPr lang="en-US" sz="4000" b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443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197371-0BCA-4FAF-8315-FC4578A27911}"/>
              </a:ext>
            </a:extLst>
          </p:cNvPr>
          <p:cNvSpPr/>
          <p:nvPr/>
        </p:nvSpPr>
        <p:spPr>
          <a:xfrm>
            <a:off x="1619535" y="1308694"/>
            <a:ext cx="8939284" cy="2485385"/>
          </a:xfrm>
          <a:prstGeom prst="roundRect">
            <a:avLst>
              <a:gd name="adj" fmla="val 119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457200">
              <a:lnSpc>
                <a:spcPts val="1400"/>
              </a:lnSpc>
              <a:tabLst>
                <a:tab pos="5778500" algn="l"/>
              </a:tabLst>
            </a:pPr>
            <a:endParaRPr lang="en-US" sz="40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457200">
              <a:tabLst>
                <a:tab pos="5778500" algn="l"/>
              </a:tabLst>
            </a:pPr>
            <a:r>
              <a:rPr lang="en-US" sz="400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vi-VN" sz="400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 thân thiện với bạn, em cần vui vẻ với bạn, giúp đỡ bạn, rủ bạn chơi cùng; quan tâm chia s</a:t>
            </a:r>
            <a:r>
              <a:rPr lang="en-US" sz="400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ẻ</a:t>
            </a:r>
            <a:r>
              <a:rPr lang="vi-VN" sz="400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không đánh bạn</a:t>
            </a:r>
            <a:endParaRPr lang="en-US" sz="40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305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Office PowerPoint</Application>
  <PresentationFormat>Widescreen</PresentationFormat>
  <Paragraphs>16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KHỞI ĐỘNG</vt:lpstr>
      <vt:lpstr>PowerPoint Presentation</vt:lpstr>
      <vt:lpstr>PowerPoint Presentation</vt:lpstr>
      <vt:lpstr>Hoạt động 2: Thực hành              Sắm vai xử lí tình huống.</vt:lpstr>
      <vt:lpstr>Hoạt động 3: Vận dụng Thể hiện sự thân thiện với bạn hằng ngày.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2</cp:revision>
  <dcterms:created xsi:type="dcterms:W3CDTF">2023-10-17T05:06:59Z</dcterms:created>
  <dcterms:modified xsi:type="dcterms:W3CDTF">2024-12-02T08:03:40Z</dcterms:modified>
</cp:coreProperties>
</file>