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8" r:id="rId1"/>
  </p:sldMasterIdLst>
  <p:notesMasterIdLst>
    <p:notesMasterId r:id="rId16"/>
  </p:notesMasterIdLst>
  <p:sldIdLst>
    <p:sldId id="409" r:id="rId2"/>
    <p:sldId id="410" r:id="rId3"/>
    <p:sldId id="390" r:id="rId4"/>
    <p:sldId id="257" r:id="rId5"/>
    <p:sldId id="391" r:id="rId6"/>
    <p:sldId id="393" r:id="rId7"/>
    <p:sldId id="406" r:id="rId8"/>
    <p:sldId id="400" r:id="rId9"/>
    <p:sldId id="411" r:id="rId10"/>
    <p:sldId id="279" r:id="rId11"/>
    <p:sldId id="407" r:id="rId12"/>
    <p:sldId id="403" r:id="rId13"/>
    <p:sldId id="404" r:id="rId14"/>
    <p:sldId id="3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14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7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59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38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16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0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82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1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31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47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32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85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884" y="441001"/>
            <a:ext cx="2140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E52D5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</a:p>
          <a:p>
            <a:endParaRPr lang="en-US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5998" y="418126"/>
            <a:ext cx="1368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E52D5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</a:p>
          <a:p>
            <a:endParaRPr lang="en-US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963" y="2595858"/>
            <a:ext cx="7222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8000" smtClean="0">
                <a:latin typeface="Arial-SGK-TV" pitchFamily="2" charset="0"/>
                <a:cs typeface="Arial-SGK-TV" pitchFamily="2" charset="0"/>
              </a:rPr>
              <a:t>ạ   </a:t>
            </a:r>
            <a:r>
              <a:rPr lang="en-US" sz="80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8000" smtClean="0">
                <a:latin typeface="Arial-SGK-TV" pitchFamily="2" charset="0"/>
                <a:cs typeface="Arial-SGK-TV" pitchFamily="2" charset="0"/>
              </a:rPr>
              <a:t>ế   </a:t>
            </a:r>
            <a:r>
              <a:rPr lang="en-US" sz="80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8000" smtClean="0">
                <a:latin typeface="Arial-SGK-TV" pitchFamily="2" charset="0"/>
                <a:cs typeface="Arial-SGK-TV" pitchFamily="2" charset="0"/>
              </a:rPr>
              <a:t>ổ</a:t>
            </a:r>
            <a:endParaRPr lang="en-US" sz="8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2258" y="2557173"/>
            <a:ext cx="7222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8000" smtClean="0">
                <a:latin typeface="Arial-SGK-TV" pitchFamily="2" charset="0"/>
                <a:cs typeface="Arial-SGK-TV" pitchFamily="2" charset="0"/>
              </a:rPr>
              <a:t>ả   </a:t>
            </a:r>
            <a:r>
              <a:rPr lang="en-US" sz="80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8000" smtClean="0">
                <a:latin typeface="Arial-SGK-TV" pitchFamily="2" charset="0"/>
                <a:cs typeface="Arial-SGK-TV" pitchFamily="2" charset="0"/>
              </a:rPr>
              <a:t>ẽ   </a:t>
            </a:r>
            <a:r>
              <a:rPr lang="en-US" sz="8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8000" smtClean="0">
                <a:latin typeface="Arial-SGK-TV" pitchFamily="2" charset="0"/>
                <a:cs typeface="Arial-SGK-TV" pitchFamily="2" charset="0"/>
              </a:rPr>
              <a:t>ò</a:t>
            </a:r>
            <a:endParaRPr lang="en-US" sz="8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104" y="456811"/>
            <a:ext cx="2140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smtClean="0">
                <a:solidFill>
                  <a:srgbClr val="E52D5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</a:t>
            </a:r>
            <a:endParaRPr lang="en-GB" sz="8800" dirty="0">
              <a:solidFill>
                <a:srgbClr val="E52D5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1810" y="418127"/>
            <a:ext cx="2140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E52D5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</a:t>
            </a:r>
            <a:endParaRPr lang="en-GB" sz="8800" dirty="0">
              <a:solidFill>
                <a:srgbClr val="E52D5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5336" y="456811"/>
            <a:ext cx="2140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>
                <a:solidFill>
                  <a:srgbClr val="E52D5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</a:t>
            </a:r>
            <a:endParaRPr lang="en-GB" sz="8800" dirty="0">
              <a:solidFill>
                <a:srgbClr val="E52D5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sz="8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5381897"/>
            <a:ext cx="11470749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vi-VN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tả hồ cá. Hồ cá to, có cá mè, cá trê, cá rô.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73" y="542007"/>
            <a:ext cx="7573422" cy="48398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43406" y="6254095"/>
            <a:ext cx="476602" cy="30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3866" y="6251081"/>
            <a:ext cx="470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40809" y="6225917"/>
            <a:ext cx="586768" cy="25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2720998" y="169816"/>
            <a:ext cx="7199311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Bảo vệ môi trường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56"/>
          <a:stretch/>
        </p:blipFill>
        <p:spPr>
          <a:xfrm>
            <a:off x="1621959" y="1140069"/>
            <a:ext cx="8745724" cy="5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mtClean="0"/>
              <a:t> </a:t>
            </a:r>
            <a:endParaRPr lang="en-US" altLang="vi-VN"/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695" y="1789705"/>
            <a:ext cx="2611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6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endParaRPr lang="en-US" sz="6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52" y="1800344"/>
            <a:ext cx="2790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6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endParaRPr lang="en-US" sz="6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7135" y="1800345"/>
            <a:ext cx="296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6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endParaRPr lang="en-US" sz="6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0064" y="1786880"/>
            <a:ext cx="4997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chữ</a:t>
            </a:r>
            <a:r>
              <a:rPr lang="en-US" sz="6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</a:t>
            </a:r>
            <a:endParaRPr lang="en-US" sz="6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703" y="3264954"/>
            <a:ext cx="12032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gà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ri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3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677141" y="1311813"/>
            <a:ext cx="8625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Arial-SGK-TV" pitchFamily="2" charset="0"/>
                <a:cs typeface="Arial-SGK-TV" pitchFamily="2" charset="0"/>
              </a:rPr>
              <a:t>TIẾNG VIỆT   LỚP 1</a:t>
            </a:r>
          </a:p>
          <a:p>
            <a:pPr algn="ctr"/>
            <a:r>
              <a:rPr lang="vi-VN" sz="6600" b="1" dirty="0" smtClean="0">
                <a:latin typeface="Arial-SGK-TV" pitchFamily="2" charset="0"/>
                <a:cs typeface="Arial-SGK-TV" pitchFamily="2" charset="0"/>
              </a:rPr>
              <a:t>Bài 22 :  T t     Tr tr</a:t>
            </a:r>
            <a:endParaRPr lang="vi-VN" sz="6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17254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Nam tô bức tranh cây tre.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" y="1196077"/>
            <a:ext cx="11271826" cy="42687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22991" y="5464815"/>
            <a:ext cx="845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5756" y="5464815"/>
            <a:ext cx="74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7919" y="5464815"/>
            <a:ext cx="5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0" y="4181232"/>
            <a:ext cx="50749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vi-VN" sz="8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á   </a:t>
            </a:r>
            <a:r>
              <a:rPr lang="vi-VN" sz="88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tạ</a:t>
            </a:r>
            <a:r>
              <a:rPr lang="vi-VN" sz="8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vi-VN" sz="88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tẻ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428" y="159679"/>
            <a:ext cx="676619" cy="137795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262840439"/>
              </p:ext>
            </p:extLst>
          </p:nvPr>
        </p:nvGraphicFramePr>
        <p:xfrm>
          <a:off x="418479" y="1301940"/>
          <a:ext cx="4828057" cy="267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7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85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1133178" y="1291220"/>
            <a:ext cx="128280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2259094" y="1268346"/>
            <a:ext cx="216301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88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8800" b="1" dirty="0"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1255732" y="2646296"/>
            <a:ext cx="231716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88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8800" b="1" dirty="0" smtClean="0">
                <a:latin typeface="Arial-SGK-TV" pitchFamily="2" charset="0"/>
                <a:cs typeface="Arial-SGK-TV" pitchFamily="2" charset="0"/>
              </a:rPr>
              <a:t>ô</a:t>
            </a:r>
            <a:endParaRPr lang="en-US" sz="8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5011396" y="4150752"/>
            <a:ext cx="65989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trê   </a:t>
            </a:r>
            <a:r>
              <a:rPr lang="vi-VN" sz="8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   trổ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1" name="Table 20"/>
          <p:cNvGraphicFramePr/>
          <p:nvPr>
            <p:extLst>
              <p:ext uri="{D42A27DB-BD31-4B8C-83A1-F6EECF244321}">
                <p14:modId xmlns:p14="http://schemas.microsoft.com/office/powerpoint/2010/main" val="1693429057"/>
              </p:ext>
            </p:extLst>
          </p:nvPr>
        </p:nvGraphicFramePr>
        <p:xfrm>
          <a:off x="6969172" y="1435051"/>
          <a:ext cx="4628468" cy="255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8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84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65120" y="18007"/>
            <a:ext cx="1337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vi-VN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7456" y="1268346"/>
            <a:ext cx="1198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vi-VN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68288" y="1268346"/>
            <a:ext cx="1791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-SGK-TV" pitchFamily="2" charset="0"/>
                <a:cs typeface="Arial-SGK-TV" pitchFamily="2" charset="0"/>
              </a:rPr>
              <a:t>e</a:t>
            </a:r>
            <a:endParaRPr lang="vi-VN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5149" y="2561941"/>
            <a:ext cx="3408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8800" b="1" dirty="0" smtClean="0">
                <a:latin typeface="Arial-SGK-TV" pitchFamily="2" charset="0"/>
                <a:cs typeface="Arial-SGK-TV" pitchFamily="2" charset="0"/>
              </a:rPr>
              <a:t>e</a:t>
            </a:r>
            <a:endParaRPr lang="vi-VN" sz="8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2818" y="4032507"/>
            <a:ext cx="58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4038266"/>
            <a:ext cx="620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vi-VN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83279" y="4038266"/>
            <a:ext cx="673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0305" y="4018050"/>
            <a:ext cx="1427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vi-VN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78864" y="4008491"/>
            <a:ext cx="118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vi-VN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8557" y="4039486"/>
            <a:ext cx="1281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vi-VN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7" grpId="0"/>
      <p:bldP spid="19" grpId="0"/>
      <p:bldP spid="20" grpId="0"/>
      <p:bldP spid="8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2" y="2223429"/>
            <a:ext cx="2810267" cy="180864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13171"/>
          <a:stretch/>
        </p:blipFill>
        <p:spPr>
          <a:xfrm>
            <a:off x="3249365" y="2264128"/>
            <a:ext cx="2834570" cy="176794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62" y="2264128"/>
            <a:ext cx="3399267" cy="176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/>
          <a:stretch/>
        </p:blipFill>
        <p:spPr>
          <a:xfrm>
            <a:off x="9822997" y="2223429"/>
            <a:ext cx="2252382" cy="1808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633" y="4489158"/>
            <a:ext cx="1926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ô tô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479" y="4489158"/>
            <a:ext cx="221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sư tử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1695" y="4437167"/>
            <a:ext cx="2511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á trê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4380" y="4489157"/>
            <a:ext cx="2730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t</a:t>
            </a:r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re ngà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94635" y="5361473"/>
            <a:ext cx="235131" cy="21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5702" y="5361390"/>
            <a:ext cx="250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74996" y="5351632"/>
            <a:ext cx="435589" cy="9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672309" y="5361390"/>
            <a:ext cx="538491" cy="22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33"/>
          <p:cNvGraphicFramePr/>
          <p:nvPr>
            <p:extLst>
              <p:ext uri="{D42A27DB-BD31-4B8C-83A1-F6EECF244321}">
                <p14:modId xmlns:p14="http://schemas.microsoft.com/office/powerpoint/2010/main" val="1068292785"/>
              </p:ext>
            </p:extLst>
          </p:nvPr>
        </p:nvGraphicFramePr>
        <p:xfrm>
          <a:off x="6228547" y="890419"/>
          <a:ext cx="3921995" cy="165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63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177059" y="-74039"/>
            <a:ext cx="667519" cy="1377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16497118"/>
              </p:ext>
            </p:extLst>
          </p:nvPr>
        </p:nvGraphicFramePr>
        <p:xfrm>
          <a:off x="1495622" y="883319"/>
          <a:ext cx="3766533" cy="166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549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/>
        </p:nvSpPr>
        <p:spPr>
          <a:xfrm>
            <a:off x="2139138" y="517369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253888" y="464675"/>
            <a:ext cx="1800562" cy="154578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2363307" y="1426959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ô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2555" y="749212"/>
            <a:ext cx="1767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e</a:t>
            </a:r>
            <a:endParaRPr lang="vi-VN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9263" y="1610785"/>
            <a:ext cx="3362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e</a:t>
            </a:r>
            <a:endParaRPr lang="vi-VN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11761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08194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11005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3300" y="5085373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ô tô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184156" y="5088044"/>
            <a:ext cx="254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s</a:t>
            </a:r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ư tử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424833" y="5044996"/>
            <a:ext cx="249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á trê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46940" y="4996768"/>
            <a:ext cx="2791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t</a:t>
            </a:r>
            <a:r>
              <a:rPr lang="vi-VN" sz="6000" b="1" dirty="0" smtClean="0">
                <a:latin typeface="Arial-SGK-TV" pitchFamily="2" charset="0"/>
                <a:cs typeface="Arial-SGK-TV" pitchFamily="2" charset="0"/>
              </a:rPr>
              <a:t>re ngà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7760107" y="-45130"/>
            <a:ext cx="911453" cy="1377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7" name="Title 1"/>
          <p:cNvSpPr>
            <a:spLocks noGrp="1"/>
          </p:cNvSpPr>
          <p:nvPr/>
        </p:nvSpPr>
        <p:spPr>
          <a:xfrm>
            <a:off x="6893876" y="534057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370884" y="3150877"/>
            <a:ext cx="9936024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vi-VN" sz="6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á</a:t>
            </a:r>
            <a:r>
              <a:rPr lang="vi-VN" sz="6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6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tạ</a:t>
            </a:r>
            <a:r>
              <a:rPr lang="vi-VN" sz="6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6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tẻ</a:t>
            </a:r>
            <a:r>
              <a:rPr lang="vi-VN" sz="6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trê     trò   trổ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0347" y="419724"/>
            <a:ext cx="7773102" cy="46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151</Words>
  <Application>Microsoft Office PowerPoint</Application>
  <PresentationFormat>Màn hình rộng</PresentationFormat>
  <Paragraphs>63</Paragraphs>
  <Slides>14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Arial-Rounded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PC</cp:lastModifiedBy>
  <cp:revision>76</cp:revision>
  <dcterms:created xsi:type="dcterms:W3CDTF">2020-08-10T13:50:00Z</dcterms:created>
  <dcterms:modified xsi:type="dcterms:W3CDTF">2024-10-15T02:15:12Z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