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57" r:id="rId3"/>
    <p:sldId id="256" r:id="rId4"/>
    <p:sldId id="281" r:id="rId5"/>
    <p:sldId id="284" r:id="rId6"/>
    <p:sldId id="285" r:id="rId7"/>
    <p:sldId id="286" r:id="rId8"/>
    <p:sldId id="287" r:id="rId9"/>
    <p:sldId id="288" r:id="rId10"/>
    <p:sldId id="28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AC3C"/>
    <a:srgbClr val="59A1C6"/>
    <a:srgbClr val="136198"/>
    <a:srgbClr val="5DA156"/>
    <a:srgbClr val="EECF33"/>
    <a:srgbClr val="D5393C"/>
    <a:srgbClr val="1D6766"/>
    <a:srgbClr val="F5BB7B"/>
    <a:srgbClr val="ECE54F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>
            <a:extLst>
              <a:ext uri="{FF2B5EF4-FFF2-40B4-BE49-F238E27FC236}">
                <a16:creationId xmlns:a16="http://schemas.microsoft.com/office/drawing/2014/main" id="{1E586B34-CCE2-4C66-9C87-E61B89CE85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038350"/>
            <a:ext cx="6575978" cy="3020789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99">
              <a:lnSpc>
                <a:spcPct val="150000"/>
              </a:lnSpc>
              <a:defRPr/>
            </a:pPr>
            <a:r>
              <a:rPr lang="en-US" sz="11992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820799">
              <a:lnSpc>
                <a:spcPct val="150000"/>
              </a:lnSpc>
              <a:defRPr/>
            </a:pPr>
            <a:r>
              <a:rPr lang="en-US" sz="11992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49A4B60B-9E66-42EE-9BE2-0C66B5DBD847}"/>
              </a:ext>
            </a:extLst>
          </p:cNvPr>
          <p:cNvSpPr txBox="1"/>
          <p:nvPr/>
        </p:nvSpPr>
        <p:spPr>
          <a:xfrm>
            <a:off x="-304800" y="238493"/>
            <a:ext cx="223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包图小白体" panose="02010601030101010101" pitchFamily="2" charset="-122"/>
              </a:rPr>
              <a:t>1A2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包图小白体" panose="02010601030101010101" pitchFamily="2" charset="-122"/>
            </a:endParaRPr>
          </a:p>
        </p:txBody>
      </p:sp>
      <p:pic>
        <p:nvPicPr>
          <p:cNvPr id="4" name="Picture 3" descr="icons.png">
            <a:extLst>
              <a:ext uri="{FF2B5EF4-FFF2-40B4-BE49-F238E27FC236}">
                <a16:creationId xmlns:a16="http://schemas.microsoft.com/office/drawing/2014/main" id="{5FC750B2-B07D-4887-908A-25510CC994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28" y="19050"/>
            <a:ext cx="856929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6.png">
            <a:extLst>
              <a:ext uri="{FF2B5EF4-FFF2-40B4-BE49-F238E27FC236}">
                <a16:creationId xmlns:a16="http://schemas.microsoft.com/office/drawing/2014/main" id="{56D1E410-2FDD-49F3-8DEB-6FE2D5F5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350"/>
            <a:ext cx="8915400" cy="4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6B0CBA3-A4B8-4900-8E1E-6E3F6AE8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95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-SGK-TV" pitchFamily="2" charset="0"/>
                <a:cs typeface="Arial-SGK-TV" pitchFamily="2" charset="0"/>
              </a:rPr>
              <a:t>Bài 9:     Quan sát tranh và dùng từ ngữ để nói theo tranh:</a:t>
            </a:r>
            <a:endParaRPr lang="en-US" alt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3999F77-5011-4C52-81AD-529E52638A7D}"/>
              </a:ext>
            </a:extLst>
          </p:cNvPr>
          <p:cNvSpPr txBox="1"/>
          <p:nvPr/>
        </p:nvSpPr>
        <p:spPr>
          <a:xfrm>
            <a:off x="171520" y="438150"/>
            <a:ext cx="897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28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endParaRPr lang="en-US" altLang="zh-CN" sz="28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tham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dự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cuộc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chạy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đua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Trước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vạch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xuất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phát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xoạc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lấy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Sau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trọng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tài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lao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tên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bắn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luôn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vị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trí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dẫn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đầu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Bỗng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vấp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hòn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rồi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oạch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vội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dừng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đỡ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đứng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dậy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8A1485-99B0-4684-82B8-66B0241FDFEB}"/>
              </a:ext>
            </a:extLst>
          </p:cNvPr>
          <p:cNvSpPr txBox="1"/>
          <p:nvPr/>
        </p:nvSpPr>
        <p:spPr>
          <a:xfrm>
            <a:off x="457200" y="3057004"/>
            <a:ext cx="88362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Nai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đích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cuối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cùng</a:t>
            </a:r>
            <a:r>
              <a:rPr lang="en-US" altLang="zh-CN" sz="280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Nhưng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tặng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					(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Lâm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28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28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endParaRPr lang="en-US" altLang="zh-CN" sz="28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endParaRPr lang="en-US" sz="1100" dirty="0">
              <a:latin typeface="Arial-SGK-TV" pitchFamily="2" charset="0"/>
              <a:ea typeface="Microsoft YaHei" panose="020B0503020204020204" pitchFamily="34" charset="-122"/>
              <a:cs typeface="Arial-SGK-TV" pitchFamily="2" charset="0"/>
            </a:endParaRPr>
          </a:p>
        </p:txBody>
      </p:sp>
      <p:sp>
        <p:nvSpPr>
          <p:cNvPr id="33" name="Lưu đồ: Đường kết nối 8">
            <a:extLst>
              <a:ext uri="{FF2B5EF4-FFF2-40B4-BE49-F238E27FC236}">
                <a16:creationId xmlns:a16="http://schemas.microsoft.com/office/drawing/2014/main" id="{68320BB1-A94E-462C-9E81-817709C12E46}"/>
              </a:ext>
            </a:extLst>
          </p:cNvPr>
          <p:cNvSpPr/>
          <p:nvPr/>
        </p:nvSpPr>
        <p:spPr>
          <a:xfrm>
            <a:off x="551935" y="93554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ưu đồ: Đường kết nối 10">
            <a:extLst>
              <a:ext uri="{FF2B5EF4-FFF2-40B4-BE49-F238E27FC236}">
                <a16:creationId xmlns:a16="http://schemas.microsoft.com/office/drawing/2014/main" id="{C76F3AF3-8AE3-4C56-8433-98B9C2B19215}"/>
              </a:ext>
            </a:extLst>
          </p:cNvPr>
          <p:cNvSpPr/>
          <p:nvPr/>
        </p:nvSpPr>
        <p:spPr>
          <a:xfrm>
            <a:off x="304800" y="3125035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5">
            <a:extLst>
              <a:ext uri="{FF2B5EF4-FFF2-40B4-BE49-F238E27FC236}">
                <a16:creationId xmlns:a16="http://schemas.microsoft.com/office/drawing/2014/main" id="{68504671-59EF-4E2A-A065-791C122D9BE5}"/>
              </a:ext>
            </a:extLst>
          </p:cNvPr>
          <p:cNvSpPr txBox="1"/>
          <p:nvPr/>
        </p:nvSpPr>
        <p:spPr>
          <a:xfrm>
            <a:off x="-203539" y="249205"/>
            <a:ext cx="223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Ôn bài cũ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ea typeface="包图小白体" panose="02010601030101010101" pitchFamily="2" charset="-122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1628"/>
            <a:ext cx="8430268" cy="4860243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5A2A2A-C5FB-404B-94E4-DB0E5DB81393}"/>
              </a:ext>
            </a:extLst>
          </p:cNvPr>
          <p:cNvSpPr txBox="1"/>
          <p:nvPr/>
        </p:nvSpPr>
        <p:spPr>
          <a:xfrm>
            <a:off x="3523010" y="1123950"/>
            <a:ext cx="200699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Bell MT" panose="02020503060305020303" pitchFamily="18" charset="0"/>
                <a:ea typeface="Arial-Rounded" pitchFamily="34" charset="0"/>
                <a:cs typeface="Arial-Rounded" pitchFamily="34" charset="0"/>
              </a:rPr>
              <a:t>Bài 4</a:t>
            </a:r>
            <a:endParaRPr lang="en-US" sz="2800" dirty="0">
              <a:latin typeface="Bell MT" panose="02020503060305020303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D5E83-0436-4DE4-91FB-17A8E30380FF}"/>
              </a:ext>
            </a:extLst>
          </p:cNvPr>
          <p:cNvSpPr txBox="1"/>
          <p:nvPr/>
        </p:nvSpPr>
        <p:spPr>
          <a:xfrm>
            <a:off x="1143000" y="2114550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ll MT" panose="02020503060305020303" pitchFamily="18" charset="0"/>
              </a:rPr>
              <a:t>GIẢI THƯỞNG TÌNH BẠN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ll MT" panose="020205030603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5FCDE-4398-42A5-8B92-73C3BC41A3B1}"/>
              </a:ext>
            </a:extLst>
          </p:cNvPr>
          <p:cNvSpPr txBox="1"/>
          <p:nvPr/>
        </p:nvSpPr>
        <p:spPr>
          <a:xfrm>
            <a:off x="2165020" y="292901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ell MT" panose="02020503060305020303" pitchFamily="18" charset="0"/>
                <a:ea typeface="Arial-Rounded" pitchFamily="34" charset="0"/>
                <a:cs typeface="Arial-Rounded" pitchFamily="34" charset="0"/>
              </a:rPr>
              <a:t>Tiết 3 + 4</a:t>
            </a:r>
            <a:endParaRPr lang="en-US" sz="3200" dirty="0">
              <a:solidFill>
                <a:schemeClr val="bg1"/>
              </a:solidFill>
              <a:latin typeface="Bell MT" panose="02020503060305020303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64063"/>
            <a:ext cx="973630" cy="797124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" y="133350"/>
            <a:ext cx="566977" cy="579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F23556-C97B-4925-BEE5-B0B003038B8E}"/>
              </a:ext>
            </a:extLst>
          </p:cNvPr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		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FA646-FE1A-407C-81F1-35B1AC62BD65}"/>
              </a:ext>
            </a:extLst>
          </p:cNvPr>
          <p:cNvSpPr txBox="1"/>
          <p:nvPr/>
        </p:nvSpPr>
        <p:spPr>
          <a:xfrm>
            <a:off x="990600" y="287655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…… 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08550-27F2-4227-8929-D2AE56158A0C}"/>
              </a:ext>
            </a:extLst>
          </p:cNvPr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C728A0-8219-4B24-B798-F0403CF99A87}"/>
              </a:ext>
            </a:extLst>
          </p:cNvPr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xoạc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文本框 5">
            <a:extLst>
              <a:ext uri="{FF2B5EF4-FFF2-40B4-BE49-F238E27FC236}">
                <a16:creationId xmlns:a16="http://schemas.microsoft.com/office/drawing/2014/main" id="{8A9262F4-CEEA-4579-A4E0-70374D00CB02}"/>
              </a:ext>
            </a:extLst>
          </p:cNvPr>
          <p:cNvSpPr txBox="1"/>
          <p:nvPr/>
        </p:nvSpPr>
        <p:spPr>
          <a:xfrm>
            <a:off x="-216070" y="751681"/>
            <a:ext cx="957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Chọn từ ngữ để hoàn thiện và viết câu vào vở: 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ea typeface="包图小白体" panose="02010601030101010101" pitchFamily="2" charset="-122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D06D3F-8F9A-4877-A0C0-1CF85774E972}"/>
              </a:ext>
            </a:extLst>
          </p:cNvPr>
          <p:cNvSpPr txBox="1"/>
          <p:nvPr/>
        </p:nvSpPr>
        <p:spPr>
          <a:xfrm>
            <a:off x="601895" y="225287"/>
            <a:ext cx="4788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Bài 5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025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8611 0.23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FED10-B434-43EB-BF65-C1F134C54F9C}"/>
              </a:ext>
            </a:extLst>
          </p:cNvPr>
          <p:cNvSpPr txBox="1"/>
          <p:nvPr/>
        </p:nvSpPr>
        <p:spPr>
          <a:xfrm>
            <a:off x="2133600" y="1047750"/>
            <a:ext cx="782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Viết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câu hoàn thiện ở mục 5 (SGK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16)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vở tập viết mục 4 trang 5.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00D24-C218-40D4-BF6C-2F7FB2967D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4150"/>
            <a:ext cx="8728705" cy="161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9CB31-118C-463A-88E0-5BCAD9D5A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4" t="23335" r="62500" b="18888"/>
          <a:stretch/>
        </p:blipFill>
        <p:spPr>
          <a:xfrm>
            <a:off x="152400" y="169546"/>
            <a:ext cx="1981200" cy="25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4.png">
            <a:extLst>
              <a:ext uri="{FF2B5EF4-FFF2-40B4-BE49-F238E27FC236}">
                <a16:creationId xmlns:a16="http://schemas.microsoft.com/office/drawing/2014/main" id="{0663EFB5-16F6-4102-8732-5BA26C34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" y="590550"/>
            <a:ext cx="9195262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7F301D40-8874-4D46-99E5-331B84B84C6B}"/>
              </a:ext>
            </a:extLst>
          </p:cNvPr>
          <p:cNvSpPr txBox="1"/>
          <p:nvPr/>
        </p:nvSpPr>
        <p:spPr>
          <a:xfrm>
            <a:off x="304800" y="228460"/>
            <a:ext cx="957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Quan sát tranh và kể lại câu chuyện Giải thưởng tình bạn: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ea typeface="包图小白体" panose="02010601030101010101" pitchFamily="2" charset="-122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80412-A928-4003-874F-33670404C12E}"/>
              </a:ext>
            </a:extLst>
          </p:cNvPr>
          <p:cNvSpPr txBox="1"/>
          <p:nvPr/>
        </p:nvSpPr>
        <p:spPr>
          <a:xfrm>
            <a:off x="304800" y="228461"/>
            <a:ext cx="4788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Bài 6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61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5.png">
            <a:extLst>
              <a:ext uri="{FF2B5EF4-FFF2-40B4-BE49-F238E27FC236}">
                <a16:creationId xmlns:a16="http://schemas.microsoft.com/office/drawing/2014/main" id="{7D53EF77-9E1D-4C0C-A747-3BAD7E03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82D22-6F6F-4F51-A3A4-4FCAD6D1B9E4}"/>
              </a:ext>
            </a:extLst>
          </p:cNvPr>
          <p:cNvSpPr txBox="1"/>
          <p:nvPr/>
        </p:nvSpPr>
        <p:spPr>
          <a:xfrm>
            <a:off x="457200" y="252360"/>
            <a:ext cx="4788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Bài 7:      Nghe – viết: 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A2F10-FA60-439D-AE69-37D66C44B7EF}"/>
              </a:ext>
            </a:extLst>
          </p:cNvPr>
          <p:cNvSpPr txBox="1"/>
          <p:nvPr/>
        </p:nvSpPr>
        <p:spPr>
          <a:xfrm>
            <a:off x="290252" y="971550"/>
            <a:ext cx="886829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	Nai và hoẵng về đích cuối cùng. Nhưng cả hay đều được tặng giải thưởng.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78923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E2D47D-EB15-498D-A3C9-6EAA8AB4F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9" t="23301" r="50764" b="64525"/>
          <a:stretch/>
        </p:blipFill>
        <p:spPr>
          <a:xfrm>
            <a:off x="0" y="666750"/>
            <a:ext cx="8953500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97F4D-BD68-4843-9C1B-FEC6A2B6D557}"/>
              </a:ext>
            </a:extLst>
          </p:cNvPr>
          <p:cNvSpPr txBox="1"/>
          <p:nvPr/>
        </p:nvSpPr>
        <p:spPr>
          <a:xfrm>
            <a:off x="161405" y="1733550"/>
            <a:ext cx="9058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	Nai và h</a:t>
            </a:r>
            <a:r>
              <a:rPr lang="en-US" sz="4000" b="1" noProof="1">
                <a:solidFill>
                  <a:prstClr val="black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Ƌ</a:t>
            </a:r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ng </a:t>
            </a:r>
            <a:r>
              <a:rPr lang="el-GR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ωϙ</a:t>
            </a:r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 đích cuĒ cùng. </a:t>
            </a:r>
            <a:endParaRPr lang="en-US" sz="4000" b="1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A0273-4E12-4885-8CEF-C300D4925B74}"/>
              </a:ext>
            </a:extLst>
          </p:cNvPr>
          <p:cNvSpPr txBox="1"/>
          <p:nvPr/>
        </p:nvSpPr>
        <p:spPr>
          <a:xfrm>
            <a:off x="85205" y="2495550"/>
            <a:ext cx="9058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 Nhưng cả hai </a:t>
            </a:r>
            <a:r>
              <a:rPr lang="el-GR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Αˉ</a:t>
            </a:r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u đư</a:t>
            </a:r>
            <a:r>
              <a:rPr lang="el-GR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ϑ</a:t>
            </a:r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 tặng giải </a:t>
            </a:r>
            <a:endParaRPr lang="en-US" sz="4000" b="1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29737-F19F-4474-83E9-2227291E99D8}"/>
              </a:ext>
            </a:extLst>
          </p:cNvPr>
          <p:cNvSpPr txBox="1"/>
          <p:nvPr/>
        </p:nvSpPr>
        <p:spPr>
          <a:xfrm>
            <a:off x="237605" y="3235464"/>
            <a:ext cx="9058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>
                <a:latin typeface="HP001 4 hàng" panose="020B0603050302020204" pitchFamily="34" charset="0"/>
                <a:ea typeface="包图小白体" panose="02010601030101010101" pitchFamily="2" charset="-122"/>
                <a:cs typeface="Arial-SGK-TV" pitchFamily="2" charset="0"/>
              </a:rPr>
              <a:t>thưŋg.</a:t>
            </a:r>
            <a:endParaRPr lang="en-US" sz="40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2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9DBAE69-D7D1-4E92-B4AC-A10E2F29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955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 8:      Chọn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altLang="en-US" sz="2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vuông</a:t>
            </a:r>
            <a:r>
              <a:rPr lang="en-US" altLang="en-US" sz="2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29CED92-B952-47E3-9A5B-456AC2D4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48" y="1615897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	           </a:t>
            </a:r>
            <a:r>
              <a:rPr lang="en-US" altLang="en-US" sz="2800" b="1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altLang="en-US" sz="2800" b="1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alt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suối   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r</a:t>
            </a:r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ượt</a:t>
            </a:r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đuổi</a:t>
            </a:r>
            <a:endParaRPr lang="en-US" alt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5CBFF02-EA64-4246-B99C-6946B594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871586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altLang="en-US" sz="24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altLang="en-US" sz="24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4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altLang="en-US" sz="24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21856-6C41-461F-B279-26690C2C2AA5}"/>
              </a:ext>
            </a:extLst>
          </p:cNvPr>
          <p:cNvSpPr/>
          <p:nvPr/>
        </p:nvSpPr>
        <p:spPr>
          <a:xfrm>
            <a:off x="1489359" y="1657350"/>
            <a:ext cx="64423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8A2A5-CBE1-4B45-8507-F91701F2386C}"/>
              </a:ext>
            </a:extLst>
          </p:cNvPr>
          <p:cNvSpPr/>
          <p:nvPr/>
        </p:nvSpPr>
        <p:spPr>
          <a:xfrm>
            <a:off x="4416257" y="1678585"/>
            <a:ext cx="81049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59253-F474-4B93-99FE-BC4053C3D403}"/>
              </a:ext>
            </a:extLst>
          </p:cNvPr>
          <p:cNvSpPr/>
          <p:nvPr/>
        </p:nvSpPr>
        <p:spPr>
          <a:xfrm>
            <a:off x="7010400" y="1657350"/>
            <a:ext cx="6096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A105EC3-942E-449F-8972-ACA18826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48" y="3225550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tức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	    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ình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	     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inh</a:t>
            </a:r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dự</a:t>
            </a:r>
            <a:endParaRPr lang="en-US" alt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240BF18-47EE-4EC3-ABD0-EAD8AFF11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84" y="2422109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24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inh</a:t>
            </a:r>
            <a:r>
              <a:rPr lang="en-US" altLang="en-US" sz="24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hay in?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0ED53-47EC-4BA7-B2BE-467CE31517C2}"/>
              </a:ext>
            </a:extLst>
          </p:cNvPr>
          <p:cNvSpPr/>
          <p:nvPr/>
        </p:nvSpPr>
        <p:spPr>
          <a:xfrm>
            <a:off x="1430606" y="3231679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F1C86-D9F8-48F3-ADDE-A55FA22059F4}"/>
              </a:ext>
            </a:extLst>
          </p:cNvPr>
          <p:cNvSpPr/>
          <p:nvPr/>
        </p:nvSpPr>
        <p:spPr>
          <a:xfrm>
            <a:off x="5029200" y="3262633"/>
            <a:ext cx="85192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97C88D-B2CD-4885-A42F-0FD5CB442DAC}"/>
              </a:ext>
            </a:extLst>
          </p:cNvPr>
          <p:cNvSpPr/>
          <p:nvPr/>
        </p:nvSpPr>
        <p:spPr>
          <a:xfrm>
            <a:off x="7239000" y="3297102"/>
            <a:ext cx="6096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309</Words>
  <Application>Microsoft Office PowerPoint</Application>
  <PresentationFormat>On-screen Show (16:9)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Arial-SGK-TV</vt:lpstr>
      <vt:lpstr>Bell MT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YEN</cp:lastModifiedBy>
  <cp:revision>807</cp:revision>
  <dcterms:created xsi:type="dcterms:W3CDTF">2014-02-10T10:41:22Z</dcterms:created>
  <dcterms:modified xsi:type="dcterms:W3CDTF">2024-01-21T23:35:07Z</dcterms:modified>
</cp:coreProperties>
</file>