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4" r:id="rId2"/>
    <p:sldId id="403" r:id="rId3"/>
    <p:sldId id="387" r:id="rId4"/>
    <p:sldId id="388" r:id="rId5"/>
    <p:sldId id="389" r:id="rId6"/>
    <p:sldId id="390" r:id="rId7"/>
    <p:sldId id="391" r:id="rId8"/>
    <p:sldId id="259" r:id="rId9"/>
    <p:sldId id="261" r:id="rId10"/>
    <p:sldId id="404" r:id="rId11"/>
    <p:sldId id="271" r:id="rId12"/>
    <p:sldId id="269" r:id="rId13"/>
    <p:sldId id="266" r:id="rId14"/>
    <p:sldId id="267" r:id="rId15"/>
    <p:sldId id="278" r:id="rId16"/>
    <p:sldId id="262" r:id="rId17"/>
    <p:sldId id="273" r:id="rId18"/>
    <p:sldId id="272" r:id="rId19"/>
    <p:sldId id="263" r:id="rId20"/>
    <p:sldId id="279" r:id="rId21"/>
    <p:sldId id="275" r:id="rId22"/>
    <p:sldId id="260" r:id="rId23"/>
  </p:sldIdLst>
  <p:sldSz cx="12192000" cy="6858000"/>
  <p:notesSz cx="6858000" cy="9144000"/>
  <p:embeddedFontLst>
    <p:embeddedFont>
      <p:font typeface=".VnCooper" panose="020B7200000000000000" pitchFamily="34" charset="0"/>
      <p:regular r:id="rId26"/>
    </p:embeddedFont>
    <p:embeddedFont>
      <p:font typeface="Arial-Rounded" panose="020B0500000000000000" pitchFamily="34" charset="0"/>
      <p:regular r:id="rId27"/>
    </p:embeddedFont>
    <p:embeddedFont>
      <p:font typeface="Arrus-Black" panose="02020500000000000000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HP-211" panose="020B0803050302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7E6"/>
    <a:srgbClr val="7AC6C1"/>
    <a:srgbClr val="C8DEA3"/>
    <a:srgbClr val="ACDCD9"/>
    <a:srgbClr val="FBF6EC"/>
    <a:srgbClr val="82B5A9"/>
    <a:srgbClr val="C86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16" autoAdjust="0"/>
  </p:normalViewPr>
  <p:slideViewPr>
    <p:cSldViewPr snapToGrid="0">
      <p:cViewPr varScale="1">
        <p:scale>
          <a:sx n="57" d="100"/>
          <a:sy n="57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-1398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B46C9C-5ED6-4B1A-8AC1-219A17510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9A2BB-EA08-4DB5-8712-759D10E526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788B-3BC9-477C-958C-1EBDE950DF69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5CFF6-2AD4-4563-A843-BCBA53FEB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4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386A-BAA4-4E95-91F2-EE9F87882C2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01677-9C16-4E16-AFBC-287E2620D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3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Đọc tiếng mẫu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GV giới thiệu mô hình tiếng mẫu (trong SHS): bờ, dỡ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khuyến khích HS vận dụng mô hình các tiếng đã học để nhận biết mô hình và đọc thành tiếng bờ, dỡ.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GV yêu cầu HS đánh vần tiếng mẫu bờ, dỡ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Lớp đánh vần đồng thanh tiếng mẫu.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GV yêu cầu HS đọc trơn tiếng mẫu. Cả lớp đọc trơn đồng thanh tiếng mẫu.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Đọc tiếng trong SHS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GV đưa các tiếng chứa âm ơ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Yêu cầu HS đánh vần tiếng.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Yêu cầu hs đọc trơn các tiếng chứ âm ơ đang học.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Hs Đọc tất cả các tiếng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Ghép chữ cái tạo tiếng 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HS tự tạo các tiếng có chứa ơ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GV yêu cầu 3 -4 HS phân tích tiếng. 2- 3 HS nêu lại cách ghép.</a:t>
            </a:r>
          </a:p>
          <a:p>
            <a:pPr>
              <a:tabLst>
                <a:tab pos="5778500" algn="l"/>
              </a:tabLs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 đọc trơn đồng thanh những tiếng mới ghép được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01677-9C16-4E16-AFBC-287E2620DC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0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1DEE-2D7A-4B44-BE86-0F7314CFD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AA7B9-9127-4789-9D69-14E9D6A8D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A955-A942-4F0C-983F-4D5EE88A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945E-DA8A-48BC-8D30-D32D0DDC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3338-2469-4398-9F3C-D299AB26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5B9F-13F5-41B7-B768-54AA2504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A0CF7-2DE3-40C0-BED8-D51B284F5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5AADC-297A-4158-876C-6117C450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A32D4-0D17-4543-9BF2-D6D41E5B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66541-AA85-4132-A5B2-916218E1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4A11F-3EBF-4C6A-BCA5-9C983D9D9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5481-C8B1-4BA7-AB69-529175169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EE78-9281-47D9-B99B-093D6BE3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E7B4-7F23-4F01-A233-4B41F03B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3FFC-F10F-4B8E-BE9A-4606DCFC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6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9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0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5" y="220339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6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6" y="448795"/>
            <a:ext cx="2665929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5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49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03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956-5137-433A-8A42-C0D0CE82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F6419-F96F-4DF8-8476-A5FF7F977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B975-6472-4F28-840A-350F54A0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37C56-852F-4F90-ACD5-4E187FA1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A274B-8953-4F5A-B47A-C01694E3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FDB1-7CA1-4A86-9F67-B02F07AA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91EC3-218B-4912-94B2-0B70C177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56050-0985-48AE-A369-B6C777AA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2D0F-5896-44C7-847D-835F01E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86129-037A-4042-8FFD-E90CA16D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9173-9512-443B-B74C-28B3863D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EA295-4A6B-491F-B3D3-C031BF2B9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E233E-CFC9-463B-AAE6-51993D36E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06D57-2C85-42F6-AF6F-78201AEB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159C7-B2FB-437D-8F47-65249416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A2C65-1B7A-45CF-B06A-FBF270A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D6DE-DCF8-42C8-B6F3-9268D636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1B3DE-F703-463B-B78D-4FEEA80F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96CCF-C9F8-4F21-A6BB-83A9E56F0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790FD-EF44-4E46-9B83-38DA0178A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26845-F672-4A8B-AEE7-CBBA9813B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68AE8-3ECF-4922-8988-3AF7ECEA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888F6-3C08-4809-9D7F-85CC809B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E6EE3-3C9D-4437-A82A-2BE1989A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4AC6-224C-4DE9-90B4-77C615D4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AC001-191E-46FA-8CC6-51C2D470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F9F66-2AB7-4F4C-A8DB-DAF95939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8D62E-969E-4BC2-8340-7C9E50A3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8C306-E903-4AAD-BE01-69C027B0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F46DB-4C37-422E-A06E-3EFD9755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ECF39-3367-44C8-960C-99316167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2" descr="花">
            <a:extLst>
              <a:ext uri="{FF2B5EF4-FFF2-40B4-BE49-F238E27FC236}">
                <a16:creationId xmlns:a16="http://schemas.microsoft.com/office/drawing/2014/main" id="{077FE378-A887-4C9B-8846-EBD13282D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355" y="26670"/>
            <a:ext cx="3412490" cy="2594610"/>
          </a:xfrm>
          <a:prstGeom prst="rect">
            <a:avLst/>
          </a:prstGeom>
        </p:spPr>
      </p:pic>
      <p:pic>
        <p:nvPicPr>
          <p:cNvPr id="6" name="4" descr="花1">
            <a:extLst>
              <a:ext uri="{FF2B5EF4-FFF2-40B4-BE49-F238E27FC236}">
                <a16:creationId xmlns:a16="http://schemas.microsoft.com/office/drawing/2014/main" id="{D530FDA5-0D92-4CC5-AEE6-5488B4B7D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79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0973-11EA-425D-99C3-8416CFBD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08DC-D04F-427C-8C6E-34263E9C8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1506B-982D-4B95-B46C-90DA8993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24834-6435-4868-9164-6A2A6BD3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ABCA5-7B62-4016-A9A0-0DFF4ADB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3B301-FD32-4DEE-897B-F66C66DE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1B6B-0578-4D66-99AC-9F5910E2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937BC-140E-49F9-8A48-9A93A5626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4E386-34FC-4DA2-93F4-D2AAF4B8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86819-88CA-44C4-B849-74D675B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6DE1-80D8-475D-BB2F-1A3557D8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7300B-6BA1-469F-90EE-978CB045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1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A9434BE-DDAE-DE57-2044-B2EF1AB0DE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B5F1D-7C87-45F7-B0D0-18DB1A1A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13A15-18EC-44C9-9FF9-5C3B10481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5A7B-C2E3-441B-BD88-823E6449D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A475-0C03-44D4-8DFA-52304414B80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0889-3693-4742-90FC-9F8638CE0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7CF0-D6B4-4CF5-965C-76BBF83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6.xml"/><Relationship Id="rId18" Type="http://schemas.openxmlformats.org/officeDocument/2006/relationships/image" Target="../media/image27.gif"/><Relationship Id="rId3" Type="http://schemas.openxmlformats.org/officeDocument/2006/relationships/image" Target="../media/image16.png"/><Relationship Id="rId21" Type="http://schemas.openxmlformats.org/officeDocument/2006/relationships/slide" Target="slide8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7.xml"/><Relationship Id="rId10" Type="http://schemas.openxmlformats.org/officeDocument/2006/relationships/image" Target="../media/image22.png"/><Relationship Id="rId19" Type="http://schemas.openxmlformats.org/officeDocument/2006/relationships/image" Target="../media/image28.gif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E24328AE-F039-CC37-A76E-0E8AB57A57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35" y="5983530"/>
            <a:ext cx="4523184" cy="642469"/>
          </a:xfrm>
          <a:prstGeom prst="rect">
            <a:avLst/>
          </a:prstGeom>
        </p:spPr>
      </p:pic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471AB1C2-487A-A82C-E8C6-DC7A2B62F8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436" y="2524329"/>
            <a:ext cx="6906829" cy="4101671"/>
          </a:xfrm>
          <a:prstGeom prst="rect">
            <a:avLst/>
          </a:prstGeom>
        </p:spPr>
      </p:pic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F7AB6F96-BA52-7D88-ACD2-3B993F072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73301" y="2022"/>
            <a:ext cx="3604665" cy="2037060"/>
          </a:xfrm>
          <a:prstGeom prst="rect">
            <a:avLst/>
          </a:prstGeom>
        </p:spPr>
      </p:pic>
      <p:pic>
        <p:nvPicPr>
          <p:cNvPr id="9" name="图片 15" descr="a05684f714522ad77246dba9447411ba">
            <a:extLst>
              <a:ext uri="{FF2B5EF4-FFF2-40B4-BE49-F238E27FC236}">
                <a16:creationId xmlns:a16="http://schemas.microsoft.com/office/drawing/2014/main" id="{0C64A4B4-19B6-5A2A-4C1F-22F1F8C8D9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73301" y="3559820"/>
            <a:ext cx="3622297" cy="2561616"/>
          </a:xfrm>
          <a:prstGeom prst="rect">
            <a:avLst/>
          </a:prstGeom>
        </p:spPr>
      </p:pic>
      <p:pic>
        <p:nvPicPr>
          <p:cNvPr id="10" name="图片 2" descr="觅元素584a989cd6c5a">
            <a:extLst>
              <a:ext uri="{FF2B5EF4-FFF2-40B4-BE49-F238E27FC236}">
                <a16:creationId xmlns:a16="http://schemas.microsoft.com/office/drawing/2014/main" id="{F4342B51-C332-A783-14DE-400F191B0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480" y="999007"/>
            <a:ext cx="6236811" cy="1210004"/>
          </a:xfrm>
          <a:prstGeom prst="rect">
            <a:avLst/>
          </a:prstGeom>
        </p:spPr>
      </p:pic>
      <p:sp>
        <p:nvSpPr>
          <p:cNvPr id="12" name="文本框 10248">
            <a:extLst>
              <a:ext uri="{FF2B5EF4-FFF2-40B4-BE49-F238E27FC236}">
                <a16:creationId xmlns:a16="http://schemas.microsoft.com/office/drawing/2014/main" id="{05A47914-E50B-22C0-BA85-B77B54E6DF61}"/>
              </a:ext>
            </a:extLst>
          </p:cNvPr>
          <p:cNvSpPr txBox="1"/>
          <p:nvPr/>
        </p:nvSpPr>
        <p:spPr>
          <a:xfrm>
            <a:off x="5076481" y="3282001"/>
            <a:ext cx="6048719" cy="1815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216122">
              <a:defRPr/>
            </a:pPr>
            <a:r>
              <a:rPr lang="en-US" altLang="zh-CN" sz="3733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1216122">
              <a:defRPr/>
            </a:pPr>
            <a:r>
              <a:rPr lang="en-US" altLang="zh-CN" sz="3733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75479818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FBB032-EFD2-4B2C-9B58-280ABAD41199}"/>
              </a:ext>
            </a:extLst>
          </p:cNvPr>
          <p:cNvSpPr/>
          <p:nvPr/>
        </p:nvSpPr>
        <p:spPr>
          <a:xfrm>
            <a:off x="3946456" y="922317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832C4-455D-48B4-914E-0B7A236F7AD5}"/>
              </a:ext>
            </a:extLst>
          </p:cNvPr>
          <p:cNvSpPr/>
          <p:nvPr/>
        </p:nvSpPr>
        <p:spPr>
          <a:xfrm>
            <a:off x="5137254" y="1476373"/>
            <a:ext cx="1944763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800">
                <a:solidFill>
                  <a:srgbClr val="FF0000"/>
                </a:solidFill>
                <a:latin typeface="HP-211" panose="020B0803050302020204" pitchFamily="34" charset="0"/>
              </a:rPr>
              <a:t>õ</a:t>
            </a:r>
            <a:endParaRPr lang="en-US" sz="20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48590-F060-4241-9EDB-3E0EEB09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EBE6C8-BA8A-2AD3-0037-1711781A5F52}"/>
              </a:ext>
            </a:extLst>
          </p:cNvPr>
          <p:cNvSpPr/>
          <p:nvPr/>
        </p:nvSpPr>
        <p:spPr>
          <a:xfrm>
            <a:off x="4449535" y="2449576"/>
            <a:ext cx="3027897" cy="1696065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8285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29DF47-9F88-4606-9207-82C0E03DAFFB}"/>
              </a:ext>
            </a:extLst>
          </p:cNvPr>
          <p:cNvSpPr/>
          <p:nvPr/>
        </p:nvSpPr>
        <p:spPr>
          <a:xfrm>
            <a:off x="5517501" y="668171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ơ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6BF6A5-7E09-4981-917B-82DA9EBF2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72023"/>
              </p:ext>
            </p:extLst>
          </p:nvPr>
        </p:nvGraphicFramePr>
        <p:xfrm>
          <a:off x="758453" y="2607163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D431CBF0-E466-462A-A9A2-B3DF9B2F6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128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1C1B3312-8300-4FB9-9B69-1F6DABB8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977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ơ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AC3CD049-F06B-49D4-AC9B-BFDB3568F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43561"/>
              </p:ext>
            </p:extLst>
          </p:nvPr>
        </p:nvGraphicFramePr>
        <p:xfrm>
          <a:off x="6930052" y="2612894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4" name="Text Box 66">
            <a:extLst>
              <a:ext uri="{FF2B5EF4-FFF2-40B4-BE49-F238E27FC236}">
                <a16:creationId xmlns:a16="http://schemas.microsoft.com/office/drawing/2014/main" id="{D985E118-9B7E-4F37-AF0D-D9A2219AB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78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B47E5A90-245F-455F-BB1B-4347803E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576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ơ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9E1E92-9ECC-4178-A37A-42C7E1F07BF5}"/>
              </a:ext>
            </a:extLst>
          </p:cNvPr>
          <p:cNvGrpSpPr/>
          <p:nvPr/>
        </p:nvGrpSpPr>
        <p:grpSpPr>
          <a:xfrm>
            <a:off x="2036787" y="3739766"/>
            <a:ext cx="2854222" cy="2670279"/>
            <a:chOff x="2036787" y="3739766"/>
            <a:chExt cx="2854222" cy="2670279"/>
          </a:xfrm>
        </p:grpSpPr>
        <p:sp>
          <p:nvSpPr>
            <p:cNvPr id="10" name="Text Box 66">
              <a:extLst>
                <a:ext uri="{FF2B5EF4-FFF2-40B4-BE49-F238E27FC236}">
                  <a16:creationId xmlns:a16="http://schemas.microsoft.com/office/drawing/2014/main" id="{3031F0A9-35D1-4453-9D42-4BB4BC75C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6787" y="4096600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10000" dirty="0" err="1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bờ</a:t>
              </a:r>
              <a:endParaRPr lang="vi-VN" sz="10000" dirty="0"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E7E839-29C5-4FAF-8510-F6E3E7B4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9019" y="3739766"/>
              <a:ext cx="2651990" cy="267027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E4601-60CE-4484-8BFB-DFA70A37FE6C}"/>
              </a:ext>
            </a:extLst>
          </p:cNvPr>
          <p:cNvGrpSpPr/>
          <p:nvPr/>
        </p:nvGrpSpPr>
        <p:grpSpPr>
          <a:xfrm>
            <a:off x="8263221" y="3739766"/>
            <a:ext cx="2860376" cy="2670279"/>
            <a:chOff x="8263221" y="3739766"/>
            <a:chExt cx="2860376" cy="2670279"/>
          </a:xfrm>
        </p:grpSpPr>
        <p:sp>
          <p:nvSpPr>
            <p:cNvPr id="17" name="Text Box 66">
              <a:extLst>
                <a:ext uri="{FF2B5EF4-FFF2-40B4-BE49-F238E27FC236}">
                  <a16:creationId xmlns:a16="http://schemas.microsoft.com/office/drawing/2014/main" id="{17843DF2-3205-463E-856E-1DA770853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3221" y="4100702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10000" dirty="0" err="1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dỡ</a:t>
              </a:r>
              <a:endParaRPr lang="vi-VN" sz="10000" dirty="0"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74DFF4-7AC4-4B13-ACEC-F8AEE375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1607" y="3739766"/>
              <a:ext cx="2651990" cy="26702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7094511-7AFA-43D6-8A86-0058C14F2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  <p:pic>
        <p:nvPicPr>
          <p:cNvPr id="4" name="2" descr="花">
            <a:extLst>
              <a:ext uri="{FF2B5EF4-FFF2-40B4-BE49-F238E27FC236}">
                <a16:creationId xmlns:a16="http://schemas.microsoft.com/office/drawing/2014/main" id="{2AFE69E2-F25E-0C11-1310-132EC12B44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74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49CB11-F05E-4199-8FFE-F62F0ED1C9DC}"/>
              </a:ext>
            </a:extLst>
          </p:cNvPr>
          <p:cNvGrpSpPr/>
          <p:nvPr/>
        </p:nvGrpSpPr>
        <p:grpSpPr>
          <a:xfrm>
            <a:off x="3479101" y="1109347"/>
            <a:ext cx="1836278" cy="974463"/>
            <a:chOff x="3479101" y="1109347"/>
            <a:chExt cx="1836278" cy="974463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2309C6C3-8E23-4EC3-B3E7-75EC0048DA7A}"/>
                </a:ext>
              </a:extLst>
            </p:cNvPr>
            <p:cNvSpPr/>
            <p:nvPr/>
          </p:nvSpPr>
          <p:spPr>
            <a:xfrm>
              <a:off x="3479101" y="1109347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bờ</a:t>
              </a:r>
              <a:endParaRPr lang="vi-VN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60BA6-6315-4601-9B1A-B949C36AB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47" t="25093" r="27767" b="29559"/>
            <a:stretch/>
          </p:blipFill>
          <p:spPr>
            <a:xfrm>
              <a:off x="4291403" y="1293029"/>
              <a:ext cx="683046" cy="72711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3F3A46-6F06-43C2-9C61-B80BC95D269D}"/>
              </a:ext>
            </a:extLst>
          </p:cNvPr>
          <p:cNvGrpSpPr/>
          <p:nvPr/>
        </p:nvGrpSpPr>
        <p:grpSpPr>
          <a:xfrm>
            <a:off x="6550292" y="1109347"/>
            <a:ext cx="1836278" cy="974463"/>
            <a:chOff x="6550292" y="1109347"/>
            <a:chExt cx="1836278" cy="974463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2A254773-A2A7-4E01-AEA8-4FD3AF795BDC}"/>
                </a:ext>
              </a:extLst>
            </p:cNvPr>
            <p:cNvSpPr/>
            <p:nvPr/>
          </p:nvSpPr>
          <p:spPr>
            <a:xfrm>
              <a:off x="6550292" y="1109347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bở</a:t>
              </a:r>
              <a:endParaRPr lang="vi-VN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300A6F-3739-4D36-AA8D-0B28135DF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47" t="25093" r="27767" b="29559"/>
            <a:stretch/>
          </p:blipFill>
          <p:spPr>
            <a:xfrm>
              <a:off x="7363475" y="1293029"/>
              <a:ext cx="683046" cy="7271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C4D0F1-7B34-4E68-8447-8C5F8AAFB3B5}"/>
              </a:ext>
            </a:extLst>
          </p:cNvPr>
          <p:cNvGrpSpPr/>
          <p:nvPr/>
        </p:nvGrpSpPr>
        <p:grpSpPr>
          <a:xfrm>
            <a:off x="3479101" y="2928421"/>
            <a:ext cx="1836278" cy="974463"/>
            <a:chOff x="3479101" y="2928421"/>
            <a:chExt cx="1836278" cy="974463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1CDE931E-3F83-478B-81DF-E3A8309C70FF}"/>
                </a:ext>
              </a:extLst>
            </p:cNvPr>
            <p:cNvSpPr/>
            <p:nvPr/>
          </p:nvSpPr>
          <p:spPr>
            <a:xfrm>
              <a:off x="3479101" y="2928421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cờ</a:t>
              </a:r>
              <a:endParaRPr lang="vi-VN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1ABDF4-92B9-4A66-8BAF-3339EDA33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47" t="25093" r="27767" b="29559"/>
            <a:stretch/>
          </p:blipFill>
          <p:spPr>
            <a:xfrm>
              <a:off x="4283141" y="3110307"/>
              <a:ext cx="683046" cy="72711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619FA1-478B-4BDF-9C82-E223BC811B2A}"/>
              </a:ext>
            </a:extLst>
          </p:cNvPr>
          <p:cNvGrpSpPr/>
          <p:nvPr/>
        </p:nvGrpSpPr>
        <p:grpSpPr>
          <a:xfrm>
            <a:off x="6550292" y="2928420"/>
            <a:ext cx="1836278" cy="974463"/>
            <a:chOff x="6550292" y="2928420"/>
            <a:chExt cx="1836278" cy="974463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D3B1F1ED-A8D4-4324-878F-BC62ACFEB505}"/>
                </a:ext>
              </a:extLst>
            </p:cNvPr>
            <p:cNvSpPr/>
            <p:nvPr/>
          </p:nvSpPr>
          <p:spPr>
            <a:xfrm>
              <a:off x="6550292" y="2928420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cỡ</a:t>
              </a:r>
              <a:endParaRPr lang="vi-VN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E15E91-A70B-48A9-B48F-C4CCF5A5F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47" t="25093" r="27767" b="29559"/>
            <a:stretch/>
          </p:blipFill>
          <p:spPr>
            <a:xfrm>
              <a:off x="7352459" y="3110307"/>
              <a:ext cx="683046" cy="7271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19AD52-34F9-4174-BEA1-5019495F7B98}"/>
              </a:ext>
            </a:extLst>
          </p:cNvPr>
          <p:cNvGrpSpPr/>
          <p:nvPr/>
        </p:nvGrpSpPr>
        <p:grpSpPr>
          <a:xfrm>
            <a:off x="3479101" y="4773413"/>
            <a:ext cx="1836278" cy="974463"/>
            <a:chOff x="3479101" y="4773413"/>
            <a:chExt cx="1836278" cy="974463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24BB44E7-C0B5-40F6-8264-B5DC60F53764}"/>
                </a:ext>
              </a:extLst>
            </p:cNvPr>
            <p:cNvSpPr/>
            <p:nvPr/>
          </p:nvSpPr>
          <p:spPr>
            <a:xfrm>
              <a:off x="3479101" y="4773413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dỡ</a:t>
              </a:r>
              <a:r>
                <a:rPr lang="en-US" sz="6000" dirty="0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 </a:t>
              </a:r>
              <a:endParaRPr lang="vi-VN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03816F-8D5A-4C19-9DA4-46330D99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47" t="25093" r="27767" b="29559"/>
            <a:stretch/>
          </p:blipFill>
          <p:spPr>
            <a:xfrm>
              <a:off x="4296911" y="4954658"/>
              <a:ext cx="683046" cy="7271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4BB286-A94A-48B8-A3FD-BB680D2B8242}"/>
              </a:ext>
            </a:extLst>
          </p:cNvPr>
          <p:cNvGrpSpPr/>
          <p:nvPr/>
        </p:nvGrpSpPr>
        <p:grpSpPr>
          <a:xfrm>
            <a:off x="6550292" y="4773412"/>
            <a:ext cx="1836278" cy="974463"/>
            <a:chOff x="6550292" y="4773412"/>
            <a:chExt cx="1836278" cy="974463"/>
          </a:xfrm>
        </p:grpSpPr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C27F2A9E-3F4C-423D-87C5-8268D4D28369}"/>
                </a:ext>
              </a:extLst>
            </p:cNvPr>
            <p:cNvSpPr/>
            <p:nvPr/>
          </p:nvSpPr>
          <p:spPr>
            <a:xfrm>
              <a:off x="6550292" y="4773412"/>
              <a:ext cx="1836278" cy="974463"/>
            </a:xfrm>
            <a:prstGeom prst="roundRect">
              <a:avLst/>
            </a:prstGeom>
            <a:gradFill>
              <a:gsLst>
                <a:gs pos="0">
                  <a:srgbClr val="ACDCD9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7E7E6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cs typeface="Arial" pitchFamily="34" charset="0"/>
                </a:rPr>
                <a:t>đỡ</a:t>
              </a:r>
              <a:endParaRPr lang="vi-VN" sz="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1D1F3E-B7D4-406F-84AF-9B7ACC552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47" t="25093" r="27767" b="29559"/>
            <a:stretch/>
          </p:blipFill>
          <p:spPr>
            <a:xfrm>
              <a:off x="7367684" y="4954658"/>
              <a:ext cx="683046" cy="72711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B0B539B-E9BF-49E5-A211-7C6F63D1D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2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5A3AD5F-8167-435F-AA48-C5B1F6C13C7D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21" name="1">
              <a:extLst>
                <a:ext uri="{FF2B5EF4-FFF2-40B4-BE49-F238E27FC236}">
                  <a16:creationId xmlns:a16="http://schemas.microsoft.com/office/drawing/2014/main" id="{804E5EC9-675E-4719-93A3-BB2B5D60394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5BA8915-2B30-421D-8261-A0D552DE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329" y="1817964"/>
              <a:ext cx="2563090" cy="240743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53D4EF-ECB9-4FBC-82B9-10046A3C25C8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39" name="1">
              <a:extLst>
                <a:ext uri="{FF2B5EF4-FFF2-40B4-BE49-F238E27FC236}">
                  <a16:creationId xmlns:a16="http://schemas.microsoft.com/office/drawing/2014/main" id="{4505CD89-78AD-419B-9027-784FD6F7FEA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76F7670-255F-4F2B-BA33-4FC9DFC3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69" y="1817964"/>
              <a:ext cx="2812046" cy="240743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3B8CCB-2BDE-44E1-BEB8-DC36DD19D21E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54" name="1">
              <a:extLst>
                <a:ext uri="{FF2B5EF4-FFF2-40B4-BE49-F238E27FC236}">
                  <a16:creationId xmlns:a16="http://schemas.microsoft.com/office/drawing/2014/main" id="{92263AE7-3AAE-4825-870C-F78B8316C1DB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F66DB4-D328-42B5-8459-B33C6162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103" y="1744518"/>
              <a:ext cx="2754087" cy="2598318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1A46860-04FD-4264-8DCA-74A18D15F975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bờ</a:t>
            </a:r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đê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BAE03B-CAD4-40B5-967A-8395F69D2048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cá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cờ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0B2F8DE-747A-44B0-9414-4CCF398184EB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đỡ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bé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205050-7CB1-475D-B9DD-B412B19D3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47" t="25093" r="27767" b="29559"/>
          <a:stretch/>
        </p:blipFill>
        <p:spPr>
          <a:xfrm>
            <a:off x="1812337" y="4874183"/>
            <a:ext cx="683046" cy="7271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2D2AB6-FC8D-4E4A-B4C5-12BB0A29CF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47" t="25093" r="27767" b="29559"/>
          <a:stretch/>
        </p:blipFill>
        <p:spPr>
          <a:xfrm>
            <a:off x="6605618" y="4868207"/>
            <a:ext cx="683046" cy="7271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9EE89C-9976-484F-A8B8-F3096EBE2E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47" t="25093" r="27767" b="29559"/>
          <a:stretch/>
        </p:blipFill>
        <p:spPr>
          <a:xfrm>
            <a:off x="8963221" y="4868207"/>
            <a:ext cx="683046" cy="727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C768F0-52E9-4C19-88AA-C97C27B83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0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 descr="花">
            <a:extLst>
              <a:ext uri="{FF2B5EF4-FFF2-40B4-BE49-F238E27FC236}">
                <a16:creationId xmlns:a16="http://schemas.microsoft.com/office/drawing/2014/main" id="{BDADAA77-ED0A-40EB-9A67-2056B6B99D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1C2D34-3A6D-4EF4-90D8-8A53529E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01" y="138612"/>
            <a:ext cx="4781598" cy="2703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BFF78-E1D2-409E-B75D-20AAC48A6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11" y="2511544"/>
            <a:ext cx="3235904" cy="1169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00C82-DF95-4E2E-9115-DBB0F53EE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715" y="2511544"/>
            <a:ext cx="3222569" cy="1173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9A6DFE-CED3-488C-B942-44B6FDFB3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381" y="2511543"/>
            <a:ext cx="3240349" cy="1169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1EF371-F318-4329-A718-35894E173D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527"/>
          <a:stretch/>
        </p:blipFill>
        <p:spPr>
          <a:xfrm>
            <a:off x="1999776" y="3607904"/>
            <a:ext cx="7914803" cy="3390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55C493-CEA4-412F-AE42-0B00005D6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8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2227629" y="2382982"/>
            <a:ext cx="7886189" cy="1828800"/>
            <a:chOff x="2449302" y="2253673"/>
            <a:chExt cx="7886189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7886189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2" y="2449412"/>
              <a:ext cx="7784589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TÔ VÀ VIẾT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668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 descr="花">
            <a:extLst>
              <a:ext uri="{FF2B5EF4-FFF2-40B4-BE49-F238E27FC236}">
                <a16:creationId xmlns:a16="http://schemas.microsoft.com/office/drawing/2014/main" id="{1CA04B78-6FCB-4C26-AC8A-5B0222877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D2984-5F09-4E3A-AACD-3695976CA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15" y="830315"/>
            <a:ext cx="5197370" cy="5197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51D38-365C-44A0-B69B-27E9F9950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 descr="花">
            <a:extLst>
              <a:ext uri="{FF2B5EF4-FFF2-40B4-BE49-F238E27FC236}">
                <a16:creationId xmlns:a16="http://schemas.microsoft.com/office/drawing/2014/main" id="{1CA04B78-6FCB-4C26-AC8A-5B0222877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98426-3F3B-47FE-91F0-01596B515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89" y="1362179"/>
            <a:ext cx="7179021" cy="4133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C61864-9464-436A-B34D-BC436962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9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ĐỌC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333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B7B852-F395-4B05-A1C0-4356A46A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26" y="751203"/>
            <a:ext cx="9841521" cy="46457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742181-F383-4F2F-86E0-C9A929F28918}"/>
              </a:ext>
            </a:extLst>
          </p:cNvPr>
          <p:cNvSpPr/>
          <p:nvPr/>
        </p:nvSpPr>
        <p:spPr>
          <a:xfrm>
            <a:off x="3803199" y="5588255"/>
            <a:ext cx="4578777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399B4-A36F-4100-8CEC-8140E3E62883}"/>
              </a:ext>
            </a:extLst>
          </p:cNvPr>
          <p:cNvSpPr/>
          <p:nvPr/>
        </p:nvSpPr>
        <p:spPr>
          <a:xfrm>
            <a:off x="4489988" y="5563187"/>
            <a:ext cx="3140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Bố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đỡ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50077B-F937-4013-8DAB-7E730A16D7EA}"/>
              </a:ext>
            </a:extLst>
          </p:cNvPr>
          <p:cNvSpPr/>
          <p:nvPr/>
        </p:nvSpPr>
        <p:spPr>
          <a:xfrm>
            <a:off x="5845984" y="5596115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ơ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9" name="2" descr="花">
            <a:extLst>
              <a:ext uri="{FF2B5EF4-FFF2-40B4-BE49-F238E27FC236}">
                <a16:creationId xmlns:a16="http://schemas.microsoft.com/office/drawing/2014/main" id="{F557E2FF-EB13-4FE1-B4A4-A21B539181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F1687-50AE-4A25-B7E3-3D9367DAE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5" y="72850"/>
            <a:ext cx="2382984" cy="9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0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08109" y="2957076"/>
            <a:ext cx="44886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33"/>
            <a:r>
              <a:rPr lang="en-US" sz="5333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zh-CN" altLang="en-US" sz="4800" b="1" dirty="0">
              <a:solidFill>
                <a:srgbClr val="DC6925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09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 L -4.44444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NÓI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289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AF192-1EC8-4AD8-BEEF-ED0D56D4E7B5}"/>
              </a:ext>
            </a:extLst>
          </p:cNvPr>
          <p:cNvSpPr/>
          <p:nvPr/>
        </p:nvSpPr>
        <p:spPr>
          <a:xfrm>
            <a:off x="2278077" y="649782"/>
            <a:ext cx="7669483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FF3E6-9669-4C18-B208-4631435F6354}"/>
              </a:ext>
            </a:extLst>
          </p:cNvPr>
          <p:cNvSpPr/>
          <p:nvPr/>
        </p:nvSpPr>
        <p:spPr>
          <a:xfrm>
            <a:off x="2466012" y="594362"/>
            <a:ext cx="73885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Phương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tiện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giao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thông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C7258-87D6-47B5-8E4D-5EDC31B91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9" y="1464031"/>
            <a:ext cx="8791401" cy="474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F2625-325B-4CC6-850F-6E0A57BB7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7" y="101596"/>
            <a:ext cx="1966472" cy="7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1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31E57D-8B82-A025-A728-A06D265F0D80}"/>
              </a:ext>
            </a:extLst>
          </p:cNvPr>
          <p:cNvSpPr txBox="1"/>
          <p:nvPr/>
        </p:nvSpPr>
        <p:spPr>
          <a:xfrm>
            <a:off x="3476964" y="2464487"/>
            <a:ext cx="7584326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28,29 SGK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TV.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tr.10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9.</a:t>
            </a:r>
          </a:p>
          <a:p>
            <a:pPr>
              <a:spcAft>
                <a:spcPts val="600"/>
              </a:spcAft>
            </a:pP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Thực hành giao tiếp ở nhà: Nói về chủ đề “Phương tiện giao thông”.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E6A69EC8-35D0-F7C3-2947-8FC4F77865C3}"/>
              </a:ext>
            </a:extLst>
          </p:cNvPr>
          <p:cNvSpPr txBox="1"/>
          <p:nvPr/>
        </p:nvSpPr>
        <p:spPr>
          <a:xfrm>
            <a:off x="2207873" y="759673"/>
            <a:ext cx="6271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-30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Hoạt động tiếp nối</a:t>
            </a:r>
            <a:endParaRPr lang="zh-CN" altLang="en-US" sz="6600" spc="-300" dirty="0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6275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3576"/>
            <a:ext cx="6650219" cy="447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835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6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3" y="109554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3423057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3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8944" y="6309524"/>
            <a:ext cx="3623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/>
              <a:t>Bấm vào chú bướm để mở cửa</a:t>
            </a:r>
          </a:p>
        </p:txBody>
      </p:sp>
    </p:spTree>
    <p:extLst>
      <p:ext uri="{BB962C8B-B14F-4D97-AF65-F5344CB8AC3E}">
        <p14:creationId xmlns:p14="http://schemas.microsoft.com/office/powerpoint/2010/main" val="2419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439106" y="2150643"/>
            <a:ext cx="318067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dế</a:t>
            </a: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642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985884" y="2194190"/>
            <a:ext cx="2484976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đỏ</a:t>
            </a: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9322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35325" y="2300970"/>
            <a:ext cx="3225563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081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3386161" y="2502670"/>
            <a:ext cx="561083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có ô đỏ</a:t>
            </a: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1082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B38821-6560-AAAC-047D-20581C91E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057523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2BD9068C-BFC6-A808-0010-4C3CCB11DA5B}"/>
              </a:ext>
            </a:extLst>
          </p:cNvPr>
          <p:cNvSpPr/>
          <p:nvPr/>
        </p:nvSpPr>
        <p:spPr>
          <a:xfrm>
            <a:off x="0" y="3251"/>
            <a:ext cx="2190639" cy="1072629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8557AEF-3D90-3191-F0B8-E1C33EBBE901}"/>
              </a:ext>
            </a:extLst>
          </p:cNvPr>
          <p:cNvSpPr/>
          <p:nvPr/>
        </p:nvSpPr>
        <p:spPr>
          <a:xfrm>
            <a:off x="29409" y="53156"/>
            <a:ext cx="10795907" cy="1494644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64B10-969D-0B84-6FC7-75A6B1B1D075}"/>
              </a:ext>
            </a:extLst>
          </p:cNvPr>
          <p:cNvSpPr txBox="1"/>
          <p:nvPr/>
        </p:nvSpPr>
        <p:spPr>
          <a:xfrm>
            <a:off x="29409" y="0"/>
            <a:ext cx="1503339" cy="61535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7D87B374-D202-1092-F1D4-189DEBF1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0" y="220267"/>
            <a:ext cx="2209365" cy="223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5AC5EB-2DCA-BB27-6C4B-ACCFED25A2DA}"/>
              </a:ext>
            </a:extLst>
          </p:cNvPr>
          <p:cNvSpPr txBox="1"/>
          <p:nvPr/>
        </p:nvSpPr>
        <p:spPr>
          <a:xfrm>
            <a:off x="615014" y="606619"/>
            <a:ext cx="1503339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A11999-54B7-4C60-B5D7-B089AF6335EA}"/>
              </a:ext>
            </a:extLst>
          </p:cNvPr>
          <p:cNvSpPr/>
          <p:nvPr/>
        </p:nvSpPr>
        <p:spPr>
          <a:xfrm>
            <a:off x="2503472" y="6050024"/>
            <a:ext cx="7185056" cy="796763"/>
          </a:xfrm>
          <a:prstGeom prst="roundRect">
            <a:avLst/>
          </a:prstGeom>
          <a:solidFill>
            <a:srgbClr val="ACDC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E83E63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1A3AC-3CFE-44D9-AC2D-E19C7865E9E8}"/>
              </a:ext>
            </a:extLst>
          </p:cNvPr>
          <p:cNvSpPr/>
          <p:nvPr/>
        </p:nvSpPr>
        <p:spPr>
          <a:xfrm>
            <a:off x="2791740" y="6003454"/>
            <a:ext cx="6643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48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dỡ</a:t>
            </a:r>
            <a:r>
              <a:rPr lang="en-US" sz="48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48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48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8AF66-2A84-4291-AE01-648F75BBB110}"/>
              </a:ext>
            </a:extLst>
          </p:cNvPr>
          <p:cNvSpPr/>
          <p:nvPr/>
        </p:nvSpPr>
        <p:spPr>
          <a:xfrm>
            <a:off x="4475708" y="6007324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8ABFBF-FCA7-41FF-85E0-FFD7E4C858C1}"/>
              </a:ext>
            </a:extLst>
          </p:cNvPr>
          <p:cNvSpPr/>
          <p:nvPr/>
        </p:nvSpPr>
        <p:spPr>
          <a:xfrm>
            <a:off x="6819217" y="600178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D91AEC-0F94-45D4-9A21-2DD6178C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30" y="2197166"/>
            <a:ext cx="2977684" cy="6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4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5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FBB032-EFD2-4B2C-9B58-280ABAD41199}"/>
              </a:ext>
            </a:extLst>
          </p:cNvPr>
          <p:cNvSpPr/>
          <p:nvPr/>
        </p:nvSpPr>
        <p:spPr>
          <a:xfrm>
            <a:off x="1188508" y="1584650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832C4-455D-48B4-914E-0B7A236F7AD5}"/>
              </a:ext>
            </a:extLst>
          </p:cNvPr>
          <p:cNvSpPr/>
          <p:nvPr/>
        </p:nvSpPr>
        <p:spPr>
          <a:xfrm>
            <a:off x="2379306" y="2138706"/>
            <a:ext cx="1944763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800" dirty="0">
                <a:solidFill>
                  <a:srgbClr val="FF0000"/>
                </a:solidFill>
                <a:latin typeface="HP-211" panose="020B0803050302020204" pitchFamily="34" charset="0"/>
              </a:rPr>
              <a:t>ơ</a:t>
            </a:r>
            <a:endParaRPr lang="en-US" sz="20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48590-F060-4241-9EDB-3E0EEB09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EBE6C8-BA8A-2AD3-0037-1711781A5F52}"/>
              </a:ext>
            </a:extLst>
          </p:cNvPr>
          <p:cNvSpPr/>
          <p:nvPr/>
        </p:nvSpPr>
        <p:spPr>
          <a:xfrm>
            <a:off x="6440568" y="1584650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6EDB65-6020-219D-0431-52BF68E2F9CE}"/>
              </a:ext>
            </a:extLst>
          </p:cNvPr>
          <p:cNvSpPr/>
          <p:nvPr/>
        </p:nvSpPr>
        <p:spPr>
          <a:xfrm>
            <a:off x="7631366" y="2138706"/>
            <a:ext cx="2157963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800">
                <a:solidFill>
                  <a:srgbClr val="002060"/>
                </a:solidFill>
                <a:latin typeface="HP-211" panose="020B0803050302020204" pitchFamily="34" charset="0"/>
              </a:rPr>
              <a:t>Ơ</a:t>
            </a:r>
            <a:endParaRPr lang="en-US" sz="20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41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211</TotalTime>
  <Words>318</Words>
  <Application>Microsoft Office PowerPoint</Application>
  <PresentationFormat>Widescreen</PresentationFormat>
  <Paragraphs>64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Times New Roman</vt:lpstr>
      <vt:lpstr>Arial-SGK-TV</vt:lpstr>
      <vt:lpstr>Calibri</vt:lpstr>
      <vt:lpstr>Arrus-Black</vt:lpstr>
      <vt:lpstr>Arial</vt:lpstr>
      <vt:lpstr>Century Gothic</vt:lpstr>
      <vt:lpstr>HP-211</vt:lpstr>
      <vt:lpstr>.VnCooper</vt:lpstr>
      <vt:lpstr>Calibri Light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154</cp:revision>
  <dcterms:created xsi:type="dcterms:W3CDTF">2021-06-27T09:11:13Z</dcterms:created>
  <dcterms:modified xsi:type="dcterms:W3CDTF">2022-09-21T15:37:41Z</dcterms:modified>
  <cp:category>9Slide.vn</cp:category>
</cp:coreProperties>
</file>