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3" r:id="rId3"/>
    <p:sldId id="292" r:id="rId4"/>
    <p:sldId id="258" r:id="rId5"/>
    <p:sldId id="297" r:id="rId6"/>
    <p:sldId id="300" r:id="rId7"/>
    <p:sldId id="298" r:id="rId8"/>
    <p:sldId id="303" r:id="rId9"/>
    <p:sldId id="294" r:id="rId10"/>
    <p:sldId id="291" r:id="rId11"/>
    <p:sldId id="306" r:id="rId12"/>
    <p:sldId id="272" r:id="rId13"/>
    <p:sldId id="260" r:id="rId14"/>
    <p:sldId id="273" r:id="rId15"/>
    <p:sldId id="304" r:id="rId16"/>
    <p:sldId id="277" r:id="rId17"/>
    <p:sldId id="278" r:id="rId18"/>
    <p:sldId id="302" r:id="rId19"/>
    <p:sldId id="305"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ABC2-D39E-493C-B552-D0762BE0D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715C3-45F8-4EE3-A7EA-C2E5519F51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87F3AB-404F-4E03-AD1B-CAC45434CD3D}"/>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5" name="Footer Placeholder 4">
            <a:extLst>
              <a:ext uri="{FF2B5EF4-FFF2-40B4-BE49-F238E27FC236}">
                <a16:creationId xmlns:a16="http://schemas.microsoft.com/office/drawing/2014/main" id="{0E4CF9D3-C69A-40FF-A2E1-F9705109E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6E2EB-9173-4FA0-9EC3-F10720E5FD04}"/>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3827917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57359-EE44-4D15-9620-780BC276A9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55083-2343-4C44-BB00-23EB0DD922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E4EB8-CB3C-4C62-87EE-05330D9554ED}"/>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5" name="Footer Placeholder 4">
            <a:extLst>
              <a:ext uri="{FF2B5EF4-FFF2-40B4-BE49-F238E27FC236}">
                <a16:creationId xmlns:a16="http://schemas.microsoft.com/office/drawing/2014/main" id="{ED4451C0-A783-4992-8194-24AA9D98F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FF96F-B3AA-4B7E-9559-4550DAF81186}"/>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175428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17876D-AE86-4CF5-B57C-B07A6017DB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E1F1CC-EBE7-4188-BB96-CB44E2CDA2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FC51F-AAC1-4E37-A40B-98270B08015E}"/>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5" name="Footer Placeholder 4">
            <a:extLst>
              <a:ext uri="{FF2B5EF4-FFF2-40B4-BE49-F238E27FC236}">
                <a16:creationId xmlns:a16="http://schemas.microsoft.com/office/drawing/2014/main" id="{1454476B-E97B-4019-BF5D-0C5F07D56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C075-4E39-43A8-807B-22BC8FE82C5E}"/>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235307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27D3-A865-4756-95C7-9290CCB402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DBD14D-0F91-4CDB-ABA9-01F13EB526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EFCC1-7CB4-454C-8021-6845AAD3C010}"/>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5" name="Footer Placeholder 4">
            <a:extLst>
              <a:ext uri="{FF2B5EF4-FFF2-40B4-BE49-F238E27FC236}">
                <a16:creationId xmlns:a16="http://schemas.microsoft.com/office/drawing/2014/main" id="{4D37C42C-6E9E-4957-B49E-463D3DEE6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BE8B4-887A-4B7D-92F4-9934F689D7AB}"/>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216619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73E9-AB30-4E0A-AD81-5638364346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E53AB3-DB16-474F-9761-A5212A0CC0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55EAE-A4B8-4AF9-BA42-829EBF941C82}"/>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5" name="Footer Placeholder 4">
            <a:extLst>
              <a:ext uri="{FF2B5EF4-FFF2-40B4-BE49-F238E27FC236}">
                <a16:creationId xmlns:a16="http://schemas.microsoft.com/office/drawing/2014/main" id="{CEF062F5-560C-4D17-AC01-47AB6F598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38B614-C614-4B76-9AA7-E2B23F7966C2}"/>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131385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1868-FAD4-4824-A545-443196FD4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C2877-D6A6-4663-8E29-8FA31E04B0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2C6CF5-DFAC-410B-ABD8-0DB2AC2505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949F48-7091-4548-BF00-D83D67FB2F22}"/>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6" name="Footer Placeholder 5">
            <a:extLst>
              <a:ext uri="{FF2B5EF4-FFF2-40B4-BE49-F238E27FC236}">
                <a16:creationId xmlns:a16="http://schemas.microsoft.com/office/drawing/2014/main" id="{822993EE-E01A-4CD4-92A6-BB0A6284EA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F2E74-B66C-4CFD-B79E-772E4390EAF6}"/>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41685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203A-445B-41A2-AF68-3463EAAE26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610CA7-8A2C-479E-AFDF-3E22A61E0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3DF298-9CCE-4A16-950A-2339B912A7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3E8CCD-AF3C-4C7C-89DF-CBD9278BBB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F9FCFB-2A5C-4298-85A2-54C2FC5231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0677A1-B66E-4E58-920E-A1F3E2A85304}"/>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8" name="Footer Placeholder 7">
            <a:extLst>
              <a:ext uri="{FF2B5EF4-FFF2-40B4-BE49-F238E27FC236}">
                <a16:creationId xmlns:a16="http://schemas.microsoft.com/office/drawing/2014/main" id="{240E60ED-37EF-4226-BAEA-2A338D18DE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348099-E402-4932-8B55-EBAB75E73D3C}"/>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75983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BD188-AB8D-488F-9856-B28BBED52A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82447E-A1F1-4217-87B7-854848022B74}"/>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4" name="Footer Placeholder 3">
            <a:extLst>
              <a:ext uri="{FF2B5EF4-FFF2-40B4-BE49-F238E27FC236}">
                <a16:creationId xmlns:a16="http://schemas.microsoft.com/office/drawing/2014/main" id="{C25B5F2F-8930-4077-A27A-6C341F79E7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E86458-8F86-4A9F-BB89-2E2E42C75EFB}"/>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254914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E7F406-5E24-4AF1-BF0B-CC893C550AB6}"/>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3" name="Footer Placeholder 2">
            <a:extLst>
              <a:ext uri="{FF2B5EF4-FFF2-40B4-BE49-F238E27FC236}">
                <a16:creationId xmlns:a16="http://schemas.microsoft.com/office/drawing/2014/main" id="{5A10191F-B803-4BD1-AB2F-FAC7A1FA08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6D6637-B80D-4814-96A3-9A24E32CE29B}"/>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322923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6BF2-9E0F-480A-91CA-FCD7D219E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792813-1E34-4417-8A32-4D40EA5ADD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C7ED9B-DBD3-4860-BA84-3D595DC73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CF8CD-91F5-4492-9D06-F1A93FBB25FB}"/>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6" name="Footer Placeholder 5">
            <a:extLst>
              <a:ext uri="{FF2B5EF4-FFF2-40B4-BE49-F238E27FC236}">
                <a16:creationId xmlns:a16="http://schemas.microsoft.com/office/drawing/2014/main" id="{216D1B73-2178-414C-A242-264D90EAC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F1994-75DC-4D01-BC3E-0680BEAA2A2D}"/>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27181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30F2-3371-4621-95FE-85E30BE8CD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62B57A-C372-4DEE-BC4B-49C07C36D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803899-4969-497F-A37E-8DF011DF9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14403-9C83-4111-85AB-022C5D326FE9}"/>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6" name="Footer Placeholder 5">
            <a:extLst>
              <a:ext uri="{FF2B5EF4-FFF2-40B4-BE49-F238E27FC236}">
                <a16:creationId xmlns:a16="http://schemas.microsoft.com/office/drawing/2014/main" id="{4C837B3A-E2BA-438A-9381-5A014F45D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5B5E0-F5F0-4C36-9C79-3A292DF41741}"/>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3588717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E4DC5-1B60-46D0-B4A0-C897820E9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848DD0-881E-472D-8ACB-5A3739840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5A2E1-26E6-45E8-B3DB-5C3ACB8C26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70386-A8CB-4834-BF21-B6043F504C5C}" type="datetimeFigureOut">
              <a:rPr lang="en-US" smtClean="0"/>
              <a:t>7/8/2021</a:t>
            </a:fld>
            <a:endParaRPr lang="en-US"/>
          </a:p>
        </p:txBody>
      </p:sp>
      <p:sp>
        <p:nvSpPr>
          <p:cNvPr id="5" name="Footer Placeholder 4">
            <a:extLst>
              <a:ext uri="{FF2B5EF4-FFF2-40B4-BE49-F238E27FC236}">
                <a16:creationId xmlns:a16="http://schemas.microsoft.com/office/drawing/2014/main" id="{15E9119E-B8FC-4958-A28B-875AA208E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EF817A-37D2-49D9-9BB6-4B2BC2BE1F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CE537-4E0C-4ABB-BE26-2765D484000A}" type="slidenum">
              <a:rPr lang="en-US" smtClean="0"/>
              <a:t>‹#›</a:t>
            </a:fld>
            <a:endParaRPr lang="en-US"/>
          </a:p>
        </p:txBody>
      </p:sp>
    </p:spTree>
    <p:extLst>
      <p:ext uri="{BB962C8B-B14F-4D97-AF65-F5344CB8AC3E}">
        <p14:creationId xmlns:p14="http://schemas.microsoft.com/office/powerpoint/2010/main" val="1517492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 y="6510969"/>
            <a:ext cx="12202805" cy="347031"/>
            <a:chOff x="1" y="6645897"/>
            <a:chExt cx="12202805" cy="212103"/>
          </a:xfrm>
        </p:grpSpPr>
        <p:sp>
          <p:nvSpPr>
            <p:cNvPr id="4" name="Rectangle 3"/>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510969"/>
          </a:xfrm>
          <a:prstGeom prst="rect">
            <a:avLst/>
          </a:prstGeom>
        </p:spPr>
      </p:pic>
      <p:grpSp>
        <p:nvGrpSpPr>
          <p:cNvPr id="23" name="Group 22"/>
          <p:cNvGrpSpPr/>
          <p:nvPr/>
        </p:nvGrpSpPr>
        <p:grpSpPr>
          <a:xfrm>
            <a:off x="1821903" y="1795699"/>
            <a:ext cx="8788757" cy="2919569"/>
            <a:chOff x="1868199" y="2632197"/>
            <a:chExt cx="8788757" cy="2919569"/>
          </a:xfrm>
          <a:pattFill prst="trellis">
            <a:fgClr>
              <a:srgbClr val="BCE6EB"/>
            </a:fgClr>
            <a:bgClr>
              <a:schemeClr val="bg1"/>
            </a:bgClr>
          </a:pattFill>
        </p:grpSpPr>
        <p:sp>
          <p:nvSpPr>
            <p:cNvPr id="20" name="Rectangle: Rounded Corners 1">
              <a:extLst>
                <a:ext uri="{FF2B5EF4-FFF2-40B4-BE49-F238E27FC236}">
                  <a16:creationId xmlns:a16="http://schemas.microsoft.com/office/drawing/2014/main" id="{68A52418-C60A-4F1C-B2CF-788FF7F41C63}"/>
                </a:ext>
              </a:extLst>
            </p:cNvPr>
            <p:cNvSpPr/>
            <p:nvPr/>
          </p:nvSpPr>
          <p:spPr>
            <a:xfrm>
              <a:off x="1868199" y="2632197"/>
              <a:ext cx="8788757" cy="2919569"/>
            </a:xfrm>
            <a:prstGeom prst="roundRect">
              <a:avLst/>
            </a:prstGeom>
            <a:grp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2648D38-8BBE-48DF-97C2-9245ECC93D93}"/>
                </a:ext>
              </a:extLst>
            </p:cNvPr>
            <p:cNvSpPr txBox="1"/>
            <p:nvPr/>
          </p:nvSpPr>
          <p:spPr>
            <a:xfrm>
              <a:off x="3553836" y="2845487"/>
              <a:ext cx="5176705" cy="923330"/>
            </a:xfrm>
            <a:prstGeom prst="rect">
              <a:avLst/>
            </a:prstGeom>
            <a:noFill/>
          </p:spPr>
          <p:txBody>
            <a:bodyPr wrap="square" rtlCol="0">
              <a:spAutoFit/>
            </a:bodyPr>
            <a:lstStyle/>
            <a:p>
              <a:pPr algn="ctr"/>
              <a:r>
                <a:rPr lang="en-US" sz="54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sp>
          <p:nvSpPr>
            <p:cNvPr id="22" name="TextBox 21">
              <a:extLst>
                <a:ext uri="{FF2B5EF4-FFF2-40B4-BE49-F238E27FC236}">
                  <a16:creationId xmlns:a16="http://schemas.microsoft.com/office/drawing/2014/main" id="{379624A9-5175-4996-8B97-76546D990D60}"/>
                </a:ext>
              </a:extLst>
            </p:cNvPr>
            <p:cNvSpPr txBox="1"/>
            <p:nvPr/>
          </p:nvSpPr>
          <p:spPr>
            <a:xfrm>
              <a:off x="1873098" y="3897876"/>
              <a:ext cx="8711432" cy="1323439"/>
            </a:xfrm>
            <a:prstGeom prst="rect">
              <a:avLst/>
            </a:prstGeom>
            <a:noFill/>
          </p:spPr>
          <p:txBody>
            <a:bodyPr wrap="square" rtlCol="0">
              <a:spAutoFit/>
            </a:bodyPr>
            <a:lstStyle/>
            <a:p>
              <a:pPr algn="ctr"/>
              <a:r>
                <a:rPr lang="en-US" sz="8000" b="1" dirty="0">
                  <a:ln w="0"/>
                  <a:solidFill>
                    <a:srgbClr val="AA4A30"/>
                  </a:solidFill>
                  <a:effectLst>
                    <a:outerShdw blurRad="38100" dist="25400" dir="5400000" algn="ctr" rotWithShape="0">
                      <a:srgbClr val="6E747A">
                        <a:alpha val="43000"/>
                      </a:srgbClr>
                    </a:outerShdw>
                  </a:effectLst>
                </a:rPr>
                <a:t>Bài 63:</a:t>
              </a:r>
              <a:r>
                <a:rPr lang="en-US" sz="8000" b="1" dirty="0">
                  <a:ln w="0"/>
                  <a:solidFill>
                    <a:srgbClr val="0070C0"/>
                  </a:solidFill>
                  <a:effectLst>
                    <a:outerShdw blurRad="38100" dist="25400" dir="5400000" algn="ctr" rotWithShape="0">
                      <a:srgbClr val="6E747A">
                        <a:alpha val="43000"/>
                      </a:srgbClr>
                    </a:outerShdw>
                  </a:effectLst>
                </a:rPr>
                <a:t> </a:t>
              </a:r>
              <a:r>
                <a:rPr lang="en-US" sz="6000" dirty="0">
                  <a:ln w="0"/>
                  <a:effectLst>
                    <a:outerShdw blurRad="38100" dist="25400" dir="5400000" algn="ctr" rotWithShape="0">
                      <a:srgbClr val="6E747A">
                        <a:alpha val="43000"/>
                      </a:srgbClr>
                    </a:outerShdw>
                  </a:effectLst>
                  <a:latin typeface="HP-211" panose="020B0803050302020204" pitchFamily="34" charset="0"/>
                </a:rPr>
                <a:t>iêng  iêm  yên</a:t>
              </a:r>
            </a:p>
          </p:txBody>
        </p:sp>
      </p:gr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837"/>
            <a:ext cx="3015574" cy="2818430"/>
          </a:xfrm>
          <a:prstGeom prst="rect">
            <a:avLst/>
          </a:prstGeom>
        </p:spPr>
      </p:pic>
    </p:spTree>
    <p:extLst>
      <p:ext uri="{BB962C8B-B14F-4D97-AF65-F5344CB8AC3E}">
        <p14:creationId xmlns:p14="http://schemas.microsoft.com/office/powerpoint/2010/main" val="228170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966" y="-181727"/>
            <a:ext cx="3124075" cy="1848169"/>
          </a:xfrm>
          <a:prstGeom prst="rect">
            <a:avLst/>
          </a:prstGeom>
        </p:spPr>
      </p:pic>
      <p:pic>
        <p:nvPicPr>
          <p:cNvPr id="1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2784" y="1935608"/>
            <a:ext cx="3796435" cy="2869145"/>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9541" y="1935610"/>
            <a:ext cx="3701887" cy="2869144"/>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900" y="1935609"/>
            <a:ext cx="3912801" cy="2869145"/>
          </a:xfrm>
          <a:prstGeom prst="rect">
            <a:avLst/>
          </a:prstGeom>
        </p:spPr>
      </p:pic>
    </p:spTree>
    <p:extLst>
      <p:ext uri="{BB962C8B-B14F-4D97-AF65-F5344CB8AC3E}">
        <p14:creationId xmlns:p14="http://schemas.microsoft.com/office/powerpoint/2010/main" val="319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966" y="-181727"/>
            <a:ext cx="3124075" cy="1848169"/>
          </a:xfrm>
          <a:prstGeom prst="rect">
            <a:avLst/>
          </a:prstGeom>
        </p:spPr>
      </p:pic>
      <p:pic>
        <p:nvPicPr>
          <p:cNvPr id="1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409" y="4096491"/>
            <a:ext cx="6109969" cy="2868498"/>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790" y="1216901"/>
            <a:ext cx="6857027" cy="2871804"/>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7590" y="2117163"/>
            <a:ext cx="4841897" cy="3275034"/>
          </a:xfrm>
          <a:prstGeom prst="rect">
            <a:avLst/>
          </a:prstGeom>
        </p:spPr>
      </p:pic>
    </p:spTree>
    <p:extLst>
      <p:ext uri="{BB962C8B-B14F-4D97-AF65-F5344CB8AC3E}">
        <p14:creationId xmlns:p14="http://schemas.microsoft.com/office/powerpoint/2010/main" val="352876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18" y="1645192"/>
            <a:ext cx="6167047" cy="3697270"/>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78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15986" y="82974"/>
            <a:ext cx="11369163" cy="5914286"/>
            <a:chOff x="231599" y="471857"/>
            <a:chExt cx="11369163" cy="5914286"/>
          </a:xfrm>
        </p:grpSpPr>
        <p:pic>
          <p:nvPicPr>
            <p:cNvPr id="14" name="Picture 13"/>
            <p:cNvPicPr>
              <a:picLocks noChangeAspect="1"/>
            </p:cNvPicPr>
            <p:nvPr/>
          </p:nvPicPr>
          <p:blipFill>
            <a:blip r:embed="rId2"/>
            <a:stretch>
              <a:fillRect/>
            </a:stretch>
          </p:blipFill>
          <p:spPr>
            <a:xfrm>
              <a:off x="591238" y="471857"/>
              <a:ext cx="11009524" cy="5914286"/>
            </a:xfrm>
            <a:prstGeom prst="rect">
              <a:avLst/>
            </a:prstGeom>
          </p:spPr>
        </p:pic>
        <p:pic>
          <p:nvPicPr>
            <p:cNvPr id="18" name="Picture 17">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599" y="471857"/>
              <a:ext cx="2467870" cy="1479538"/>
            </a:xfrm>
            <a:prstGeom prst="rect">
              <a:avLst/>
            </a:prstGeom>
          </p:spPr>
        </p:pic>
      </p:grpSp>
    </p:spTree>
    <p:extLst>
      <p:ext uri="{BB962C8B-B14F-4D97-AF65-F5344CB8AC3E}">
        <p14:creationId xmlns:p14="http://schemas.microsoft.com/office/powerpoint/2010/main" val="107680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54618" y="3092392"/>
            <a:ext cx="11365954" cy="3323987"/>
          </a:xfrm>
          <a:prstGeom prst="rect">
            <a:avLst/>
          </a:prstGeom>
          <a:noFill/>
        </p:spPr>
        <p:txBody>
          <a:bodyPr wrap="square" rtlCol="0">
            <a:spAutoFit/>
          </a:bodyPr>
          <a:lstStyle/>
          <a:p>
            <a:pPr algn="just"/>
            <a:r>
              <a:rPr lang="en-US" sz="4200" dirty="0">
                <a:latin typeface="Arial-Rounded" panose="020B0500000000000000" pitchFamily="34" charset="0"/>
                <a:ea typeface="Arial-Rounded" panose="020B0500000000000000" pitchFamily="34" charset="0"/>
                <a:cs typeface="Arial-Rounded" panose="020B0500000000000000" pitchFamily="34" charset="0"/>
              </a:rPr>
              <a:t>	Hà theo bố đến sân chim. Sân chim có cò, diệc, sáo, bồ nông,… Hà chăm chú nhìn những đàn cò trắng, diệc xám bay liệng, đậu kín trên những ngọn cây. Sau một ngày đi kiếm ăn, từng đàn chim ríu tít về tổ, trông thật yên bình.</a:t>
            </a: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352589" y="27265"/>
            <a:ext cx="8034832" cy="2995448"/>
            <a:chOff x="975012" y="-96857"/>
            <a:chExt cx="8034832" cy="3327054"/>
          </a:xfrm>
        </p:grpSpPr>
        <p:pic>
          <p:nvPicPr>
            <p:cNvPr id="22" name="Picture 21"/>
            <p:cNvPicPr>
              <a:picLocks noChangeAspect="1"/>
            </p:cNvPicPr>
            <p:nvPr/>
          </p:nvPicPr>
          <p:blipFill>
            <a:blip r:embed="rId3"/>
            <a:stretch>
              <a:fillRect/>
            </a:stretch>
          </p:blipFill>
          <p:spPr>
            <a:xfrm>
              <a:off x="1971682" y="387294"/>
              <a:ext cx="7038162" cy="2842903"/>
            </a:xfrm>
            <a:prstGeom prst="rect">
              <a:avLst/>
            </a:prstGeom>
          </p:spPr>
        </p:pic>
        <p:pic>
          <p:nvPicPr>
            <p:cNvPr id="23" name="Picture 22">
              <a:extLst>
                <a:ext uri="{FF2B5EF4-FFF2-40B4-BE49-F238E27FC236}">
                  <a16:creationId xmlns:a16="http://schemas.microsoft.com/office/drawing/2014/main" id="{98ABA5AA-0DFE-461C-8D07-D1F945AEA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012" y="-96857"/>
              <a:ext cx="2467870" cy="1479538"/>
            </a:xfrm>
            <a:prstGeom prst="rect">
              <a:avLst/>
            </a:prstGeom>
          </p:spPr>
        </p:pic>
      </p:grpSp>
    </p:spTree>
    <p:extLst>
      <p:ext uri="{BB962C8B-B14F-4D97-AF65-F5344CB8AC3E}">
        <p14:creationId xmlns:p14="http://schemas.microsoft.com/office/powerpoint/2010/main" val="223104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54618" y="1292773"/>
            <a:ext cx="11365954" cy="4524315"/>
          </a:xfrm>
          <a:prstGeom prst="rect">
            <a:avLst/>
          </a:prstGeom>
          <a:noFill/>
        </p:spPr>
        <p:txBody>
          <a:bodyPr wrap="square" rtlCol="0">
            <a:spAutoFit/>
          </a:bodyPr>
          <a:lstStyle/>
          <a:p>
            <a:pPr algn="just"/>
            <a:r>
              <a:rPr lang="en-US" sz="4800" dirty="0">
                <a:latin typeface="Arial-Rounded" panose="020B0500000000000000" pitchFamily="34" charset="0"/>
                <a:ea typeface="Arial-Rounded" panose="020B0500000000000000" pitchFamily="34" charset="0"/>
                <a:cs typeface="Arial-Rounded" panose="020B0500000000000000" pitchFamily="34" charset="0"/>
              </a:rPr>
              <a:t>	Hà theo bố đến sân chim. Sân chim có cò, diệc, sáo, bồ nông,… Hà chăm chú nhìn những đàn cò trắng, diệc xám bay liệng, đậu kín trên những ngọn cây. Sau một ngày đi kiếm ăn, từng đàn chim ríu tít về tổ, trông thật yên bình.</a:t>
            </a: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01" y="-161921"/>
            <a:ext cx="2893591" cy="1706942"/>
          </a:xfrm>
          <a:prstGeom prst="rect">
            <a:avLst/>
          </a:prstGeom>
        </p:spPr>
      </p:pic>
      <p:grpSp>
        <p:nvGrpSpPr>
          <p:cNvPr id="20" name="Group 19"/>
          <p:cNvGrpSpPr/>
          <p:nvPr/>
        </p:nvGrpSpPr>
        <p:grpSpPr>
          <a:xfrm>
            <a:off x="8069879" y="1214371"/>
            <a:ext cx="366789" cy="826618"/>
            <a:chOff x="3075709" y="1064527"/>
            <a:chExt cx="366789" cy="826618"/>
          </a:xfrm>
        </p:grpSpPr>
        <p:cxnSp>
          <p:nvCxnSpPr>
            <p:cNvPr id="21" name="Straight Connector 20"/>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584272" y="2040989"/>
            <a:ext cx="366789" cy="826618"/>
            <a:chOff x="3075709" y="1064527"/>
            <a:chExt cx="366789" cy="826618"/>
          </a:xfrm>
        </p:grpSpPr>
        <p:cxnSp>
          <p:nvCxnSpPr>
            <p:cNvPr id="26" name="Straight Connector 25"/>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7776197" y="3480050"/>
            <a:ext cx="366789" cy="826618"/>
            <a:chOff x="3075709" y="1064527"/>
            <a:chExt cx="366789" cy="826618"/>
          </a:xfrm>
        </p:grpSpPr>
        <p:cxnSp>
          <p:nvCxnSpPr>
            <p:cNvPr id="29" name="Straight Connector 28"/>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880449" y="4990470"/>
            <a:ext cx="366789" cy="826618"/>
            <a:chOff x="3075709" y="1064527"/>
            <a:chExt cx="366789" cy="826618"/>
          </a:xfrm>
        </p:grpSpPr>
        <p:cxnSp>
          <p:nvCxnSpPr>
            <p:cNvPr id="32" name="Straight Connector 31"/>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771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853" y="1645192"/>
            <a:ext cx="5989577" cy="3697270"/>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9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89" y="-154436"/>
            <a:ext cx="2643578" cy="1631839"/>
          </a:xfrm>
          <a:prstGeom prst="rect">
            <a:avLst/>
          </a:prstGeom>
        </p:spPr>
      </p:pic>
      <p:sp>
        <p:nvSpPr>
          <p:cNvPr id="17" name="TextBox 16"/>
          <p:cNvSpPr txBox="1"/>
          <p:nvPr/>
        </p:nvSpPr>
        <p:spPr>
          <a:xfrm>
            <a:off x="2619146" y="557586"/>
            <a:ext cx="7116009" cy="923330"/>
          </a:xfrm>
          <a:prstGeom prst="rect">
            <a:avLst/>
          </a:prstGeom>
          <a:noFill/>
        </p:spPr>
        <p:txBody>
          <a:bodyPr wrap="square" rtlCol="0">
            <a:spAutoFit/>
          </a:bodyPr>
          <a:lstStyle/>
          <a:p>
            <a:pPr algn="ct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Loài chim</a:t>
            </a:r>
          </a:p>
        </p:txBody>
      </p:sp>
      <p:pic>
        <p:nvPicPr>
          <p:cNvPr id="18"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stretch>
            <a:fillRect/>
          </a:stretch>
        </p:blipFill>
        <p:spPr>
          <a:xfrm>
            <a:off x="1972691" y="1404214"/>
            <a:ext cx="8408918" cy="4696470"/>
          </a:xfrm>
          <a:prstGeom prst="rect">
            <a:avLst/>
          </a:prstGeom>
        </p:spPr>
      </p:pic>
    </p:spTree>
    <p:extLst>
      <p:ext uri="{BB962C8B-B14F-4D97-AF65-F5344CB8AC3E}">
        <p14:creationId xmlns:p14="http://schemas.microsoft.com/office/powerpoint/2010/main" val="27085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89" y="-154436"/>
            <a:ext cx="2643578" cy="1631839"/>
          </a:xfrm>
          <a:prstGeom prst="rect">
            <a:avLst/>
          </a:prstGeom>
        </p:spPr>
      </p:pic>
      <p:sp>
        <p:nvSpPr>
          <p:cNvPr id="17" name="TextBox 16"/>
          <p:cNvSpPr txBox="1"/>
          <p:nvPr/>
        </p:nvSpPr>
        <p:spPr>
          <a:xfrm>
            <a:off x="2755779" y="484015"/>
            <a:ext cx="7116009" cy="923330"/>
          </a:xfrm>
          <a:prstGeom prst="rect">
            <a:avLst/>
          </a:prstGeom>
          <a:noFill/>
        </p:spPr>
        <p:txBody>
          <a:bodyPr wrap="square" rtlCol="0">
            <a:spAutoFit/>
          </a:bodyPr>
          <a:lstStyle/>
          <a:p>
            <a:pPr algn="ct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Loài chim</a:t>
            </a:r>
          </a:p>
        </p:txBody>
      </p:sp>
      <p:pic>
        <p:nvPicPr>
          <p:cNvPr id="18"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0" name="Picture 2" descr="các loài chim đẹp ở việt nam"/>
          <p:cNvPicPr>
            <a:picLocks noChangeAspect="1" noChangeArrowheads="1"/>
          </p:cNvPicPr>
          <p:nvPr/>
        </p:nvPicPr>
        <p:blipFill rotWithShape="1">
          <a:blip r:embed="rId4">
            <a:extLst>
              <a:ext uri="{28A0092B-C50C-407E-A947-70E740481C1C}">
                <a14:useLocalDpi xmlns:a14="http://schemas.microsoft.com/office/drawing/2010/main" val="0"/>
              </a:ext>
            </a:extLst>
          </a:blip>
          <a:srcRect l="11040" r="3890"/>
          <a:stretch/>
        </p:blipFill>
        <p:spPr bwMode="auto">
          <a:xfrm>
            <a:off x="6337735" y="1425105"/>
            <a:ext cx="5286703" cy="41348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ogmaprize.vn/wp-content/uploads/2019/12/ch%C3%A0o-m%C3%A0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848" y="1407345"/>
            <a:ext cx="5288046" cy="415874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355376" y="5724246"/>
            <a:ext cx="3252814" cy="646331"/>
          </a:xfrm>
          <a:prstGeom prst="rect">
            <a:avLst/>
          </a:prstGeom>
        </p:spPr>
        <p:txBody>
          <a:bodyPr wrap="none">
            <a:spAutoFit/>
          </a:bodyPr>
          <a:lstStyle/>
          <a:p>
            <a:pPr algn="just"/>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Chim chào mào</a:t>
            </a:r>
            <a:endParaRPr lang="en-US" sz="3600" dirty="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p:cNvSpPr/>
          <p:nvPr/>
        </p:nvSpPr>
        <p:spPr>
          <a:xfrm>
            <a:off x="7422005" y="5724245"/>
            <a:ext cx="3118161" cy="646331"/>
          </a:xfrm>
          <a:prstGeom prst="rect">
            <a:avLst/>
          </a:prstGeom>
        </p:spPr>
        <p:txBody>
          <a:bodyPr wrap="none">
            <a:spAutoFit/>
          </a:bodyPr>
          <a:lstStyle/>
          <a:p>
            <a:pPr algn="just"/>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Chim vàng anh</a:t>
            </a:r>
            <a:endParaRPr lang="en-US" sz="3600" dirty="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7899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89" y="-154436"/>
            <a:ext cx="2643578" cy="1631839"/>
          </a:xfrm>
          <a:prstGeom prst="rect">
            <a:avLst/>
          </a:prstGeom>
        </p:spPr>
      </p:pic>
      <p:sp>
        <p:nvSpPr>
          <p:cNvPr id="17" name="TextBox 16"/>
          <p:cNvSpPr txBox="1"/>
          <p:nvPr/>
        </p:nvSpPr>
        <p:spPr>
          <a:xfrm>
            <a:off x="2755779" y="484015"/>
            <a:ext cx="7116009" cy="923330"/>
          </a:xfrm>
          <a:prstGeom prst="rect">
            <a:avLst/>
          </a:prstGeom>
          <a:noFill/>
        </p:spPr>
        <p:txBody>
          <a:bodyPr wrap="square" rtlCol="0">
            <a:spAutoFit/>
          </a:bodyPr>
          <a:lstStyle/>
          <a:p>
            <a:pPr algn="ct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Loài chim</a:t>
            </a:r>
          </a:p>
        </p:txBody>
      </p:sp>
      <p:pic>
        <p:nvPicPr>
          <p:cNvPr id="18"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7735" y="1425106"/>
            <a:ext cx="5286703" cy="41348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2848" y="1425105"/>
            <a:ext cx="5288046" cy="413486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61693" y="5724246"/>
            <a:ext cx="5171609" cy="707886"/>
          </a:xfrm>
          <a:prstGeom prst="rect">
            <a:avLst/>
          </a:prstGeom>
        </p:spPr>
        <p:txBody>
          <a:bodyPr wrap="none">
            <a:spAutoFit/>
          </a:bodyPr>
          <a:lstStyle/>
          <a:p>
            <a:pPr fontAlgn="base"/>
            <a:r>
              <a:rPr lang="vi-VN" sz="4000" b="1" dirty="0">
                <a:latin typeface="Arial-Rounded" panose="020B0500000000000000" pitchFamily="34" charset="0"/>
                <a:ea typeface="Arial-Rounded" panose="020B0500000000000000" pitchFamily="34" charset="0"/>
                <a:cs typeface="Arial-Rounded" panose="020B0500000000000000" pitchFamily="34" charset="0"/>
              </a:rPr>
              <a:t>Chim thiên đường xanh</a:t>
            </a:r>
          </a:p>
        </p:txBody>
      </p:sp>
      <p:sp>
        <p:nvSpPr>
          <p:cNvPr id="16" name="Rectangle 15"/>
          <p:cNvSpPr/>
          <p:nvPr/>
        </p:nvSpPr>
        <p:spPr>
          <a:xfrm>
            <a:off x="7392439" y="5724245"/>
            <a:ext cx="3198311" cy="707886"/>
          </a:xfrm>
          <a:prstGeom prst="rect">
            <a:avLst/>
          </a:prstGeom>
        </p:spPr>
        <p:txBody>
          <a:bodyPr wrap="none">
            <a:spAutoFit/>
          </a:bodyPr>
          <a:lstStyle/>
          <a:p>
            <a:pPr algn="just"/>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Chim kim tước</a:t>
            </a:r>
            <a:endParaRPr lang="en-US" sz="4000" dirty="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5351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79" y="2351699"/>
            <a:ext cx="6249725" cy="2284256"/>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5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 y="6510969"/>
            <a:ext cx="12202805" cy="347031"/>
            <a:chOff x="1" y="6645897"/>
            <a:chExt cx="12202805" cy="212103"/>
          </a:xfrm>
        </p:grpSpPr>
        <p:sp>
          <p:nvSpPr>
            <p:cNvPr id="4" name="Rectangle 3"/>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789" cy="6510969"/>
          </a:xfrm>
          <a:prstGeom prst="rect">
            <a:avLst/>
          </a:prstGeom>
        </p:spPr>
      </p:pic>
      <p:grpSp>
        <p:nvGrpSpPr>
          <p:cNvPr id="23" name="Group 22"/>
          <p:cNvGrpSpPr/>
          <p:nvPr/>
        </p:nvGrpSpPr>
        <p:grpSpPr>
          <a:xfrm>
            <a:off x="1821904" y="1795700"/>
            <a:ext cx="8492016" cy="2515044"/>
            <a:chOff x="1868200" y="2632197"/>
            <a:chExt cx="8492016" cy="2919569"/>
          </a:xfrm>
          <a:pattFill prst="trellis">
            <a:fgClr>
              <a:srgbClr val="BCE6EB"/>
            </a:fgClr>
            <a:bgClr>
              <a:schemeClr val="bg1"/>
            </a:bgClr>
          </a:pattFill>
        </p:grpSpPr>
        <p:sp>
          <p:nvSpPr>
            <p:cNvPr id="20" name="Rectangle: Rounded Corners 1">
              <a:extLst>
                <a:ext uri="{FF2B5EF4-FFF2-40B4-BE49-F238E27FC236}">
                  <a16:creationId xmlns:a16="http://schemas.microsoft.com/office/drawing/2014/main" id="{68A52418-C60A-4F1C-B2CF-788FF7F41C63}"/>
                </a:ext>
              </a:extLst>
            </p:cNvPr>
            <p:cNvSpPr/>
            <p:nvPr/>
          </p:nvSpPr>
          <p:spPr>
            <a:xfrm>
              <a:off x="1868200" y="2632197"/>
              <a:ext cx="8492016" cy="2919569"/>
            </a:xfrm>
            <a:prstGeom prst="roundRect">
              <a:avLst/>
            </a:prstGeom>
            <a:grp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2648D38-8BBE-48DF-97C2-9245ECC93D93}"/>
                </a:ext>
              </a:extLst>
            </p:cNvPr>
            <p:cNvSpPr txBox="1"/>
            <p:nvPr/>
          </p:nvSpPr>
          <p:spPr>
            <a:xfrm>
              <a:off x="2369373" y="3244194"/>
              <a:ext cx="7489670" cy="1393392"/>
            </a:xfrm>
            <a:prstGeom prst="rect">
              <a:avLst/>
            </a:prstGeom>
            <a:noFill/>
          </p:spPr>
          <p:txBody>
            <a:bodyPr wrap="square" rtlCol="0">
              <a:spAutoFit/>
            </a:bodyPr>
            <a:lstStyle/>
            <a:p>
              <a:pPr algn="ctr"/>
              <a:r>
                <a:rPr lang="en-US" sz="72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CỦNG CỐ BÀI HỌC</a:t>
              </a:r>
            </a:p>
          </p:txBody>
        </p:sp>
      </p:grpSp>
      <p:pic>
        <p:nvPicPr>
          <p:cNvPr id="102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1339" y="116454"/>
            <a:ext cx="1186774" cy="1186774"/>
          </a:xfrm>
          <a:prstGeom prst="roundRect">
            <a:avLst>
              <a:gd name="adj" fmla="val 16667"/>
            </a:avLst>
          </a:prstGeom>
          <a:ln>
            <a:solidFill>
              <a:schemeClr val="accent6">
                <a:lumMod val="60000"/>
                <a:lumOff val="40000"/>
              </a:schemeClr>
            </a:solidFill>
          </a:ln>
          <a:effectLst>
            <a:glow rad="635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3DC8453C-C512-4489-80A2-2910095B8EFB}"/>
              </a:ext>
            </a:extLst>
          </p:cNvPr>
          <p:cNvPicPr>
            <a:picLocks noChangeAspect="1"/>
          </p:cNvPicPr>
          <p:nvPr/>
        </p:nvPicPr>
        <p:blipFill>
          <a:blip r:embed="rId4"/>
          <a:stretch>
            <a:fillRect/>
          </a:stretch>
        </p:blipFill>
        <p:spPr>
          <a:xfrm>
            <a:off x="7983042" y="3622189"/>
            <a:ext cx="3936693" cy="2888780"/>
          </a:xfrm>
          <a:prstGeom prst="rect">
            <a:avLst/>
          </a:prstGeom>
        </p:spPr>
      </p:pic>
    </p:spTree>
    <p:extLst>
      <p:ext uri="{BB962C8B-B14F-4D97-AF65-F5344CB8AC3E}">
        <p14:creationId xmlns:p14="http://schemas.microsoft.com/office/powerpoint/2010/main" val="25118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righ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074875"/>
          </a:xfrm>
          <a:prstGeom prst="rect">
            <a:avLst/>
          </a:prstGeom>
        </p:spPr>
      </p:pic>
      <p:sp>
        <p:nvSpPr>
          <p:cNvPr id="3" name="TextBox 2">
            <a:extLst>
              <a:ext uri="{FF2B5EF4-FFF2-40B4-BE49-F238E27FC236}">
                <a16:creationId xmlns:a16="http://schemas.microsoft.com/office/drawing/2014/main" id="{379624A9-5175-4996-8B97-76546D990D60}"/>
              </a:ext>
            </a:extLst>
          </p:cNvPr>
          <p:cNvSpPr txBox="1"/>
          <p:nvPr/>
        </p:nvSpPr>
        <p:spPr>
          <a:xfrm>
            <a:off x="389500" y="5069239"/>
            <a:ext cx="7097716" cy="1323439"/>
          </a:xfrm>
          <a:prstGeom prst="rect">
            <a:avLst/>
          </a:prstGeom>
          <a:noFill/>
        </p:spPr>
        <p:txBody>
          <a:bodyPr wrap="square" rtlCol="0">
            <a:spAutoFit/>
          </a:bodyPr>
          <a:lstStyle/>
          <a:p>
            <a:r>
              <a:rPr lang="en-US" sz="4000" dirty="0">
                <a:ln w="0"/>
                <a:latin typeface="Arial-Rounded" panose="020B0500000000000000" pitchFamily="34" charset="0"/>
                <a:ea typeface="Arial-Rounded" panose="020B0500000000000000" pitchFamily="34" charset="0"/>
                <a:cs typeface="Arial-Rounded" panose="020B0500000000000000" pitchFamily="34" charset="0"/>
              </a:rPr>
              <a:t>	Yến phụng có bộ lông tím biêng biếc, trông rất diêm dúa.</a:t>
            </a:r>
          </a:p>
        </p:txBody>
      </p:sp>
      <p:sp>
        <p:nvSpPr>
          <p:cNvPr id="4" name="TextBox 3">
            <a:extLst>
              <a:ext uri="{FF2B5EF4-FFF2-40B4-BE49-F238E27FC236}">
                <a16:creationId xmlns:a16="http://schemas.microsoft.com/office/drawing/2014/main" id="{379624A9-5175-4996-8B97-76546D990D60}"/>
              </a:ext>
            </a:extLst>
          </p:cNvPr>
          <p:cNvSpPr txBox="1"/>
          <p:nvPr/>
        </p:nvSpPr>
        <p:spPr>
          <a:xfrm>
            <a:off x="1302317" y="5069464"/>
            <a:ext cx="1484554" cy="707886"/>
          </a:xfrm>
          <a:prstGeom prst="rect">
            <a:avLst/>
          </a:prstGeom>
          <a:noFill/>
        </p:spPr>
        <p:txBody>
          <a:bodyPr wrap="square" rtlCol="0">
            <a:spAutoFit/>
          </a:bodyPr>
          <a:lstStyle/>
          <a:p>
            <a:r>
              <a:rPr lang="en-US" sz="4000" dirty="0">
                <a:ln w="0"/>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Yên</a:t>
            </a:r>
          </a:p>
        </p:txBody>
      </p:sp>
      <p:sp>
        <p:nvSpPr>
          <p:cNvPr id="5" name="TextBox 4">
            <a:extLst>
              <a:ext uri="{FF2B5EF4-FFF2-40B4-BE49-F238E27FC236}">
                <a16:creationId xmlns:a16="http://schemas.microsoft.com/office/drawing/2014/main" id="{379624A9-5175-4996-8B97-76546D990D60}"/>
              </a:ext>
            </a:extLst>
          </p:cNvPr>
          <p:cNvSpPr txBox="1"/>
          <p:nvPr/>
        </p:nvSpPr>
        <p:spPr>
          <a:xfrm>
            <a:off x="673970" y="5677676"/>
            <a:ext cx="1660354" cy="707886"/>
          </a:xfrm>
          <a:prstGeom prst="rect">
            <a:avLst/>
          </a:prstGeom>
          <a:noFill/>
        </p:spPr>
        <p:txBody>
          <a:bodyPr wrap="square" rtlCol="0">
            <a:spAutoFit/>
          </a:bodyPr>
          <a:lstStyle/>
          <a:p>
            <a:r>
              <a:rPr lang="en-US" sz="4000" dirty="0">
                <a:ln w="0"/>
                <a:solidFill>
                  <a:srgbClr val="FF0000"/>
                </a:solidFill>
                <a:latin typeface="Arial-Rounded" panose="020B0500000000000000" pitchFamily="34" charset="0"/>
                <a:ea typeface="Arial-Rounded" panose="020B0500000000000000" pitchFamily="34" charset="0"/>
                <a:cs typeface="Arial-Rounded" panose="020B0500000000000000" pitchFamily="34" charset="0"/>
              </a:rPr>
              <a:t>iêng</a:t>
            </a:r>
          </a:p>
        </p:txBody>
      </p:sp>
      <p:sp>
        <p:nvSpPr>
          <p:cNvPr id="6" name="TextBox 5">
            <a:extLst>
              <a:ext uri="{FF2B5EF4-FFF2-40B4-BE49-F238E27FC236}">
                <a16:creationId xmlns:a16="http://schemas.microsoft.com/office/drawing/2014/main" id="{379624A9-5175-4996-8B97-76546D990D60}"/>
              </a:ext>
            </a:extLst>
          </p:cNvPr>
          <p:cNvSpPr txBox="1"/>
          <p:nvPr/>
        </p:nvSpPr>
        <p:spPr>
          <a:xfrm>
            <a:off x="5031950" y="5678833"/>
            <a:ext cx="1660354" cy="707886"/>
          </a:xfrm>
          <a:prstGeom prst="rect">
            <a:avLst/>
          </a:prstGeom>
          <a:noFill/>
        </p:spPr>
        <p:txBody>
          <a:bodyPr wrap="square" rtlCol="0">
            <a:spAutoFit/>
          </a:bodyPr>
          <a:lstStyle/>
          <a:p>
            <a:r>
              <a:rPr lang="en-US" sz="4000" dirty="0">
                <a:ln w="0"/>
                <a:solidFill>
                  <a:srgbClr val="FF0000"/>
                </a:solidFill>
                <a:latin typeface="Arial-Rounded" panose="020B0500000000000000" pitchFamily="34" charset="0"/>
                <a:ea typeface="Arial-Rounded" panose="020B0500000000000000" pitchFamily="34" charset="0"/>
                <a:cs typeface="Arial-Rounded" panose="020B0500000000000000" pitchFamily="34" charset="0"/>
              </a:rPr>
              <a:t>iêm</a:t>
            </a:r>
          </a:p>
        </p:txBody>
      </p:sp>
      <p:grpSp>
        <p:nvGrpSpPr>
          <p:cNvPr id="8" name="Group 7"/>
          <p:cNvGrpSpPr/>
          <p:nvPr/>
        </p:nvGrpSpPr>
        <p:grpSpPr>
          <a:xfrm>
            <a:off x="1" y="6510969"/>
            <a:ext cx="12202805" cy="347031"/>
            <a:chOff x="1" y="6645897"/>
            <a:chExt cx="12202805" cy="212103"/>
          </a:xfrm>
        </p:grpSpPr>
        <p:sp>
          <p:nvSpPr>
            <p:cNvPr id="9" name="Rectangle 8"/>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920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18" y="1645192"/>
            <a:ext cx="6167047" cy="3697270"/>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2">
            <a:extLst>
              <a:ext uri="{28A0092B-C50C-407E-A947-70E740481C1C}">
                <a14:useLocalDpi xmlns:a14="http://schemas.microsoft.com/office/drawing/2010/main" val="0"/>
              </a:ext>
            </a:extLst>
          </a:blip>
          <a:srcRect t="11770"/>
          <a:stretch/>
        </p:blipFill>
        <p:spPr>
          <a:xfrm>
            <a:off x="1" y="-22860"/>
            <a:ext cx="12202805" cy="6511795"/>
          </a:xfrm>
          <a:prstGeom prst="rect">
            <a:avLst/>
          </a:prstGeom>
        </p:spPr>
      </p:pic>
      <p:pic>
        <p:nvPicPr>
          <p:cNvPr id="2" name="Picture 1">
            <a:extLst>
              <a:ext uri="{FF2B5EF4-FFF2-40B4-BE49-F238E27FC236}">
                <a16:creationId xmlns:a16="http://schemas.microsoft.com/office/drawing/2014/main" id="{98ABA5AA-0DFE-461C-8D07-D1F945AEA7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3" name="TextBox 2">
            <a:extLst>
              <a:ext uri="{FF2B5EF4-FFF2-40B4-BE49-F238E27FC236}">
                <a16:creationId xmlns:a16="http://schemas.microsoft.com/office/drawing/2014/main" id="{33EC4A5E-E089-46E1-951D-E73B20FAF15D}"/>
              </a:ext>
            </a:extLst>
          </p:cNvPr>
          <p:cNvSpPr txBox="1"/>
          <p:nvPr/>
        </p:nvSpPr>
        <p:spPr>
          <a:xfrm>
            <a:off x="1961782" y="814691"/>
            <a:ext cx="3065247" cy="1446550"/>
          </a:xfrm>
          <a:prstGeom prst="rect">
            <a:avLst/>
          </a:prstGeom>
          <a:noFill/>
        </p:spPr>
        <p:txBody>
          <a:bodyPr wrap="square" rtlCol="0">
            <a:spAutoFit/>
          </a:bodyPr>
          <a:lstStyle/>
          <a:p>
            <a:r>
              <a:rPr lang="en-US" sz="88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iêng</a:t>
            </a:r>
          </a:p>
        </p:txBody>
      </p:sp>
      <p:sp>
        <p:nvSpPr>
          <p:cNvPr id="4" name="TextBox 3">
            <a:extLst>
              <a:ext uri="{FF2B5EF4-FFF2-40B4-BE49-F238E27FC236}">
                <a16:creationId xmlns:a16="http://schemas.microsoft.com/office/drawing/2014/main" id="{33EC4A5E-E089-46E1-951D-E73B20FAF15D}"/>
              </a:ext>
            </a:extLst>
          </p:cNvPr>
          <p:cNvSpPr txBox="1"/>
          <p:nvPr/>
        </p:nvSpPr>
        <p:spPr>
          <a:xfrm>
            <a:off x="5342085" y="855032"/>
            <a:ext cx="2518534" cy="1446550"/>
          </a:xfrm>
          <a:prstGeom prst="rect">
            <a:avLst/>
          </a:prstGeom>
          <a:noFill/>
        </p:spPr>
        <p:txBody>
          <a:bodyPr wrap="square" rtlCol="0">
            <a:spAutoFit/>
          </a:bodyPr>
          <a:lstStyle/>
          <a:p>
            <a:r>
              <a:rPr lang="en-US" sz="88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iêm</a:t>
            </a:r>
          </a:p>
        </p:txBody>
      </p:sp>
      <p:sp>
        <p:nvSpPr>
          <p:cNvPr id="5" name="TextBox 4">
            <a:extLst>
              <a:ext uri="{FF2B5EF4-FFF2-40B4-BE49-F238E27FC236}">
                <a16:creationId xmlns:a16="http://schemas.microsoft.com/office/drawing/2014/main" id="{33EC4A5E-E089-46E1-951D-E73B20FAF15D}"/>
              </a:ext>
            </a:extLst>
          </p:cNvPr>
          <p:cNvSpPr txBox="1"/>
          <p:nvPr/>
        </p:nvSpPr>
        <p:spPr>
          <a:xfrm>
            <a:off x="8254145" y="841585"/>
            <a:ext cx="2518534" cy="1446550"/>
          </a:xfrm>
          <a:prstGeom prst="rect">
            <a:avLst/>
          </a:prstGeom>
          <a:noFill/>
        </p:spPr>
        <p:txBody>
          <a:bodyPr wrap="square" rtlCol="0">
            <a:spAutoFit/>
          </a:bodyPr>
          <a:lstStyle/>
          <a:p>
            <a:r>
              <a:rPr lang="en-US" sz="88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yên</a:t>
            </a:r>
          </a:p>
        </p:txBody>
      </p:sp>
      <p:graphicFrame>
        <p:nvGraphicFramePr>
          <p:cNvPr id="12" name="Table 11">
            <a:extLst>
              <a:ext uri="{FF2B5EF4-FFF2-40B4-BE49-F238E27FC236}">
                <a16:creationId xmlns:a16="http://schemas.microsoft.com/office/drawing/2014/main" id="{0DB045B1-C63D-42BD-BE1C-5E431E97BE8C}"/>
              </a:ext>
            </a:extLst>
          </p:cNvPr>
          <p:cNvGraphicFramePr>
            <a:graphicFrameLocks noGrp="1"/>
          </p:cNvGraphicFramePr>
          <p:nvPr/>
        </p:nvGraphicFramePr>
        <p:xfrm>
          <a:off x="3145997" y="2448027"/>
          <a:ext cx="6146180" cy="3230880"/>
        </p:xfrm>
        <a:graphic>
          <a:graphicData uri="http://schemas.openxmlformats.org/drawingml/2006/table">
            <a:tbl>
              <a:tblPr firstRow="1" bandRow="1">
                <a:tableStyleId>{22838BEF-8BB2-4498-84A7-C5851F593DF1}</a:tableStyleId>
              </a:tblPr>
              <a:tblGrid>
                <a:gridCol w="3073090">
                  <a:extLst>
                    <a:ext uri="{9D8B030D-6E8A-4147-A177-3AD203B41FA5}">
                      <a16:colId xmlns:a16="http://schemas.microsoft.com/office/drawing/2014/main" val="3483858367"/>
                    </a:ext>
                  </a:extLst>
                </a:gridCol>
                <a:gridCol w="3073090">
                  <a:extLst>
                    <a:ext uri="{9D8B030D-6E8A-4147-A177-3AD203B41FA5}">
                      <a16:colId xmlns:a16="http://schemas.microsoft.com/office/drawing/2014/main" val="444957546"/>
                    </a:ext>
                  </a:extLst>
                </a:gridCol>
              </a:tblGrid>
              <a:tr h="370840">
                <a:tc>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10000" b="1" dirty="0">
                        <a:solidFill>
                          <a:srgbClr val="FF0000"/>
                        </a:solidFill>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370840">
                <a:tc gridSpan="2">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13" name="TextBox 12">
            <a:extLst>
              <a:ext uri="{FF2B5EF4-FFF2-40B4-BE49-F238E27FC236}">
                <a16:creationId xmlns:a16="http://schemas.microsoft.com/office/drawing/2014/main" id="{13057D4E-A608-47E6-8C68-9661AF96327F}"/>
              </a:ext>
            </a:extLst>
          </p:cNvPr>
          <p:cNvSpPr txBox="1"/>
          <p:nvPr/>
        </p:nvSpPr>
        <p:spPr>
          <a:xfrm>
            <a:off x="3382416" y="2515800"/>
            <a:ext cx="2867474" cy="1446550"/>
          </a:xfrm>
          <a:prstGeom prst="rect">
            <a:avLst/>
          </a:prstGeom>
          <a:noFill/>
        </p:spPr>
        <p:txBody>
          <a:bodyPr wrap="square" rtlCol="0">
            <a:spAutoFit/>
          </a:bodyPr>
          <a:lstStyle/>
          <a:p>
            <a:pPr algn="ctr"/>
            <a:r>
              <a:rPr lang="en-US" sz="8800" dirty="0">
                <a:latin typeface="HP-211" panose="020B0803050302020204" pitchFamily="34" charset="0"/>
                <a:ea typeface="Arial-Rounded" panose="020B0500000000000000" pitchFamily="34" charset="0"/>
                <a:cs typeface="Arial-Rounded" panose="020B0500000000000000" pitchFamily="34" charset="0"/>
              </a:rPr>
              <a:t>b</a:t>
            </a:r>
          </a:p>
        </p:txBody>
      </p:sp>
      <p:sp>
        <p:nvSpPr>
          <p:cNvPr id="14" name="TextBox 13">
            <a:extLst>
              <a:ext uri="{FF2B5EF4-FFF2-40B4-BE49-F238E27FC236}">
                <a16:creationId xmlns:a16="http://schemas.microsoft.com/office/drawing/2014/main" id="{662DF7A2-8CA6-4B6D-AB73-4D88EFCF69DE}"/>
              </a:ext>
            </a:extLst>
          </p:cNvPr>
          <p:cNvSpPr txBox="1"/>
          <p:nvPr/>
        </p:nvSpPr>
        <p:spPr>
          <a:xfrm>
            <a:off x="6340724" y="2521616"/>
            <a:ext cx="2867474" cy="1446550"/>
          </a:xfrm>
          <a:prstGeom prst="rect">
            <a:avLst/>
          </a:prstGeom>
          <a:noFill/>
        </p:spPr>
        <p:txBody>
          <a:bodyPr wrap="square" rtlCol="0">
            <a:spAutoFit/>
          </a:bodyPr>
          <a:lstStyle/>
          <a:p>
            <a:pPr algn="ctr"/>
            <a:r>
              <a:rPr lang="en-US" sz="8800" dirty="0">
                <a:solidFill>
                  <a:srgbClr val="FF0000"/>
                </a:solidFill>
                <a:latin typeface="HP-211" panose="020B0803050302020204" pitchFamily="34" charset="0"/>
                <a:ea typeface="Arial-Rounded" panose="020B0500000000000000" pitchFamily="34" charset="0"/>
                <a:cs typeface="Arial-Rounded" panose="020B0500000000000000" pitchFamily="34" charset="0"/>
              </a:rPr>
              <a:t>iêng</a:t>
            </a:r>
          </a:p>
        </p:txBody>
      </p:sp>
      <p:sp>
        <p:nvSpPr>
          <p:cNvPr id="15" name="TextBox 14">
            <a:extLst>
              <a:ext uri="{FF2B5EF4-FFF2-40B4-BE49-F238E27FC236}">
                <a16:creationId xmlns:a16="http://schemas.microsoft.com/office/drawing/2014/main" id="{BE1FDDE3-59E4-4533-A00A-24251D978E18}"/>
              </a:ext>
            </a:extLst>
          </p:cNvPr>
          <p:cNvSpPr txBox="1"/>
          <p:nvPr/>
        </p:nvSpPr>
        <p:spPr>
          <a:xfrm>
            <a:off x="3200770" y="3962350"/>
            <a:ext cx="6098240" cy="1631216"/>
          </a:xfrm>
          <a:prstGeom prst="rect">
            <a:avLst/>
          </a:prstGeom>
          <a:noFill/>
        </p:spPr>
        <p:txBody>
          <a:bodyPr wrap="square">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biêng</a:t>
            </a:r>
          </a:p>
        </p:txBody>
      </p:sp>
      <p:sp>
        <p:nvSpPr>
          <p:cNvPr id="16" name="TextBox 15">
            <a:extLst>
              <a:ext uri="{FF2B5EF4-FFF2-40B4-BE49-F238E27FC236}">
                <a16:creationId xmlns:a16="http://schemas.microsoft.com/office/drawing/2014/main" id="{AA19AD74-633B-4CDB-845B-CACC9439DAC7}"/>
              </a:ext>
            </a:extLst>
          </p:cNvPr>
          <p:cNvSpPr txBox="1"/>
          <p:nvPr/>
        </p:nvSpPr>
        <p:spPr>
          <a:xfrm>
            <a:off x="5216392" y="3956861"/>
            <a:ext cx="3464219"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iêng</a:t>
            </a:r>
          </a:p>
        </p:txBody>
      </p:sp>
      <p:grpSp>
        <p:nvGrpSpPr>
          <p:cNvPr id="17" name="Group 16"/>
          <p:cNvGrpSpPr/>
          <p:nvPr/>
        </p:nvGrpSpPr>
        <p:grpSpPr>
          <a:xfrm>
            <a:off x="1" y="6510969"/>
            <a:ext cx="12202805" cy="347031"/>
            <a:chOff x="1" y="6645897"/>
            <a:chExt cx="12202805" cy="212103"/>
          </a:xfrm>
        </p:grpSpPr>
        <p:sp>
          <p:nvSpPr>
            <p:cNvPr id="18" name="Rectangle 17"/>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90453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12" name="Rectangle: Rounded Corners 9">
            <a:extLst>
              <a:ext uri="{FF2B5EF4-FFF2-40B4-BE49-F238E27FC236}">
                <a16:creationId xmlns:a16="http://schemas.microsoft.com/office/drawing/2014/main" id="{C1F08FC5-20BC-4A4E-9427-66744C0A4340}"/>
              </a:ext>
            </a:extLst>
          </p:cNvPr>
          <p:cNvSpPr/>
          <p:nvPr/>
        </p:nvSpPr>
        <p:spPr>
          <a:xfrm>
            <a:off x="358166" y="1311637"/>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kiễng</a:t>
            </a:r>
          </a:p>
        </p:txBody>
      </p:sp>
      <p:sp>
        <p:nvSpPr>
          <p:cNvPr id="13" name="Rectangle: Rounded Corners 11">
            <a:extLst>
              <a:ext uri="{FF2B5EF4-FFF2-40B4-BE49-F238E27FC236}">
                <a16:creationId xmlns:a16="http://schemas.microsoft.com/office/drawing/2014/main" id="{7BDEFDFD-A764-49B5-9F80-BEA74B339478}"/>
              </a:ext>
            </a:extLst>
          </p:cNvPr>
          <p:cNvSpPr/>
          <p:nvPr/>
        </p:nvSpPr>
        <p:spPr>
          <a:xfrm>
            <a:off x="4352191" y="1311637"/>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liệng</a:t>
            </a:r>
          </a:p>
        </p:txBody>
      </p:sp>
      <p:sp>
        <p:nvSpPr>
          <p:cNvPr id="14" name="Rectangle: Rounded Corners 13">
            <a:extLst>
              <a:ext uri="{FF2B5EF4-FFF2-40B4-BE49-F238E27FC236}">
                <a16:creationId xmlns:a16="http://schemas.microsoft.com/office/drawing/2014/main" id="{6744081F-CA73-49E5-8A6D-043709DB220E}"/>
              </a:ext>
            </a:extLst>
          </p:cNvPr>
          <p:cNvSpPr/>
          <p:nvPr/>
        </p:nvSpPr>
        <p:spPr>
          <a:xfrm>
            <a:off x="8302850" y="1311638"/>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riềng</a:t>
            </a:r>
          </a:p>
        </p:txBody>
      </p:sp>
      <p:sp>
        <p:nvSpPr>
          <p:cNvPr id="15" name="Rectangle: Rounded Corners 15">
            <a:extLst>
              <a:ext uri="{FF2B5EF4-FFF2-40B4-BE49-F238E27FC236}">
                <a16:creationId xmlns:a16="http://schemas.microsoft.com/office/drawing/2014/main" id="{AD59CDB9-9A3E-4C98-9AC6-D05FE1B60779}"/>
              </a:ext>
            </a:extLst>
          </p:cNvPr>
          <p:cNvSpPr/>
          <p:nvPr/>
        </p:nvSpPr>
        <p:spPr>
          <a:xfrm>
            <a:off x="358166" y="2780197"/>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diềm</a:t>
            </a:r>
          </a:p>
        </p:txBody>
      </p:sp>
      <p:sp>
        <p:nvSpPr>
          <p:cNvPr id="16" name="Rectangle: Rounded Corners 17">
            <a:extLst>
              <a:ext uri="{FF2B5EF4-FFF2-40B4-BE49-F238E27FC236}">
                <a16:creationId xmlns:a16="http://schemas.microsoft.com/office/drawing/2014/main" id="{F9BF8648-F500-428B-B27F-788EC7F39160}"/>
              </a:ext>
            </a:extLst>
          </p:cNvPr>
          <p:cNvSpPr/>
          <p:nvPr/>
        </p:nvSpPr>
        <p:spPr>
          <a:xfrm>
            <a:off x="4352191" y="2774499"/>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kiểm</a:t>
            </a:r>
          </a:p>
        </p:txBody>
      </p:sp>
      <p:sp>
        <p:nvSpPr>
          <p:cNvPr id="17" name="Rectangle: Rounded Corners 19">
            <a:extLst>
              <a:ext uri="{FF2B5EF4-FFF2-40B4-BE49-F238E27FC236}">
                <a16:creationId xmlns:a16="http://schemas.microsoft.com/office/drawing/2014/main" id="{A9B8AF62-445B-47F3-927A-12D3AFAA8AD8}"/>
              </a:ext>
            </a:extLst>
          </p:cNvPr>
          <p:cNvSpPr/>
          <p:nvPr/>
        </p:nvSpPr>
        <p:spPr>
          <a:xfrm>
            <a:off x="8346216" y="2818433"/>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xiêm</a:t>
            </a:r>
          </a:p>
        </p:txBody>
      </p:sp>
      <p:sp>
        <p:nvSpPr>
          <p:cNvPr id="30" name="TextBox 29">
            <a:extLst>
              <a:ext uri="{FF2B5EF4-FFF2-40B4-BE49-F238E27FC236}">
                <a16:creationId xmlns:a16="http://schemas.microsoft.com/office/drawing/2014/main" id="{AA19AD74-633B-4CDB-845B-CACC9439DAC7}"/>
              </a:ext>
            </a:extLst>
          </p:cNvPr>
          <p:cNvSpPr txBox="1"/>
          <p:nvPr/>
        </p:nvSpPr>
        <p:spPr>
          <a:xfrm>
            <a:off x="1289020" y="1260283"/>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iêng</a:t>
            </a:r>
          </a:p>
        </p:txBody>
      </p:sp>
      <p:sp>
        <p:nvSpPr>
          <p:cNvPr id="31" name="TextBox 30">
            <a:extLst>
              <a:ext uri="{FF2B5EF4-FFF2-40B4-BE49-F238E27FC236}">
                <a16:creationId xmlns:a16="http://schemas.microsoft.com/office/drawing/2014/main" id="{AA19AD74-633B-4CDB-845B-CACC9439DAC7}"/>
              </a:ext>
            </a:extLst>
          </p:cNvPr>
          <p:cNvSpPr txBox="1"/>
          <p:nvPr/>
        </p:nvSpPr>
        <p:spPr>
          <a:xfrm>
            <a:off x="5151096" y="1262043"/>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iêng</a:t>
            </a:r>
          </a:p>
        </p:txBody>
      </p:sp>
      <p:sp>
        <p:nvSpPr>
          <p:cNvPr id="32" name="TextBox 31">
            <a:extLst>
              <a:ext uri="{FF2B5EF4-FFF2-40B4-BE49-F238E27FC236}">
                <a16:creationId xmlns:a16="http://schemas.microsoft.com/office/drawing/2014/main" id="{AA19AD74-633B-4CDB-845B-CACC9439DAC7}"/>
              </a:ext>
            </a:extLst>
          </p:cNvPr>
          <p:cNvSpPr txBox="1"/>
          <p:nvPr/>
        </p:nvSpPr>
        <p:spPr>
          <a:xfrm>
            <a:off x="9146268" y="1261847"/>
            <a:ext cx="2168537"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iêng</a:t>
            </a:r>
          </a:p>
        </p:txBody>
      </p:sp>
      <p:sp>
        <p:nvSpPr>
          <p:cNvPr id="33" name="TextBox 32">
            <a:extLst>
              <a:ext uri="{FF2B5EF4-FFF2-40B4-BE49-F238E27FC236}">
                <a16:creationId xmlns:a16="http://schemas.microsoft.com/office/drawing/2014/main" id="{AA19AD74-633B-4CDB-845B-CACC9439DAC7}"/>
              </a:ext>
            </a:extLst>
          </p:cNvPr>
          <p:cNvSpPr txBox="1"/>
          <p:nvPr/>
        </p:nvSpPr>
        <p:spPr>
          <a:xfrm>
            <a:off x="1526385" y="2731825"/>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iêm</a:t>
            </a:r>
          </a:p>
        </p:txBody>
      </p:sp>
      <p:sp>
        <p:nvSpPr>
          <p:cNvPr id="34" name="TextBox 33">
            <a:extLst>
              <a:ext uri="{FF2B5EF4-FFF2-40B4-BE49-F238E27FC236}">
                <a16:creationId xmlns:a16="http://schemas.microsoft.com/office/drawing/2014/main" id="{AA19AD74-633B-4CDB-845B-CACC9439DAC7}"/>
              </a:ext>
            </a:extLst>
          </p:cNvPr>
          <p:cNvSpPr txBox="1"/>
          <p:nvPr/>
        </p:nvSpPr>
        <p:spPr>
          <a:xfrm>
            <a:off x="5439598" y="2724361"/>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iêm</a:t>
            </a:r>
          </a:p>
        </p:txBody>
      </p:sp>
      <p:sp>
        <p:nvSpPr>
          <p:cNvPr id="35" name="TextBox 34">
            <a:extLst>
              <a:ext uri="{FF2B5EF4-FFF2-40B4-BE49-F238E27FC236}">
                <a16:creationId xmlns:a16="http://schemas.microsoft.com/office/drawing/2014/main" id="{AA19AD74-633B-4CDB-845B-CACC9439DAC7}"/>
              </a:ext>
            </a:extLst>
          </p:cNvPr>
          <p:cNvSpPr txBox="1"/>
          <p:nvPr/>
        </p:nvSpPr>
        <p:spPr>
          <a:xfrm>
            <a:off x="9420091" y="2767497"/>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iêm</a:t>
            </a:r>
          </a:p>
        </p:txBody>
      </p:sp>
      <p:grpSp>
        <p:nvGrpSpPr>
          <p:cNvPr id="2" name="Group 1"/>
          <p:cNvGrpSpPr/>
          <p:nvPr/>
        </p:nvGrpSpPr>
        <p:grpSpPr>
          <a:xfrm>
            <a:off x="4352191" y="4197090"/>
            <a:ext cx="3520954" cy="1169551"/>
            <a:chOff x="4352191" y="4197090"/>
            <a:chExt cx="3520954" cy="1169551"/>
          </a:xfrm>
        </p:grpSpPr>
        <p:sp>
          <p:nvSpPr>
            <p:cNvPr id="18" name="Rectangle: Rounded Corners 17">
              <a:extLst>
                <a:ext uri="{FF2B5EF4-FFF2-40B4-BE49-F238E27FC236}">
                  <a16:creationId xmlns:a16="http://schemas.microsoft.com/office/drawing/2014/main" id="{F9BF8648-F500-428B-B27F-788EC7F39160}"/>
                </a:ext>
              </a:extLst>
            </p:cNvPr>
            <p:cNvSpPr/>
            <p:nvPr/>
          </p:nvSpPr>
          <p:spPr>
            <a:xfrm>
              <a:off x="4352191" y="4249332"/>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yến</a:t>
              </a:r>
            </a:p>
          </p:txBody>
        </p:sp>
        <p:sp>
          <p:nvSpPr>
            <p:cNvPr id="36" name="TextBox 35">
              <a:extLst>
                <a:ext uri="{FF2B5EF4-FFF2-40B4-BE49-F238E27FC236}">
                  <a16:creationId xmlns:a16="http://schemas.microsoft.com/office/drawing/2014/main" id="{AA19AD74-633B-4CDB-845B-CACC9439DAC7}"/>
                </a:ext>
              </a:extLst>
            </p:cNvPr>
            <p:cNvSpPr txBox="1"/>
            <p:nvPr/>
          </p:nvSpPr>
          <p:spPr>
            <a:xfrm>
              <a:off x="5162173" y="4197090"/>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yên</a:t>
              </a:r>
            </a:p>
          </p:txBody>
        </p:sp>
      </p:grpSp>
      <p:grpSp>
        <p:nvGrpSpPr>
          <p:cNvPr id="3" name="Group 2"/>
          <p:cNvGrpSpPr/>
          <p:nvPr/>
        </p:nvGrpSpPr>
        <p:grpSpPr>
          <a:xfrm>
            <a:off x="358166" y="4180799"/>
            <a:ext cx="3520954" cy="1169551"/>
            <a:chOff x="358166" y="4180799"/>
            <a:chExt cx="3520954" cy="1169551"/>
          </a:xfrm>
        </p:grpSpPr>
        <p:sp>
          <p:nvSpPr>
            <p:cNvPr id="20" name="Rectangle: Rounded Corners 17">
              <a:extLst>
                <a:ext uri="{FF2B5EF4-FFF2-40B4-BE49-F238E27FC236}">
                  <a16:creationId xmlns:a16="http://schemas.microsoft.com/office/drawing/2014/main" id="{F9BF8648-F500-428B-B27F-788EC7F39160}"/>
                </a:ext>
              </a:extLst>
            </p:cNvPr>
            <p:cNvSpPr/>
            <p:nvPr/>
          </p:nvSpPr>
          <p:spPr>
            <a:xfrm>
              <a:off x="358166" y="4230305"/>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yên</a:t>
              </a:r>
            </a:p>
          </p:txBody>
        </p:sp>
        <p:sp>
          <p:nvSpPr>
            <p:cNvPr id="25" name="TextBox 24">
              <a:extLst>
                <a:ext uri="{FF2B5EF4-FFF2-40B4-BE49-F238E27FC236}">
                  <a16:creationId xmlns:a16="http://schemas.microsoft.com/office/drawing/2014/main" id="{AA19AD74-633B-4CDB-845B-CACC9439DAC7}"/>
                </a:ext>
              </a:extLst>
            </p:cNvPr>
            <p:cNvSpPr txBox="1"/>
            <p:nvPr/>
          </p:nvSpPr>
          <p:spPr>
            <a:xfrm>
              <a:off x="1165560" y="4180799"/>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yên</a:t>
              </a:r>
            </a:p>
          </p:txBody>
        </p:sp>
      </p:grpSp>
      <p:grpSp>
        <p:nvGrpSpPr>
          <p:cNvPr id="27" name="Group 26"/>
          <p:cNvGrpSpPr/>
          <p:nvPr/>
        </p:nvGrpSpPr>
        <p:grpSpPr>
          <a:xfrm>
            <a:off x="1" y="6510969"/>
            <a:ext cx="12202805" cy="347031"/>
            <a:chOff x="1" y="6645897"/>
            <a:chExt cx="12202805" cy="212103"/>
          </a:xfrm>
        </p:grpSpPr>
        <p:sp>
          <p:nvSpPr>
            <p:cNvPr id="28" name="Rectangle 27"/>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37352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inVertic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arn(inVertical)">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arn(inVertical)">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6" name="TextBox 5">
            <a:extLst>
              <a:ext uri="{FF2B5EF4-FFF2-40B4-BE49-F238E27FC236}">
                <a16:creationId xmlns:a16="http://schemas.microsoft.com/office/drawing/2014/main" id="{99DECBCE-D3C3-45D6-A518-BA1966479EC6}"/>
              </a:ext>
            </a:extLst>
          </p:cNvPr>
          <p:cNvSpPr txBox="1"/>
          <p:nvPr/>
        </p:nvSpPr>
        <p:spPr>
          <a:xfrm>
            <a:off x="636582" y="3960339"/>
            <a:ext cx="3752194" cy="769441"/>
          </a:xfrm>
          <a:prstGeom prst="rect">
            <a:avLst/>
          </a:prstGeom>
          <a:noFill/>
        </p:spPr>
        <p:txBody>
          <a:bodyPr wrap="square" rtlCol="0">
            <a:spAutoFit/>
          </a:bodyPr>
          <a:lstStyle/>
          <a:p>
            <a:r>
              <a:rPr lang="en-US" sz="4400" dirty="0">
                <a:latin typeface="HP-211" panose="020B0803050302020204" pitchFamily="34" charset="0"/>
              </a:rPr>
              <a:t>sầu riêng</a:t>
            </a:r>
          </a:p>
        </p:txBody>
      </p:sp>
      <p:sp>
        <p:nvSpPr>
          <p:cNvPr id="7" name="TextBox 6">
            <a:extLst>
              <a:ext uri="{FF2B5EF4-FFF2-40B4-BE49-F238E27FC236}">
                <a16:creationId xmlns:a16="http://schemas.microsoft.com/office/drawing/2014/main" id="{F70D66AA-DEAF-44D8-B967-D04AE697AD6D}"/>
              </a:ext>
            </a:extLst>
          </p:cNvPr>
          <p:cNvSpPr txBox="1"/>
          <p:nvPr/>
        </p:nvSpPr>
        <p:spPr>
          <a:xfrm>
            <a:off x="4763644" y="3975744"/>
            <a:ext cx="2925136" cy="769441"/>
          </a:xfrm>
          <a:prstGeom prst="rect">
            <a:avLst/>
          </a:prstGeom>
          <a:noFill/>
        </p:spPr>
        <p:txBody>
          <a:bodyPr wrap="square" rtlCol="0">
            <a:spAutoFit/>
          </a:bodyPr>
          <a:lstStyle/>
          <a:p>
            <a:r>
              <a:rPr lang="en-US" sz="4400" dirty="0">
                <a:latin typeface="HP-211" panose="020B0803050302020204" pitchFamily="34" charset="0"/>
              </a:rPr>
              <a:t>cá kiếm</a:t>
            </a:r>
          </a:p>
        </p:txBody>
      </p:sp>
      <p:sp>
        <p:nvSpPr>
          <p:cNvPr id="8" name="TextBox 7">
            <a:extLst>
              <a:ext uri="{FF2B5EF4-FFF2-40B4-BE49-F238E27FC236}">
                <a16:creationId xmlns:a16="http://schemas.microsoft.com/office/drawing/2014/main" id="{CF7AB549-4C86-46E1-8DF5-596CE60EE38E}"/>
              </a:ext>
            </a:extLst>
          </p:cNvPr>
          <p:cNvSpPr txBox="1"/>
          <p:nvPr/>
        </p:nvSpPr>
        <p:spPr>
          <a:xfrm>
            <a:off x="9202359" y="3975744"/>
            <a:ext cx="3517176" cy="769441"/>
          </a:xfrm>
          <a:prstGeom prst="rect">
            <a:avLst/>
          </a:prstGeom>
          <a:noFill/>
        </p:spPr>
        <p:txBody>
          <a:bodyPr wrap="square" rtlCol="0">
            <a:spAutoFit/>
          </a:bodyPr>
          <a:lstStyle/>
          <a:p>
            <a:r>
              <a:rPr lang="en-US" sz="4400" dirty="0">
                <a:latin typeface="HP-211" panose="020B0803050302020204" pitchFamily="34" charset="0"/>
              </a:rPr>
              <a:t>tổ yến</a:t>
            </a:r>
          </a:p>
        </p:txBody>
      </p:sp>
      <p:sp>
        <p:nvSpPr>
          <p:cNvPr id="3" name="Rectangle 2"/>
          <p:cNvSpPr/>
          <p:nvPr/>
        </p:nvSpPr>
        <p:spPr>
          <a:xfrm>
            <a:off x="1951463" y="3986092"/>
            <a:ext cx="1407758" cy="769441"/>
          </a:xfrm>
          <a:prstGeom prst="rect">
            <a:avLst/>
          </a:prstGeom>
        </p:spPr>
        <p:txBody>
          <a:bodyPr wrap="none">
            <a:spAutoFit/>
          </a:bodyPr>
          <a:lstStyle/>
          <a:p>
            <a:r>
              <a:rPr lang="en-US" sz="4400" dirty="0">
                <a:solidFill>
                  <a:srgbClr val="FF0000"/>
                </a:solidFill>
                <a:latin typeface="HP-211" panose="020B0803050302020204" pitchFamily="34" charset="0"/>
              </a:rPr>
              <a:t>iêng</a:t>
            </a:r>
            <a:endParaRPr lang="en-US" sz="4400" dirty="0">
              <a:solidFill>
                <a:srgbClr val="FF0000"/>
              </a:solidFill>
            </a:endParaRPr>
          </a:p>
        </p:txBody>
      </p:sp>
      <p:sp>
        <p:nvSpPr>
          <p:cNvPr id="16" name="Rectangle 15"/>
          <p:cNvSpPr/>
          <p:nvPr/>
        </p:nvSpPr>
        <p:spPr>
          <a:xfrm>
            <a:off x="5969063" y="4000289"/>
            <a:ext cx="1210588" cy="769441"/>
          </a:xfrm>
          <a:prstGeom prst="rect">
            <a:avLst/>
          </a:prstGeom>
        </p:spPr>
        <p:txBody>
          <a:bodyPr wrap="none">
            <a:spAutoFit/>
          </a:bodyPr>
          <a:lstStyle/>
          <a:p>
            <a:r>
              <a:rPr lang="en-US" sz="4400" dirty="0">
                <a:solidFill>
                  <a:srgbClr val="FF0000"/>
                </a:solidFill>
                <a:latin typeface="HP-211" panose="020B0803050302020204" pitchFamily="34" charset="0"/>
              </a:rPr>
              <a:t>iêm</a:t>
            </a:r>
            <a:endParaRPr lang="en-US" sz="4400" dirty="0">
              <a:solidFill>
                <a:srgbClr val="FF0000"/>
              </a:solidFill>
            </a:endParaRPr>
          </a:p>
        </p:txBody>
      </p:sp>
      <p:sp>
        <p:nvSpPr>
          <p:cNvPr id="17" name="Rectangle 16"/>
          <p:cNvSpPr/>
          <p:nvPr/>
        </p:nvSpPr>
        <p:spPr>
          <a:xfrm>
            <a:off x="9926860" y="4002492"/>
            <a:ext cx="1274708" cy="769441"/>
          </a:xfrm>
          <a:prstGeom prst="rect">
            <a:avLst/>
          </a:prstGeom>
        </p:spPr>
        <p:txBody>
          <a:bodyPr wrap="none">
            <a:spAutoFit/>
          </a:bodyPr>
          <a:lstStyle/>
          <a:p>
            <a:r>
              <a:rPr lang="en-US" sz="4400" dirty="0">
                <a:solidFill>
                  <a:srgbClr val="FF0000"/>
                </a:solidFill>
                <a:latin typeface="HP-211" panose="020B0803050302020204" pitchFamily="34" charset="0"/>
              </a:rPr>
              <a:t>yên</a:t>
            </a:r>
            <a:endParaRPr lang="en-US" sz="4400" dirty="0">
              <a:solidFill>
                <a:srgbClr val="FF0000"/>
              </a:solidFill>
            </a:endParaRPr>
          </a:p>
        </p:txBody>
      </p:sp>
      <p:grpSp>
        <p:nvGrpSpPr>
          <p:cNvPr id="20" name="Group 19"/>
          <p:cNvGrpSpPr/>
          <p:nvPr/>
        </p:nvGrpSpPr>
        <p:grpSpPr>
          <a:xfrm>
            <a:off x="1" y="6510969"/>
            <a:ext cx="12202805" cy="347031"/>
            <a:chOff x="1" y="6645897"/>
            <a:chExt cx="12202805" cy="212103"/>
          </a:xfrm>
        </p:grpSpPr>
        <p:sp>
          <p:nvSpPr>
            <p:cNvPr id="21" name="Rectangle 20"/>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4" descr="Sầu riêng ngon nhất, sầu riêng miền tây - sầu riêng loại 1 Okfood.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109" y="1501960"/>
            <a:ext cx="2390262" cy="23902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Swordfish (xiphias gladius) – HOUSE of OCE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7606" y="1953516"/>
            <a:ext cx="3832022" cy="1690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Người xuất gia có được dùng yến sào, các món thực dưỡng cao cấp không?"/>
          <p:cNvPicPr>
            <a:picLocks noChangeAspect="1" noChangeArrowheads="1"/>
          </p:cNvPicPr>
          <p:nvPr/>
        </p:nvPicPr>
        <p:blipFill rotWithShape="1">
          <a:blip r:embed="rId5">
            <a:extLst>
              <a:ext uri="{28A0092B-C50C-407E-A947-70E740481C1C}">
                <a14:useLocalDpi xmlns:a14="http://schemas.microsoft.com/office/drawing/2010/main" val="0"/>
              </a:ext>
            </a:extLst>
          </a:blip>
          <a:srcRect r="19755"/>
          <a:stretch/>
        </p:blipFill>
        <p:spPr bwMode="auto">
          <a:xfrm>
            <a:off x="8466344" y="1604410"/>
            <a:ext cx="3149044" cy="203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7547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randombar(horizontal)">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267" y="77044"/>
            <a:ext cx="4302519" cy="25365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9779" y="2340336"/>
            <a:ext cx="6675655" cy="220013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2114" y="4351283"/>
            <a:ext cx="9009521" cy="2578602"/>
          </a:xfrm>
          <a:prstGeom prst="rect">
            <a:avLst/>
          </a:prstGeom>
        </p:spPr>
      </p:pic>
    </p:spTree>
    <p:extLst>
      <p:ext uri="{BB962C8B-B14F-4D97-AF65-F5344CB8AC3E}">
        <p14:creationId xmlns:p14="http://schemas.microsoft.com/office/powerpoint/2010/main" val="384925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79" y="1645192"/>
            <a:ext cx="6249725" cy="3697270"/>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65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204</Words>
  <Application>Microsoft Office PowerPoint</Application>
  <PresentationFormat>Widescreen</PresentationFormat>
  <Paragraphs>45</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Arial-Rounded</vt:lpstr>
      <vt:lpstr>Calibri</vt:lpstr>
      <vt:lpstr>Calibri Light</vt:lpstr>
      <vt:lpstr>HP-211</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duyen pham</cp:lastModifiedBy>
  <cp:revision>3</cp:revision>
  <dcterms:created xsi:type="dcterms:W3CDTF">2021-07-08T06:46:54Z</dcterms:created>
  <dcterms:modified xsi:type="dcterms:W3CDTF">2021-07-08T06:48:39Z</dcterms:modified>
</cp:coreProperties>
</file>