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329" r:id="rId2"/>
    <p:sldId id="339" r:id="rId3"/>
    <p:sldId id="337" r:id="rId4"/>
    <p:sldId id="322" r:id="rId5"/>
    <p:sldId id="340" r:id="rId6"/>
    <p:sldId id="343" r:id="rId7"/>
    <p:sldId id="297" r:id="rId8"/>
    <p:sldId id="330" r:id="rId9"/>
    <p:sldId id="331" r:id="rId10"/>
    <p:sldId id="344" r:id="rId11"/>
    <p:sldId id="323" r:id="rId12"/>
    <p:sldId id="324" r:id="rId13"/>
    <p:sldId id="325" r:id="rId14"/>
    <p:sldId id="326" r:id="rId15"/>
    <p:sldId id="327" r:id="rId16"/>
    <p:sldId id="338" r:id="rId17"/>
    <p:sldId id="804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EB91"/>
    <a:srgbClr val="B8F78D"/>
    <a:srgbClr val="B340B6"/>
    <a:srgbClr val="FFFF99"/>
    <a:srgbClr val="FFCCFF"/>
    <a:srgbClr val="FF99FF"/>
    <a:srgbClr val="BC48BF"/>
    <a:srgbClr val="FFDEBD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4291" autoAdjust="0"/>
  </p:normalViewPr>
  <p:slideViewPr>
    <p:cSldViewPr snapToGrid="0">
      <p:cViewPr varScale="1">
        <p:scale>
          <a:sx n="104" d="100"/>
          <a:sy n="104" d="100"/>
        </p:scale>
        <p:origin x="89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1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2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34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86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4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9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8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3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4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0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4" b="45481"/>
          <a:stretch/>
        </p:blipFill>
        <p:spPr>
          <a:xfrm>
            <a:off x="1" y="0"/>
            <a:ext cx="12195671" cy="55127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08" y="3955567"/>
            <a:ext cx="3581121" cy="2716227"/>
          </a:xfrm>
          <a:prstGeom prst="rect">
            <a:avLst/>
          </a:prstGeom>
        </p:spPr>
      </p:pic>
      <p:pic>
        <p:nvPicPr>
          <p:cNvPr id="24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665" y="4535064"/>
            <a:ext cx="884624" cy="112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646918" y="3851108"/>
            <a:ext cx="338426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 panose="00000500000000000000" pitchFamily="2" charset="0"/>
                <a:cs typeface="Arial" panose="020B0604020202020204" pitchFamily="34" charset="0"/>
              </a:rPr>
              <a:t>Tiết 1</a:t>
            </a:r>
            <a:endParaRPr lang="en-US" sz="100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77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23" y="-134947"/>
            <a:ext cx="3056935" cy="17772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CF51F8-E8BB-480B-8A1C-EB38635DB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21783"/>
            <a:ext cx="12192000" cy="181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142" y="-146826"/>
            <a:ext cx="3967342" cy="1408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3841" y="773217"/>
            <a:ext cx="64008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Quicksand Medium" panose="00000600000000000000" pitchFamily="2" charset="0"/>
              </a:rPr>
              <a:t>Quạ và đàn bồ câu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7947" t="4585" r="50835" b="2570"/>
          <a:stretch/>
        </p:blipFill>
        <p:spPr>
          <a:xfrm>
            <a:off x="1333997" y="1600201"/>
            <a:ext cx="4773396" cy="2254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51377" t="4464" r="7420" b="2162"/>
          <a:stretch/>
        </p:blipFill>
        <p:spPr>
          <a:xfrm>
            <a:off x="6184350" y="1600201"/>
            <a:ext cx="4773396" cy="2254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3892" t="2880" r="51644" b="3074"/>
          <a:stretch/>
        </p:blipFill>
        <p:spPr>
          <a:xfrm>
            <a:off x="1333997" y="3926237"/>
            <a:ext cx="4773396" cy="22547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50858" t="3185" r="4716" b="2864"/>
          <a:stretch/>
        </p:blipFill>
        <p:spPr>
          <a:xfrm>
            <a:off x="6184350" y="3926237"/>
            <a:ext cx="4773396" cy="2254758"/>
          </a:xfrm>
          <a:prstGeom prst="rect">
            <a:avLst/>
          </a:prstGeom>
        </p:spPr>
      </p:pic>
      <p:pic>
        <p:nvPicPr>
          <p:cNvPr id="4" name="Quạ và bồ câ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9" y="56739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142" y="-84480"/>
            <a:ext cx="3967342" cy="1408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4D470D-8845-4EF2-B0B1-17AED75DC890}"/>
              </a:ext>
            </a:extLst>
          </p:cNvPr>
          <p:cNvSpPr txBox="1"/>
          <p:nvPr/>
        </p:nvSpPr>
        <p:spPr>
          <a:xfrm>
            <a:off x="1864529" y="5268980"/>
            <a:ext cx="10931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>
                <a:latin typeface="Quicksand" panose="00000500000000000000" pitchFamily="2" charset="0"/>
              </a:rPr>
              <a:t>Quạ bôi trắng lông mình để làm gì?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947" t="4585" r="50835" b="2570"/>
          <a:stretch/>
        </p:blipFill>
        <p:spPr>
          <a:xfrm>
            <a:off x="2655277" y="1014567"/>
            <a:ext cx="7123334" cy="42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1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142" y="-84480"/>
            <a:ext cx="3967342" cy="14080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3CC313-D1E4-43A5-AA48-12773E6F0949}"/>
              </a:ext>
            </a:extLst>
          </p:cNvPr>
          <p:cNvSpPr txBox="1"/>
          <p:nvPr/>
        </p:nvSpPr>
        <p:spPr>
          <a:xfrm>
            <a:off x="1467057" y="5407905"/>
            <a:ext cx="9927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>
                <a:latin typeface="Quicksand" panose="00000500000000000000" pitchFamily="2" charset="0"/>
              </a:rPr>
              <a:t>Vì sao đàn bồ câu cho quạ vào chuồng?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377" t="4464" r="7420" b="2162"/>
          <a:stretch/>
        </p:blipFill>
        <p:spPr>
          <a:xfrm>
            <a:off x="2567353" y="1063870"/>
            <a:ext cx="7493529" cy="434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5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142" y="-84480"/>
            <a:ext cx="3967342" cy="1408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E0A3CB-6BA0-4032-8874-5BF34992E795}"/>
              </a:ext>
            </a:extLst>
          </p:cNvPr>
          <p:cNvSpPr txBox="1"/>
          <p:nvPr/>
        </p:nvSpPr>
        <p:spPr>
          <a:xfrm>
            <a:off x="1373389" y="5392846"/>
            <a:ext cx="11949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>
                <a:latin typeface="Quicksand" panose="00000500000000000000" pitchFamily="2" charset="0"/>
              </a:rPr>
              <a:t>Khi phát hiện ra quạ, đàn bồ câu làm gì?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892" t="2880" r="51644" b="3074"/>
          <a:stretch/>
        </p:blipFill>
        <p:spPr>
          <a:xfrm>
            <a:off x="2664069" y="1143000"/>
            <a:ext cx="7187054" cy="415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7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142" y="-84480"/>
            <a:ext cx="3967342" cy="14080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A2E0E7-CF4A-430A-A468-4CF766901E99}"/>
              </a:ext>
            </a:extLst>
          </p:cNvPr>
          <p:cNvSpPr txBox="1"/>
          <p:nvPr/>
        </p:nvSpPr>
        <p:spPr>
          <a:xfrm>
            <a:off x="1601457" y="5339210"/>
            <a:ext cx="11949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>
                <a:latin typeface="Quicksand" panose="00000500000000000000" pitchFamily="2" charset="0"/>
              </a:rPr>
              <a:t>Vì sao họ nhà quạ cũng đuổi quạ đi?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858" t="3185" r="4716" b="2864"/>
          <a:stretch/>
        </p:blipFill>
        <p:spPr>
          <a:xfrm>
            <a:off x="2437588" y="1212121"/>
            <a:ext cx="7532887" cy="412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0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142" y="-146826"/>
            <a:ext cx="3967342" cy="1408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3841" y="773217"/>
            <a:ext cx="64008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Quicksand Medium" panose="00000600000000000000" pitchFamily="2" charset="0"/>
              </a:rPr>
              <a:t>Quạ và đàn bồ câu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7947" t="4585" r="50835" b="2570"/>
          <a:stretch/>
        </p:blipFill>
        <p:spPr>
          <a:xfrm>
            <a:off x="1333997" y="1600201"/>
            <a:ext cx="4773396" cy="2254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51377" t="4464" r="7420" b="2162"/>
          <a:stretch/>
        </p:blipFill>
        <p:spPr>
          <a:xfrm>
            <a:off x="6184350" y="1600201"/>
            <a:ext cx="4773396" cy="2254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3892" t="2880" r="51644" b="3074"/>
          <a:stretch/>
        </p:blipFill>
        <p:spPr>
          <a:xfrm>
            <a:off x="1333997" y="3926237"/>
            <a:ext cx="4773396" cy="22547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50858" t="3185" r="4716" b="2864"/>
          <a:stretch/>
        </p:blipFill>
        <p:spPr>
          <a:xfrm>
            <a:off x="6184350" y="3926237"/>
            <a:ext cx="4773396" cy="2254758"/>
          </a:xfrm>
          <a:prstGeom prst="rect">
            <a:avLst/>
          </a:prstGeom>
        </p:spPr>
      </p:pic>
      <p:pic>
        <p:nvPicPr>
          <p:cNvPr id="4" name="Quạ và bồ câ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9" y="56739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">
            <a:extLst>
              <a:ext uri="{FF2B5EF4-FFF2-40B4-BE49-F238E27FC236}">
                <a16:creationId xmlns:a16="http://schemas.microsoft.com/office/drawing/2014/main" id="{E2441865-C47E-4E43-84D9-FC40669F0ACD}"/>
              </a:ext>
            </a:extLst>
          </p:cNvPr>
          <p:cNvSpPr/>
          <p:nvPr/>
        </p:nvSpPr>
        <p:spPr>
          <a:xfrm rot="2611115">
            <a:off x="-654571" y="5984267"/>
            <a:ext cx="2116013" cy="1056592"/>
          </a:xfrm>
          <a:custGeom>
            <a:avLst/>
            <a:gdLst>
              <a:gd name="connsiteX0" fmla="*/ 0 w 2116013"/>
              <a:gd name="connsiteY0" fmla="*/ 0 h 1056592"/>
              <a:gd name="connsiteX1" fmla="*/ 2116013 w 2116013"/>
              <a:gd name="connsiteY1" fmla="*/ 0 h 1056592"/>
              <a:gd name="connsiteX2" fmla="*/ 1003320 w 2116013"/>
              <a:gd name="connsiteY2" fmla="*/ 1056592 h 105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6013" h="1056592">
                <a:moveTo>
                  <a:pt x="0" y="0"/>
                </a:moveTo>
                <a:lnTo>
                  <a:pt x="2116013" y="0"/>
                </a:lnTo>
                <a:lnTo>
                  <a:pt x="1003320" y="1056592"/>
                </a:lnTo>
                <a:close/>
              </a:path>
            </a:pathLst>
          </a:custGeom>
          <a:solidFill>
            <a:srgbClr val="F18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49">
            <a:extLst>
              <a:ext uri="{FF2B5EF4-FFF2-40B4-BE49-F238E27FC236}">
                <a16:creationId xmlns:a16="http://schemas.microsoft.com/office/drawing/2014/main" id="{646A07C8-0CB4-433D-8288-B516AAF7C27D}"/>
              </a:ext>
            </a:extLst>
          </p:cNvPr>
          <p:cNvSpPr/>
          <p:nvPr/>
        </p:nvSpPr>
        <p:spPr>
          <a:xfrm rot="2611115">
            <a:off x="2408613" y="-761249"/>
            <a:ext cx="12037120" cy="5687118"/>
          </a:xfrm>
          <a:custGeom>
            <a:avLst/>
            <a:gdLst>
              <a:gd name="connsiteX0" fmla="*/ 0 w 12037120"/>
              <a:gd name="connsiteY0" fmla="*/ 5687118 h 5687118"/>
              <a:gd name="connsiteX1" fmla="*/ 5989080 w 12037120"/>
              <a:gd name="connsiteY1" fmla="*/ 0 h 5687118"/>
              <a:gd name="connsiteX2" fmla="*/ 8510153 w 12037120"/>
              <a:gd name="connsiteY2" fmla="*/ 0 h 5687118"/>
              <a:gd name="connsiteX3" fmla="*/ 12037120 w 12037120"/>
              <a:gd name="connsiteY3" fmla="*/ 3714235 h 5687118"/>
              <a:gd name="connsiteX4" fmla="*/ 9959485 w 12037120"/>
              <a:gd name="connsiteY4" fmla="*/ 5687118 h 568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37120" h="5687118">
                <a:moveTo>
                  <a:pt x="0" y="5687118"/>
                </a:moveTo>
                <a:lnTo>
                  <a:pt x="5989080" y="0"/>
                </a:lnTo>
                <a:lnTo>
                  <a:pt x="8510153" y="0"/>
                </a:lnTo>
                <a:lnTo>
                  <a:pt x="12037120" y="3714235"/>
                </a:lnTo>
                <a:lnTo>
                  <a:pt x="9959485" y="5687118"/>
                </a:lnTo>
                <a:close/>
              </a:path>
            </a:pathLst>
          </a:custGeom>
          <a:solidFill>
            <a:srgbClr val="F5B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3">
            <a:extLst>
              <a:ext uri="{FF2B5EF4-FFF2-40B4-BE49-F238E27FC236}">
                <a16:creationId xmlns:a16="http://schemas.microsoft.com/office/drawing/2014/main" id="{E1E7B22B-95D9-4B6C-9CC8-7AF90C8DCD72}"/>
              </a:ext>
            </a:extLst>
          </p:cNvPr>
          <p:cNvSpPr/>
          <p:nvPr/>
        </p:nvSpPr>
        <p:spPr>
          <a:xfrm rot="10800000">
            <a:off x="1306738" y="1457017"/>
            <a:ext cx="9605101" cy="352863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941D"/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C20C7102-1D46-4638-9F86-71B8FF2D008E}"/>
              </a:ext>
            </a:extLst>
          </p:cNvPr>
          <p:cNvSpPr/>
          <p:nvPr/>
        </p:nvSpPr>
        <p:spPr>
          <a:xfrm>
            <a:off x="9009810" y="1580557"/>
            <a:ext cx="906572" cy="906572"/>
          </a:xfrm>
          <a:prstGeom prst="ellips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7">
            <a:extLst>
              <a:ext uri="{FF2B5EF4-FFF2-40B4-BE49-F238E27FC236}">
                <a16:creationId xmlns:a16="http://schemas.microsoft.com/office/drawing/2014/main" id="{01E44660-980B-4C7E-B358-F04844AB23D9}"/>
              </a:ext>
            </a:extLst>
          </p:cNvPr>
          <p:cNvSpPr>
            <a:spLocks noChangeAspect="1"/>
          </p:cNvSpPr>
          <p:nvPr/>
        </p:nvSpPr>
        <p:spPr>
          <a:xfrm>
            <a:off x="9658640" y="2088364"/>
            <a:ext cx="324000" cy="324000"/>
          </a:xfrm>
          <a:prstGeom prst="ellipse">
            <a:avLst/>
          </a:prstGeom>
          <a:noFill/>
          <a:ln w="254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33">
            <a:extLst>
              <a:ext uri="{FF2B5EF4-FFF2-40B4-BE49-F238E27FC236}">
                <a16:creationId xmlns:a16="http://schemas.microsoft.com/office/drawing/2014/main" id="{61BA9C91-8135-4B3E-A2D0-EC2BDC2DEDCB}"/>
              </a:ext>
            </a:extLst>
          </p:cNvPr>
          <p:cNvSpPr/>
          <p:nvPr/>
        </p:nvSpPr>
        <p:spPr>
          <a:xfrm>
            <a:off x="1614649" y="2498057"/>
            <a:ext cx="8989278" cy="1446550"/>
          </a:xfrm>
          <a:prstGeom prst="rect">
            <a:avLst/>
          </a:prstGeom>
          <a:effectLst>
            <a:outerShdw blurRad="63500" dist="76200" dir="5400000" algn="tl" rotWithShape="0">
              <a:schemeClr val="bg1">
                <a:alpha val="20000"/>
              </a:scheme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en-US" altLang="zh-CN" sz="8800" spc="-3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优设标题黑" panose="00000500000000000000" pitchFamily="2" charset="-122"/>
                <a:cs typeface="OPPOSans L" panose="00020600040101010101" pitchFamily="18" charset="-122"/>
                <a:sym typeface="优设标题黑" panose="00000500000000000000" pitchFamily="2" charset="-122"/>
              </a:rPr>
              <a:t>CỦNG CỐ BÀI HỌC</a:t>
            </a:r>
            <a:endParaRPr lang="zh-CN" altLang="en-US" sz="8800" spc="-3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优设标题黑" panose="00000500000000000000" pitchFamily="2" charset="-122"/>
              <a:cs typeface="OPPOSans L" panose="00020600040101010101" pitchFamily="18" charset="-122"/>
              <a:sym typeface="优设标题黑" panose="00000500000000000000" pitchFamily="2" charset="-122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50208F69-89C3-4F65-9902-A0914D8FF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45" y="3221332"/>
            <a:ext cx="4322618" cy="43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95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4" grpId="0" animBg="1"/>
      <p:bldP spid="6" grpId="0" animBg="1"/>
      <p:bldP spid="8" grpId="0" animBg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4"/>
          <a:stretch/>
        </p:blipFill>
        <p:spPr>
          <a:xfrm>
            <a:off x="1" y="0"/>
            <a:ext cx="12195671" cy="6128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2406029"/>
            <a:ext cx="2760769" cy="153918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97194" y="3799331"/>
          <a:ext cx="11711189" cy="20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3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3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3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30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3027">
                  <a:extLst>
                    <a:ext uri="{9D8B030D-6E8A-4147-A177-3AD203B41FA5}">
                      <a16:colId xmlns:a16="http://schemas.microsoft.com/office/drawing/2014/main" val="1981809667"/>
                    </a:ext>
                  </a:extLst>
                </a:gridCol>
              </a:tblGrid>
              <a:tr h="10142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42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419308" y="4960526"/>
            <a:ext cx="10068477" cy="1325780"/>
            <a:chOff x="1741422" y="4851203"/>
            <a:chExt cx="7856846" cy="132578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DE3518-1714-449C-A562-8B1F148667CC}"/>
                </a:ext>
              </a:extLst>
            </p:cNvPr>
            <p:cNvSpPr txBox="1"/>
            <p:nvPr/>
          </p:nvSpPr>
          <p:spPr>
            <a:xfrm>
              <a:off x="8255072" y="4862529"/>
              <a:ext cx="1343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HP-211" panose="020B0803050302020204" pitchFamily="34" charset="0"/>
                </a:rPr>
                <a:t>vâng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5C5F728-4D37-4A02-8876-9A97F159D123}"/>
                </a:ext>
              </a:extLst>
            </p:cNvPr>
            <p:cNvGrpSpPr/>
            <p:nvPr/>
          </p:nvGrpSpPr>
          <p:grpSpPr>
            <a:xfrm>
              <a:off x="1741422" y="4851203"/>
              <a:ext cx="6474025" cy="1325780"/>
              <a:chOff x="1888299" y="1605668"/>
              <a:chExt cx="6020464" cy="132578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15618E-A582-497D-AFF1-FE6F90DD3167}"/>
                  </a:ext>
                </a:extLst>
              </p:cNvPr>
              <p:cNvSpPr txBox="1"/>
              <p:nvPr/>
            </p:nvSpPr>
            <p:spPr>
              <a:xfrm>
                <a:off x="1888299" y="1608009"/>
                <a:ext cx="146441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HP-211" panose="020B0803050302020204" pitchFamily="34" charset="0"/>
                  </a:rPr>
                  <a:t>vách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ADBA97-BDD3-4DAE-8DF2-B03F72CF3BC3}"/>
                  </a:ext>
                </a:extLst>
              </p:cNvPr>
              <p:cNvSpPr txBox="1"/>
              <p:nvPr/>
            </p:nvSpPr>
            <p:spPr>
              <a:xfrm>
                <a:off x="2963408" y="1605668"/>
                <a:ext cx="138770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chếch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88F0DD-B7FA-4ECC-BCF8-E08A80028E8C}"/>
                  </a:ext>
                </a:extLst>
              </p:cNvPr>
              <p:cNvSpPr txBox="1"/>
              <p:nvPr/>
            </p:nvSpPr>
            <p:spPr>
              <a:xfrm>
                <a:off x="4384994" y="1605668"/>
                <a:ext cx="13322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HP-211" panose="020B0803050302020204" pitchFamily="34" charset="0"/>
                  </a:rPr>
                  <a:t>đích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B514C9-5051-4E8B-BCC3-07ACC04CA161}"/>
                  </a:ext>
                </a:extLst>
              </p:cNvPr>
              <p:cNvSpPr txBox="1"/>
              <p:nvPr/>
            </p:nvSpPr>
            <p:spPr>
              <a:xfrm>
                <a:off x="6659669" y="1608009"/>
                <a:ext cx="124909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HP-211" panose="020B0803050302020204" pitchFamily="34" charset="0"/>
                  </a:rPr>
                  <a:t>thẳng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B73FC6-EF95-4E4E-9DC7-26BE6CACA7A9}"/>
                  </a:ext>
                </a:extLst>
              </p:cNvPr>
              <p:cNvSpPr txBox="1"/>
              <p:nvPr/>
            </p:nvSpPr>
            <p:spPr>
              <a:xfrm>
                <a:off x="5557765" y="1605668"/>
                <a:ext cx="10788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sáng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75588" y="3945210"/>
            <a:ext cx="11427941" cy="720075"/>
            <a:chOff x="575588" y="3945210"/>
            <a:chExt cx="11427941" cy="720075"/>
          </a:xfrm>
        </p:grpSpPr>
        <p:grpSp>
          <p:nvGrpSpPr>
            <p:cNvPr id="2" name="Group 1"/>
            <p:cNvGrpSpPr/>
            <p:nvPr/>
          </p:nvGrpSpPr>
          <p:grpSpPr>
            <a:xfrm>
              <a:off x="575588" y="3945210"/>
              <a:ext cx="9958595" cy="720075"/>
              <a:chOff x="575588" y="3945210"/>
              <a:chExt cx="9958595" cy="72007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75588" y="3945210"/>
                <a:ext cx="9958595" cy="720075"/>
                <a:chOff x="2030193" y="3926838"/>
                <a:chExt cx="6932193" cy="720075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99178DA-1F3B-433C-86AB-9952D707B0E1}"/>
                    </a:ext>
                  </a:extLst>
                </p:cNvPr>
                <p:cNvSpPr txBox="1"/>
                <p:nvPr/>
              </p:nvSpPr>
              <p:spPr>
                <a:xfrm>
                  <a:off x="2030193" y="3927817"/>
                  <a:ext cx="119255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solidFill>
                        <a:srgbClr val="FF0000"/>
                      </a:solidFill>
                      <a:latin typeface="HP-211" panose="020B0803050302020204" pitchFamily="34" charset="0"/>
                    </a:rPr>
                    <a:t>đẹp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896B190-45F6-4C87-B863-7863A178C847}"/>
                    </a:ext>
                  </a:extLst>
                </p:cNvPr>
                <p:cNvSpPr txBox="1"/>
                <p:nvPr/>
              </p:nvSpPr>
              <p:spPr>
                <a:xfrm>
                  <a:off x="3239028" y="3927816"/>
                  <a:ext cx="99841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HP-211" panose="020B0803050302020204" pitchFamily="34" charset="0"/>
                    </a:rPr>
                    <a:t>xếp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3B7C728-8E42-43D4-B183-F165A83E28EC}"/>
                    </a:ext>
                  </a:extLst>
                </p:cNvPr>
                <p:cNvSpPr txBox="1"/>
                <p:nvPr/>
              </p:nvSpPr>
              <p:spPr>
                <a:xfrm>
                  <a:off x="4478757" y="3926838"/>
                  <a:ext cx="99841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solidFill>
                        <a:srgbClr val="FF0000"/>
                      </a:solidFill>
                      <a:latin typeface="HP-211" panose="020B0803050302020204" pitchFamily="34" charset="0"/>
                    </a:rPr>
                    <a:t>kịp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18C43F6-DF10-4677-BD99-8605FD960EEB}"/>
                    </a:ext>
                  </a:extLst>
                </p:cNvPr>
                <p:cNvSpPr txBox="1"/>
                <p:nvPr/>
              </p:nvSpPr>
              <p:spPr>
                <a:xfrm>
                  <a:off x="7619190" y="3939027"/>
                  <a:ext cx="134319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HP-211" panose="020B0803050302020204" pitchFamily="34" charset="0"/>
                    </a:rPr>
                    <a:t>ghềnh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E41D7EF-198C-470A-B456-E7EAB71884BD}"/>
                    </a:ext>
                  </a:extLst>
                </p:cNvPr>
                <p:cNvSpPr txBox="1"/>
                <p:nvPr/>
              </p:nvSpPr>
              <p:spPr>
                <a:xfrm>
                  <a:off x="5488928" y="3927815"/>
                  <a:ext cx="99841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HP-211" panose="020B0803050302020204" pitchFamily="34" charset="0"/>
                    </a:rPr>
                    <a:t>cúp</a:t>
                  </a: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E41D7EF-198C-470A-B456-E7EAB71884BD}"/>
                  </a:ext>
                </a:extLst>
              </p:cNvPr>
              <p:cNvSpPr txBox="1"/>
              <p:nvPr/>
            </p:nvSpPr>
            <p:spPr>
              <a:xfrm>
                <a:off x="7170291" y="3945210"/>
                <a:ext cx="14342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rãnh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E41D7EF-198C-470A-B456-E7EAB71884BD}"/>
                </a:ext>
              </a:extLst>
            </p:cNvPr>
            <p:cNvSpPr txBox="1"/>
            <p:nvPr/>
          </p:nvSpPr>
          <p:spPr>
            <a:xfrm>
              <a:off x="10569234" y="3945210"/>
              <a:ext cx="1434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HP-211" panose="020B0803050302020204" pitchFamily="34" charset="0"/>
                </a:rPr>
                <a:t>đình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516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976" flipH="1">
            <a:off x="2650212" y="-51292"/>
            <a:ext cx="1610056" cy="142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59815" flipH="1">
            <a:off x="7545098" y="5091440"/>
            <a:ext cx="1366962" cy="12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30650" y="2225407"/>
            <a:ext cx="1725369" cy="1040395"/>
            <a:chOff x="-1550486" y="1617016"/>
            <a:chExt cx="1725369" cy="1040395"/>
          </a:xfrm>
        </p:grpSpPr>
        <p:sp>
          <p:nvSpPr>
            <p:cNvPr id="6" name="Oval 5"/>
            <p:cNvSpPr/>
            <p:nvPr/>
          </p:nvSpPr>
          <p:spPr>
            <a:xfrm>
              <a:off x="-1550486" y="1617016"/>
              <a:ext cx="1725369" cy="1040395"/>
            </a:xfrm>
            <a:prstGeom prst="ellipse">
              <a:avLst/>
            </a:prstGeom>
            <a:pattFill prst="pct60">
              <a:fgClr>
                <a:srgbClr val="A9EB91"/>
              </a:fgClr>
              <a:bgClr>
                <a:schemeClr val="bg1"/>
              </a:bgClr>
            </a:pattFill>
            <a:ln>
              <a:solidFill>
                <a:srgbClr val="B8F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495401" y="1856454"/>
              <a:ext cx="159972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sạch sẽ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 rot="21236444">
            <a:off x="9934921" y="1761805"/>
            <a:ext cx="1751259" cy="1040395"/>
            <a:chOff x="-1564990" y="1617016"/>
            <a:chExt cx="1751259" cy="1040395"/>
          </a:xfrm>
        </p:grpSpPr>
        <p:sp>
          <p:nvSpPr>
            <p:cNvPr id="9" name="Oval 8"/>
            <p:cNvSpPr/>
            <p:nvPr/>
          </p:nvSpPr>
          <p:spPr>
            <a:xfrm>
              <a:off x="-1550486" y="1617016"/>
              <a:ext cx="1725369" cy="1040395"/>
            </a:xfrm>
            <a:prstGeom prst="ellipse">
              <a:avLst/>
            </a:prstGeom>
            <a:pattFill prst="pct60">
              <a:fgClr>
                <a:srgbClr val="A9EB91"/>
              </a:fgClr>
              <a:bgClr>
                <a:schemeClr val="bg1"/>
              </a:bgClr>
            </a:pattFill>
            <a:ln>
              <a:solidFill>
                <a:srgbClr val="B8F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1564990" y="1630857"/>
              <a:ext cx="17512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F0000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nhanh nhẹn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52348" y="5174598"/>
            <a:ext cx="1925477" cy="1040395"/>
            <a:chOff x="-1550486" y="1617016"/>
            <a:chExt cx="1725369" cy="1040395"/>
          </a:xfrm>
        </p:grpSpPr>
        <p:sp>
          <p:nvSpPr>
            <p:cNvPr id="12" name="Oval 11"/>
            <p:cNvSpPr/>
            <p:nvPr/>
          </p:nvSpPr>
          <p:spPr>
            <a:xfrm>
              <a:off x="-1550486" y="1617016"/>
              <a:ext cx="1725369" cy="1040395"/>
            </a:xfrm>
            <a:prstGeom prst="ellipse">
              <a:avLst/>
            </a:prstGeom>
            <a:pattFill prst="pct60">
              <a:fgClr>
                <a:srgbClr val="A9EB91"/>
              </a:fgClr>
              <a:bgClr>
                <a:schemeClr val="bg1"/>
              </a:bgClr>
            </a:pattFill>
            <a:ln>
              <a:solidFill>
                <a:srgbClr val="B8F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495401" y="1856454"/>
              <a:ext cx="159972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 thú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rot="21347222">
            <a:off x="10166547" y="5188807"/>
            <a:ext cx="1796757" cy="1040395"/>
            <a:chOff x="-1560436" y="1616207"/>
            <a:chExt cx="1818232" cy="1040395"/>
          </a:xfrm>
        </p:grpSpPr>
        <p:sp>
          <p:nvSpPr>
            <p:cNvPr id="15" name="Oval 14"/>
            <p:cNvSpPr/>
            <p:nvPr/>
          </p:nvSpPr>
          <p:spPr>
            <a:xfrm>
              <a:off x="-1560436" y="1616207"/>
              <a:ext cx="1725369" cy="1040395"/>
            </a:xfrm>
            <a:prstGeom prst="ellipse">
              <a:avLst/>
            </a:prstGeom>
            <a:pattFill prst="pct60">
              <a:fgClr>
                <a:srgbClr val="A9EB91"/>
              </a:fgClr>
              <a:bgClr>
                <a:schemeClr val="bg1"/>
              </a:bgClr>
            </a:pattFill>
            <a:ln>
              <a:solidFill>
                <a:srgbClr val="B8F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1493463" y="1832698"/>
              <a:ext cx="17512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giúp đỡ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rot="632145">
            <a:off x="279234" y="5414358"/>
            <a:ext cx="1726336" cy="1040395"/>
            <a:chOff x="-1550486" y="1617016"/>
            <a:chExt cx="1726336" cy="1040395"/>
          </a:xfrm>
        </p:grpSpPr>
        <p:sp>
          <p:nvSpPr>
            <p:cNvPr id="18" name="Oval 17"/>
            <p:cNvSpPr/>
            <p:nvPr/>
          </p:nvSpPr>
          <p:spPr>
            <a:xfrm>
              <a:off x="-1550486" y="1617016"/>
              <a:ext cx="1725369" cy="1040395"/>
            </a:xfrm>
            <a:prstGeom prst="ellipse">
              <a:avLst/>
            </a:prstGeom>
            <a:pattFill prst="pct60">
              <a:fgClr>
                <a:srgbClr val="A9EB91"/>
              </a:fgClr>
              <a:bgClr>
                <a:schemeClr val="bg1"/>
              </a:bgClr>
            </a:pattFill>
            <a:ln>
              <a:solidFill>
                <a:srgbClr val="B8F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495401" y="1856455"/>
              <a:ext cx="16712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vâng lời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36195" y="3508480"/>
            <a:ext cx="1963772" cy="1106738"/>
            <a:chOff x="-1541278" y="1598278"/>
            <a:chExt cx="1751259" cy="1106738"/>
          </a:xfrm>
        </p:grpSpPr>
        <p:sp>
          <p:nvSpPr>
            <p:cNvPr id="21" name="Oval 20"/>
            <p:cNvSpPr/>
            <p:nvPr/>
          </p:nvSpPr>
          <p:spPr>
            <a:xfrm>
              <a:off x="-1510003" y="1598278"/>
              <a:ext cx="1620801" cy="1106738"/>
            </a:xfrm>
            <a:prstGeom prst="ellipse">
              <a:avLst/>
            </a:prstGeom>
            <a:pattFill prst="pct60">
              <a:fgClr>
                <a:srgbClr val="A9EB91"/>
              </a:fgClr>
              <a:bgClr>
                <a:schemeClr val="bg1"/>
              </a:bgClr>
            </a:pattFill>
            <a:ln>
              <a:solidFill>
                <a:srgbClr val="B8F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1541278" y="1842633"/>
              <a:ext cx="17512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thếp giấy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 rot="465312">
            <a:off x="5969778" y="5500037"/>
            <a:ext cx="1946702" cy="1024772"/>
            <a:chOff x="-1561502" y="1597991"/>
            <a:chExt cx="1751259" cy="1024772"/>
          </a:xfrm>
        </p:grpSpPr>
        <p:sp>
          <p:nvSpPr>
            <p:cNvPr id="24" name="Oval 23"/>
            <p:cNvSpPr/>
            <p:nvPr/>
          </p:nvSpPr>
          <p:spPr>
            <a:xfrm>
              <a:off x="-1550486" y="1617017"/>
              <a:ext cx="1725369" cy="1005746"/>
            </a:xfrm>
            <a:prstGeom prst="ellipse">
              <a:avLst/>
            </a:prstGeom>
            <a:pattFill prst="pct60">
              <a:fgClr>
                <a:srgbClr val="A9EB91"/>
              </a:fgClr>
              <a:bgClr>
                <a:schemeClr val="bg1"/>
              </a:bgClr>
            </a:pattFill>
            <a:ln>
              <a:solidFill>
                <a:srgbClr val="B8F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1561502" y="1597991"/>
              <a:ext cx="17512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chênh</a:t>
              </a:r>
            </a:p>
            <a:p>
              <a:pPr algn="ctr"/>
              <a:r>
                <a:rPr lang="en-US" sz="3000" b="1" dirty="0"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chếch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083108" y="4280666"/>
            <a:ext cx="1751259" cy="1140360"/>
            <a:chOff x="-1552871" y="1617016"/>
            <a:chExt cx="1751259" cy="1040395"/>
          </a:xfrm>
        </p:grpSpPr>
        <p:sp>
          <p:nvSpPr>
            <p:cNvPr id="27" name="Oval 26"/>
            <p:cNvSpPr/>
            <p:nvPr/>
          </p:nvSpPr>
          <p:spPr>
            <a:xfrm>
              <a:off x="-1550486" y="1617016"/>
              <a:ext cx="1725369" cy="1040395"/>
            </a:xfrm>
            <a:prstGeom prst="ellipse">
              <a:avLst/>
            </a:prstGeom>
            <a:pattFill prst="pct60">
              <a:fgClr>
                <a:srgbClr val="A9EB91"/>
              </a:fgClr>
              <a:bgClr>
                <a:schemeClr val="bg1"/>
              </a:bgClr>
            </a:pattFill>
            <a:ln>
              <a:solidFill>
                <a:srgbClr val="B8F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1552871" y="1621065"/>
              <a:ext cx="1751259" cy="926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F0000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thẳng hàng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 rot="20551108">
            <a:off x="7621588" y="1711368"/>
            <a:ext cx="1751259" cy="1040395"/>
            <a:chOff x="-1561502" y="1617016"/>
            <a:chExt cx="1751259" cy="1040395"/>
          </a:xfrm>
        </p:grpSpPr>
        <p:sp>
          <p:nvSpPr>
            <p:cNvPr id="30" name="Oval 29"/>
            <p:cNvSpPr/>
            <p:nvPr/>
          </p:nvSpPr>
          <p:spPr>
            <a:xfrm>
              <a:off x="-1550486" y="1617016"/>
              <a:ext cx="1725369" cy="1040395"/>
            </a:xfrm>
            <a:prstGeom prst="ellipse">
              <a:avLst/>
            </a:prstGeom>
            <a:pattFill prst="pct60">
              <a:fgClr>
                <a:srgbClr val="A9EB91"/>
              </a:fgClr>
              <a:bgClr>
                <a:schemeClr val="bg1"/>
              </a:bgClr>
            </a:pattFill>
            <a:ln>
              <a:solidFill>
                <a:srgbClr val="B8F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1561502" y="1828823"/>
              <a:ext cx="17512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kịp thời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 rot="21236444">
            <a:off x="3173390" y="2435136"/>
            <a:ext cx="1751259" cy="1040395"/>
            <a:chOff x="-1561502" y="1617016"/>
            <a:chExt cx="1751259" cy="1040395"/>
          </a:xfrm>
        </p:grpSpPr>
        <p:sp>
          <p:nvSpPr>
            <p:cNvPr id="33" name="Oval 32"/>
            <p:cNvSpPr/>
            <p:nvPr/>
          </p:nvSpPr>
          <p:spPr>
            <a:xfrm>
              <a:off x="-1550486" y="1617016"/>
              <a:ext cx="1725369" cy="1040395"/>
            </a:xfrm>
            <a:prstGeom prst="ellipse">
              <a:avLst/>
            </a:prstGeom>
            <a:pattFill prst="pct60">
              <a:fgClr>
                <a:srgbClr val="A9EB91"/>
              </a:fgClr>
              <a:bgClr>
                <a:schemeClr val="bg1"/>
              </a:bgClr>
            </a:pattFill>
            <a:ln>
              <a:solidFill>
                <a:srgbClr val="B8F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1561502" y="1828823"/>
              <a:ext cx="17512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 đẹp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382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170" cy="62880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92729" y="1557862"/>
            <a:ext cx="95495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dirty="0">
                <a:latin typeface="Quicksand" panose="00000500000000000000" pitchFamily="2" charset="0"/>
              </a:rPr>
              <a:t>	Hà rất thích con gà bà cho. Sáng sáng, Hà dậy sớm chờ gà gáy ò ó o. Vậy mà mãi nó chẳng gáy. Một hôm, Hà tỉnh giấc nghe gà cục ta cục tác. Giờ Hà đã rõ vì sao con gà chẳng gáy.</a:t>
            </a:r>
            <a:endParaRPr lang="vi-VN" sz="4200" b="1" dirty="0">
              <a:latin typeface="Quicksand" panose="000005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0" y="451691"/>
            <a:ext cx="2549557" cy="13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383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4" b="45481"/>
          <a:stretch/>
        </p:blipFill>
        <p:spPr>
          <a:xfrm>
            <a:off x="1" y="0"/>
            <a:ext cx="12195671" cy="55127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08" y="3955567"/>
            <a:ext cx="3581121" cy="2716227"/>
          </a:xfrm>
          <a:prstGeom prst="rect">
            <a:avLst/>
          </a:prstGeom>
        </p:spPr>
      </p:pic>
      <p:pic>
        <p:nvPicPr>
          <p:cNvPr id="24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665" y="4535064"/>
            <a:ext cx="884624" cy="112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536312" y="3881561"/>
            <a:ext cx="360547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 panose="00000500000000000000" pitchFamily="2" charset="0"/>
                <a:cs typeface="Arial" panose="020B0604020202020204" pitchFamily="34" charset="0"/>
              </a:rPr>
              <a:t>Tiết 2</a:t>
            </a:r>
            <a:endParaRPr lang="en-US" sz="100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46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00413" y="82398"/>
            <a:ext cx="31582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 panose="00000500000000000000" pitchFamily="2" charset="0"/>
                <a:cs typeface="Arial" panose="020B0604020202020204" pitchFamily="34" charset="0"/>
              </a:rPr>
              <a:t>VIẾT VỞ</a:t>
            </a:r>
            <a:endParaRPr lang="en-US" sz="60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62" y="4096845"/>
            <a:ext cx="3581121" cy="2716227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619" y="4676342"/>
            <a:ext cx="884624" cy="112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55" y="1250436"/>
            <a:ext cx="7315319" cy="491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0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23" y="-134947"/>
            <a:ext cx="3056935" cy="1777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20" y="1837191"/>
            <a:ext cx="11626080" cy="409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8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23" y="-134947"/>
            <a:ext cx="3056935" cy="1777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5489"/>
            <a:ext cx="11717528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4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23" y="-134947"/>
            <a:ext cx="3056935" cy="1777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6" y="1642341"/>
            <a:ext cx="11711431" cy="452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6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</TotalTime>
  <Words>147</Words>
  <Application>Microsoft Office PowerPoint</Application>
  <PresentationFormat>Widescreen</PresentationFormat>
  <Paragraphs>35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HP-211</vt:lpstr>
      <vt:lpstr>Quicksand</vt:lpstr>
      <vt:lpstr>Quicksand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duyen pham</cp:lastModifiedBy>
  <cp:revision>410</cp:revision>
  <dcterms:created xsi:type="dcterms:W3CDTF">2020-08-07T01:41:03Z</dcterms:created>
  <dcterms:modified xsi:type="dcterms:W3CDTF">2021-07-08T06:40:17Z</dcterms:modified>
</cp:coreProperties>
</file>