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3" r:id="rId4"/>
    <p:sldMasterId id="2147483720" r:id="rId5"/>
  </p:sldMasterIdLst>
  <p:notesMasterIdLst>
    <p:notesMasterId r:id="rId20"/>
  </p:notesMasterIdLst>
  <p:sldIdLst>
    <p:sldId id="257" r:id="rId6"/>
    <p:sldId id="291" r:id="rId7"/>
    <p:sldId id="277" r:id="rId8"/>
    <p:sldId id="293" r:id="rId9"/>
    <p:sldId id="281" r:id="rId10"/>
    <p:sldId id="262" r:id="rId11"/>
    <p:sldId id="263" r:id="rId12"/>
    <p:sldId id="264" r:id="rId13"/>
    <p:sldId id="265" r:id="rId14"/>
    <p:sldId id="267" r:id="rId15"/>
    <p:sldId id="268" r:id="rId16"/>
    <p:sldId id="272" r:id="rId17"/>
    <p:sldId id="292"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34" autoAdjust="0"/>
  </p:normalViewPr>
  <p:slideViewPr>
    <p:cSldViewPr snapToGrid="0">
      <p:cViewPr varScale="1">
        <p:scale>
          <a:sx n="108" d="100"/>
          <a:sy n="108" d="100"/>
        </p:scale>
        <p:origin x="654" y="102"/>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a:t>
            </a:r>
            <a:r>
              <a:rPr lang="en-US" altLang="zh-CN" baseline="0" dirty="0"/>
              <a:t> m, n, g, </a:t>
            </a:r>
            <a:r>
              <a:rPr lang="en-US" altLang="zh-CN" baseline="0" dirty="0" err="1"/>
              <a:t>gi</a:t>
            </a:r>
            <a:r>
              <a:rPr lang="vi-VN" altLang="zh-CN" baseline="0" dirty="0"/>
              <a:t>.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10</a:t>
            </a:fld>
            <a:endParaRPr lang="en-US"/>
          </a:p>
        </p:txBody>
      </p:sp>
    </p:spTree>
    <p:extLst>
      <p:ext uri="{BB962C8B-B14F-4D97-AF65-F5344CB8AC3E}">
        <p14:creationId xmlns:p14="http://schemas.microsoft.com/office/powerpoint/2010/main" val="101587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hãy chuẩn bị bảng, phấn và khăn lau, chúng ta chuẩn bị viết bài</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11</a:t>
            </a:fld>
            <a:endParaRPr lang="en-US"/>
          </a:p>
        </p:txBody>
      </p:sp>
    </p:spTree>
    <p:extLst>
      <p:ext uri="{BB962C8B-B14F-4D97-AF65-F5344CB8AC3E}">
        <p14:creationId xmlns:p14="http://schemas.microsoft.com/office/powerpoint/2010/main" val="380284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12</a:t>
            </a:fld>
            <a:endParaRPr lang="en-US"/>
          </a:p>
        </p:txBody>
      </p:sp>
    </p:spTree>
    <p:extLst>
      <p:ext uri="{BB962C8B-B14F-4D97-AF65-F5344CB8AC3E}">
        <p14:creationId xmlns:p14="http://schemas.microsoft.com/office/powerpoint/2010/main" val="318427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Khi</a:t>
            </a:r>
            <a:r>
              <a:rPr lang="vi-VN" baseline="0" dirty="0"/>
              <a:t> viết các con cần lưu ý cách cầm bút, tư thế ngồi viết và nhớ viết thật nắn nót nhé, các con sẽ viết bài trong thời gian 15 phút sau đó sẽ nhờ bố mẹ chụp lại hình ảnh bài viết và gửi cho cô chủ nhiệm nhé! Cô chúc các con sẽ có những bài viết thật đẹp.</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13</a:t>
            </a:fld>
            <a:endParaRPr lang="en-US"/>
          </a:p>
        </p:txBody>
      </p:sp>
    </p:spTree>
    <p:extLst>
      <p:ext uri="{BB962C8B-B14F-4D97-AF65-F5344CB8AC3E}">
        <p14:creationId xmlns:p14="http://schemas.microsoft.com/office/powerpoint/2010/main" val="343571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a:t>
            </a:r>
            <a:r>
              <a:rPr lang="vi-VN" baseline="0" dirty="0"/>
              <a:t> là trong tiết học này con đã được luyện đọc, viết lại các âm:</a:t>
            </a:r>
            <a:r>
              <a:rPr lang="en-US" baseline="0" dirty="0"/>
              <a:t>M, N, G, GI</a:t>
            </a:r>
            <a:r>
              <a:rPr lang="vi-VN" baseline="0" dirty="0"/>
              <a:t>. Về nhà các con sẽ luyện đọc lại bài, tìm thêm nhiều tiếng, từ có chứa các âm hôm nay chúng mình ôn tập nhé. Tiết học của chúng mình đến đây là hết rồi, cô xin chào tất cả các con!</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14</a:t>
            </a:fld>
            <a:endParaRPr lang="en-US"/>
          </a:p>
        </p:txBody>
      </p:sp>
    </p:spTree>
    <p:extLst>
      <p:ext uri="{BB962C8B-B14F-4D97-AF65-F5344CB8AC3E}">
        <p14:creationId xmlns:p14="http://schemas.microsoft.com/office/powerpoint/2010/main" val="84407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Để</a:t>
            </a:r>
            <a:r>
              <a:rPr lang="vi-VN" baseline="0" dirty="0"/>
              <a:t> học tốt tiết học các con cần chuẩn bị đầy đủ cho cô các đồ dùng sau: Bảng phấn và khăn lau; vở viết ôli, bút chì và tẩy, Nào chúng mình đã chuẩn bị đầy đủ cho cô chưa nào?</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2</a:t>
            </a:fld>
            <a:endParaRPr lang="en-US"/>
          </a:p>
        </p:txBody>
      </p:sp>
    </p:spTree>
    <p:extLst>
      <p:ext uri="{BB962C8B-B14F-4D97-AF65-F5344CB8AC3E}">
        <p14:creationId xmlns:p14="http://schemas.microsoft.com/office/powerpoint/2010/main" val="383402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r>
              <a:rPr lang="vi-VN" dirty="0"/>
              <a:t>Trước</a:t>
            </a:r>
            <a:r>
              <a:rPr lang="vi-VN" baseline="0" dirty="0"/>
              <a:t> khi vào nội dung chính của bài học hôm nay cô trò mình cùng bước vào phần khởi động nhé!</a:t>
            </a:r>
            <a:endParaRPr dirty="0"/>
          </a:p>
        </p:txBody>
      </p:sp>
      <p:sp>
        <p:nvSpPr>
          <p:cNvPr id="2" name="灯片编号占位符 1"/>
          <p:cNvSpPr>
            <a:spLocks noGrp="1"/>
          </p:cNvSpPr>
          <p:nvPr>
            <p:ph type="sldNum" sz="quarter" idx="2"/>
          </p:nvPr>
        </p:nvSpPr>
        <p:spPr/>
        <p:txBody>
          <a:bodyPr/>
          <a:lstStyle/>
          <a:p>
            <a:pPr defTabSz="914400" fontAlgn="base">
              <a:spcBef>
                <a:spcPct val="0"/>
              </a:spcBef>
              <a:spcAft>
                <a:spcPct val="0"/>
              </a:spcAft>
              <a:defRPr/>
            </a:pPr>
            <a:fld id="{9A0DB2DC-4C9A-4742-B13C-FB6460FD3503}" type="slidenum">
              <a:rPr lang="en-US" altLang="zh-CN" dirty="0">
                <a:solidFill>
                  <a:srgbClr val="000000"/>
                </a:solidFill>
                <a:latin typeface="Arial" panose="020B0604020202020204" pitchFamily="34" charset="0"/>
              </a:rPr>
              <a:pPr defTabSz="914400" fontAlgn="base">
                <a:spcBef>
                  <a:spcPct val="0"/>
                </a:spcBef>
                <a:spcAft>
                  <a:spcPct val="0"/>
                </a:spcAft>
                <a:defRPr/>
              </a:pPr>
              <a:t>3</a:t>
            </a:fld>
            <a:endParaRPr lang="zh-CN"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59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âm:</a:t>
            </a:r>
            <a:r>
              <a:rPr kumimoji="0" lang="en-US" sz="1200" b="0" i="0" u="none" strike="noStrike" kern="1200" cap="none" spc="0" normalizeH="0" baseline="0" noProof="0" dirty="0">
                <a:ln>
                  <a:noFill/>
                </a:ln>
                <a:solidFill>
                  <a:prstClr val="black"/>
                </a:solidFill>
                <a:effectLst/>
                <a:uLnTx/>
                <a:uFillTx/>
                <a:latin typeface="+mn-lt"/>
              </a:rPr>
              <a:t>M, N, G, GI</a:t>
            </a:r>
            <a:r>
              <a:rPr kumimoji="0" lang="vi-VN" sz="1200" b="0" i="0" u="none" strike="noStrike" kern="1200" cap="none" spc="0" normalizeH="0" baseline="0" noProof="0" dirty="0">
                <a:ln>
                  <a:noFill/>
                </a:ln>
                <a:solidFill>
                  <a:prstClr val="black"/>
                </a:solidFill>
                <a:effectLst/>
                <a:uLnTx/>
                <a:uFillTx/>
                <a:latin typeface="+mn-lt"/>
              </a:rPr>
              <a:t>. Cô mời chúng mình cùng luyện đọc lại theo cô :</a:t>
            </a:r>
            <a:r>
              <a:rPr kumimoji="0" lang="en-US" sz="1200" b="0" i="0" u="none" strike="noStrike" kern="1200" cap="none" spc="0" normalizeH="0" baseline="0" noProof="0" dirty="0">
                <a:ln>
                  <a:noFill/>
                </a:ln>
                <a:solidFill>
                  <a:prstClr val="black"/>
                </a:solidFill>
                <a:effectLst/>
                <a:uLnTx/>
                <a:uFillTx/>
                <a:latin typeface="+mn-lt"/>
              </a:rPr>
              <a:t>M, N, G, GI</a:t>
            </a:r>
            <a:r>
              <a:rPr kumimoji="0" lang="vi-VN" sz="1200" b="0" i="0" u="none" strike="noStrike" kern="1200" cap="none" spc="0" normalizeH="0" baseline="0" noProof="0" dirty="0">
                <a:ln>
                  <a:noFill/>
                </a:ln>
                <a:solidFill>
                  <a:prstClr val="black"/>
                </a:solidFill>
                <a:effectLst/>
                <a:uLnTx/>
                <a:uFillTx/>
                <a:latin typeface="+mn-lt"/>
              </a:rPr>
              <a:t>. Các con cùng đọc lại nào. Các con đã luyện đọc các âm rất tốt, hãy suy nghĩ và tìm cho cô các tiếng có chứa âm: </a:t>
            </a:r>
            <a:r>
              <a:rPr kumimoji="0" lang="en-US" sz="1200" b="0" i="0" u="none" strike="noStrike" kern="1200" cap="none" spc="0" normalizeH="0" baseline="0" noProof="0" dirty="0">
                <a:ln>
                  <a:noFill/>
                </a:ln>
                <a:solidFill>
                  <a:prstClr val="black"/>
                </a:solidFill>
                <a:effectLst/>
                <a:uLnTx/>
                <a:uFillTx/>
                <a:latin typeface="+mn-lt"/>
              </a:rPr>
              <a:t>M, N, G, GI </a:t>
            </a:r>
            <a:r>
              <a:rPr kumimoji="0" lang="vi-VN" sz="1200" b="0" i="0" u="none" strike="noStrike" kern="1200" cap="none" spc="0" normalizeH="0" baseline="0" noProof="0" dirty="0">
                <a:ln>
                  <a:noFill/>
                </a:ln>
                <a:solidFill>
                  <a:prstClr val="black"/>
                </a:solidFill>
                <a:effectLst/>
                <a:uLnTx/>
                <a:uFillTx/>
                <a:latin typeface="+mn-lt"/>
              </a:rPr>
              <a:t>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406444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Cô</a:t>
            </a:r>
            <a:r>
              <a:rPr lang="vi-VN" baseline="0" dirty="0"/>
              <a:t> cũng đã tìm được một số tiếng có chứa âm:</a:t>
            </a:r>
            <a:r>
              <a:rPr lang="en-US" baseline="0" dirty="0"/>
              <a:t> m, n, g, </a:t>
            </a:r>
            <a:r>
              <a:rPr lang="en-US" baseline="0" dirty="0" err="1"/>
              <a:t>gi</a:t>
            </a:r>
            <a:r>
              <a:rPr lang="vi-VN" baseline="0" dirty="0"/>
              <a:t>. Cô mời cả lớp cùng hướng lên màn hình và đọc thầm các tiếng. Các con cùng đọc to các tiếng theo cô:</a:t>
            </a:r>
            <a:r>
              <a:rPr lang="en-US" baseline="0" dirty="0" err="1"/>
              <a:t>mũ</a:t>
            </a:r>
            <a:r>
              <a:rPr lang="en-US" baseline="0" dirty="0"/>
              <a:t>, </a:t>
            </a:r>
            <a:r>
              <a:rPr lang="en-US" baseline="0" dirty="0" err="1"/>
              <a:t>mỏ</a:t>
            </a:r>
            <a:r>
              <a:rPr lang="en-US" baseline="0" dirty="0"/>
              <a:t>, </a:t>
            </a:r>
            <a:r>
              <a:rPr lang="en-US" baseline="0" dirty="0" err="1"/>
              <a:t>nữ</a:t>
            </a:r>
            <a:r>
              <a:rPr lang="en-US" baseline="0" dirty="0"/>
              <a:t>, </a:t>
            </a:r>
            <a:r>
              <a:rPr lang="en-US" baseline="0" dirty="0" err="1"/>
              <a:t>gỗ</a:t>
            </a:r>
            <a:r>
              <a:rPr lang="en-US" baseline="0" dirty="0"/>
              <a:t>, ga, </a:t>
            </a:r>
            <a:r>
              <a:rPr lang="en-US" baseline="0" dirty="0" err="1"/>
              <a:t>giỗ</a:t>
            </a:r>
            <a:r>
              <a:rPr lang="vi-VN" baseline="0" dirty="0"/>
              <a:t>. Các con sẽ luyện đọc lại và tìm thêm nhiều tiếng khác có chứa các âm: </a:t>
            </a:r>
            <a:r>
              <a:rPr lang="en-US" baseline="0" dirty="0"/>
              <a:t>m, n, g, </a:t>
            </a:r>
            <a:r>
              <a:rPr lang="en-US" baseline="0" dirty="0" err="1"/>
              <a:t>gi</a:t>
            </a:r>
            <a:r>
              <a:rPr lang="en-US" baseline="0" dirty="0"/>
              <a:t> </a:t>
            </a:r>
            <a:r>
              <a:rPr lang="vi-VN" baseline="0" dirty="0"/>
              <a:t>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6</a:t>
            </a:fld>
            <a:endParaRPr lang="en-US"/>
          </a:p>
        </p:txBody>
      </p:sp>
    </p:spTree>
    <p:extLst>
      <p:ext uri="{BB962C8B-B14F-4D97-AF65-F5344CB8AC3E}">
        <p14:creationId xmlns:p14="http://schemas.microsoft.com/office/powerpoint/2010/main" val="54521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Trên</a:t>
            </a:r>
            <a:r>
              <a:rPr lang="vi-VN" baseline="0" dirty="0"/>
              <a:t> màn hình của cô lúc này, lần lượt sẽ xuất hiện các từ có tiếng chứa các âm:</a:t>
            </a:r>
            <a:r>
              <a:rPr lang="en-US" baseline="0" dirty="0"/>
              <a:t> m, n, g, </a:t>
            </a:r>
            <a:r>
              <a:rPr lang="en-US" baseline="0" dirty="0" err="1"/>
              <a:t>gi</a:t>
            </a:r>
            <a:r>
              <a:rPr lang="vi-VN" baseline="0" dirty="0"/>
              <a:t>. Các con sẽ quan sát, nhẩm thật nhanh và đọc to cho cô các từ nào. Các con đã đọc rất to và rõ ràng các từ </a:t>
            </a:r>
            <a:r>
              <a:rPr lang="en-US" baseline="0" dirty="0"/>
              <a:t>LÁ ME</a:t>
            </a:r>
            <a:r>
              <a:rPr lang="vi-VN" baseline="0" dirty="0"/>
              <a:t>,</a:t>
            </a:r>
            <a:r>
              <a:rPr lang="en-US" baseline="0" dirty="0"/>
              <a:t>NƠ ĐỎ, ĐỒ GỖ, GIÁ ĐỖ</a:t>
            </a:r>
            <a:r>
              <a:rPr lang="vi-VN" baseline="0" dirty="0"/>
              <a:t>. Hãy tìm cho cô các tiếng có âm: </a:t>
            </a:r>
            <a:r>
              <a:rPr lang="en-US" baseline="0" dirty="0"/>
              <a:t>M, N, G, GI </a:t>
            </a:r>
            <a:r>
              <a:rPr lang="vi-VN" baseline="0" dirty="0"/>
              <a:t>trong các từ trên. Đúng rồi đấy các con ạ, đó là: tiếng </a:t>
            </a:r>
            <a:r>
              <a:rPr lang="en-US" baseline="0" dirty="0"/>
              <a:t>ME </a:t>
            </a:r>
            <a:r>
              <a:rPr lang="vi-VN" baseline="0" dirty="0"/>
              <a:t>có chứa âm </a:t>
            </a:r>
            <a:r>
              <a:rPr lang="en-US" baseline="0" dirty="0"/>
              <a:t>M</a:t>
            </a:r>
            <a:r>
              <a:rPr lang="vi-VN" baseline="0" dirty="0"/>
              <a:t>, tiếng </a:t>
            </a:r>
            <a:r>
              <a:rPr lang="en-US" baseline="0" dirty="0"/>
              <a:t>NƠ</a:t>
            </a:r>
            <a:r>
              <a:rPr lang="vi-VN" baseline="0" dirty="0"/>
              <a:t> có chứa âm </a:t>
            </a:r>
            <a:r>
              <a:rPr lang="en-US" baseline="0" dirty="0"/>
              <a:t>N</a:t>
            </a:r>
            <a:r>
              <a:rPr lang="vi-VN" baseline="0" dirty="0"/>
              <a:t>, tiếng </a:t>
            </a:r>
            <a:r>
              <a:rPr lang="en-US" baseline="0" dirty="0"/>
              <a:t>GỖ</a:t>
            </a:r>
            <a:r>
              <a:rPr lang="vi-VN" baseline="0" dirty="0"/>
              <a:t> có chứa âm </a:t>
            </a:r>
            <a:r>
              <a:rPr lang="en-US" baseline="0" dirty="0"/>
              <a:t>G</a:t>
            </a:r>
            <a:r>
              <a:rPr lang="vi-VN" baseline="0" dirty="0"/>
              <a:t> và tiếng </a:t>
            </a:r>
            <a:r>
              <a:rPr lang="en-US" baseline="0" dirty="0"/>
              <a:t>GIÁ </a:t>
            </a:r>
            <a:r>
              <a:rPr lang="vi-VN" baseline="0" dirty="0"/>
              <a:t>có chứa âm</a:t>
            </a:r>
            <a:r>
              <a:rPr lang="en-US" baseline="0" dirty="0"/>
              <a:t> GI</a:t>
            </a:r>
            <a:r>
              <a:rPr lang="vi-VN" baseline="0" dirty="0"/>
              <a: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7</a:t>
            </a:fld>
            <a:endParaRPr lang="en-US"/>
          </a:p>
        </p:txBody>
      </p:sp>
    </p:spTree>
    <p:extLst>
      <p:ext uri="{BB962C8B-B14F-4D97-AF65-F5344CB8AC3E}">
        <p14:creationId xmlns:p14="http://schemas.microsoft.com/office/powerpoint/2010/main" val="180837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Nào</a:t>
            </a:r>
            <a:r>
              <a:rPr lang="vi-VN" baseline="0" dirty="0"/>
              <a:t> bây giờ các con hãy luyện đọc câu cho cô nào? Trong câu các con vừa luyện đọc tiếng nào có chứa các âm hôm nay chúng ta ôn tập. Các con phát hiện rất tốt, đó chính là tiếng</a:t>
            </a:r>
            <a:r>
              <a:rPr lang="en-US" baseline="0" dirty="0"/>
              <a:t> GIÒ</a:t>
            </a:r>
            <a:r>
              <a:rPr lang="vi-VN" baseline="0" dirty="0"/>
              <a:t>,chứa âm </a:t>
            </a:r>
            <a:r>
              <a:rPr lang="en-US" baseline="0" dirty="0"/>
              <a:t>GI </a:t>
            </a:r>
            <a:r>
              <a:rPr lang="vi-VN" baseline="0" dirty="0"/>
              <a:t> mà hôm nay chúng ta ôn tập. Bây giờ các con sẽ đọc lại to cùng</a:t>
            </a:r>
            <a:r>
              <a:rPr lang="en-US" baseline="0" dirty="0"/>
              <a:t> c</a:t>
            </a:r>
            <a:r>
              <a:rPr lang="vi-VN" baseline="0" dirty="0"/>
              <a:t>ô câu trên nhé:</a:t>
            </a:r>
            <a:r>
              <a:rPr lang="en-US" baseline="0" dirty="0"/>
              <a:t> NHÀ BÉ CÓ GIÒ</a:t>
            </a:r>
            <a:r>
              <a:rPr lang="vi-VN" baseline="0" dirty="0"/>
              <a: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8</a:t>
            </a:fld>
            <a:endParaRPr lang="en-US"/>
          </a:p>
        </p:txBody>
      </p:sp>
    </p:spTree>
    <p:extLst>
      <p:ext uri="{BB962C8B-B14F-4D97-AF65-F5344CB8AC3E}">
        <p14:creationId xmlns:p14="http://schemas.microsoft.com/office/powerpoint/2010/main" val="95676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đã luyện đọc rất tốt, bây giờ cô trò mình cùng thư giãn một chút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9</a:t>
            </a:fld>
            <a:endParaRPr lang="en-US"/>
          </a:p>
        </p:txBody>
      </p:sp>
    </p:spTree>
    <p:extLst>
      <p:ext uri="{BB962C8B-B14F-4D97-AF65-F5344CB8AC3E}">
        <p14:creationId xmlns:p14="http://schemas.microsoft.com/office/powerpoint/2010/main" val="123985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99568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67978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641981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212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09457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76716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14125097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36485052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15454598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6816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22126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6813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76340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579971" y="3579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70315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4194999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17" name="Group 16"/>
          <p:cNvGrpSpPr/>
          <p:nvPr userDrawn="1"/>
        </p:nvGrpSpPr>
        <p:grpSpPr>
          <a:xfrm>
            <a:off x="375211" y="1762125"/>
            <a:ext cx="11443217"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13" name="Group 12"/>
          <p:cNvGrpSpPr/>
          <p:nvPr userDrawn="1"/>
        </p:nvGrpSpPr>
        <p:grpSpPr>
          <a:xfrm>
            <a:off x="502733"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1205653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454615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2177832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476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6569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996353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86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628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62E82ED4-375F-4F08-A54B-E5C986F28C77}" type="datetimeFigureOut">
              <a:rPr lang="zh-CN" altLang="en-US" sz="1867" kern="0">
                <a:solidFill>
                  <a:srgbClr val="000000"/>
                </a:solidFill>
                <a:cs typeface="Arial"/>
                <a:sym typeface="Arial"/>
              </a:rPr>
              <a:pPr>
                <a:buClr>
                  <a:srgbClr val="000000"/>
                </a:buClr>
                <a:buFont typeface="Arial"/>
                <a:buNone/>
              </a:pPr>
              <a:t>2024/10/22</a:t>
            </a:fld>
            <a:endParaRPr lang="zh-CN" alt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zh-CN" alt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buFont typeface="Arial"/>
              <a:buNone/>
            </a:pPr>
            <a:fld id="{60BA53EF-2EDB-4BAB-8ED2-F5C230947283}" type="slidenum">
              <a:rPr lang="zh-CN" altLang="en-US" sz="1867" kern="0">
                <a:solidFill>
                  <a:srgbClr val="000000"/>
                </a:solidFill>
                <a:cs typeface="Arial"/>
                <a:sym typeface="Arial"/>
              </a:rPr>
              <a:pPr>
                <a:buClr>
                  <a:srgbClr val="000000"/>
                </a:buClr>
                <a:buFont typeface="Arial"/>
                <a:buNone/>
              </a:pPr>
              <a:t>‹#›</a:t>
            </a:fld>
            <a:endParaRPr lang="zh-CN" altLang="en-US" sz="1867" kern="0">
              <a:solidFill>
                <a:srgbClr val="000000"/>
              </a:solidFill>
              <a:cs typeface="Arial"/>
              <a:sym typeface="Arial"/>
            </a:endParaRPr>
          </a:p>
        </p:txBody>
      </p:sp>
    </p:spTree>
    <p:extLst>
      <p:ext uri="{BB962C8B-B14F-4D97-AF65-F5344CB8AC3E}">
        <p14:creationId xmlns:p14="http://schemas.microsoft.com/office/powerpoint/2010/main" val="36029211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GB" sz="1867" kern="0" smtClean="0">
                <a:solidFill>
                  <a:srgbClr val="000000"/>
                </a:solidFill>
                <a:cs typeface="Arial"/>
                <a:sym typeface="Arial"/>
              </a:rPr>
              <a:pPr algn="r">
                <a:buClr>
                  <a:srgbClr val="000000"/>
                </a:buClr>
                <a:buFont typeface="Arial"/>
                <a:buNone/>
              </a:pPr>
              <a:t>‹#›</a:t>
            </a:fld>
            <a:endParaRPr lang="en-GB" sz="1867" kern="0">
              <a:solidFill>
                <a:srgbClr val="000000"/>
              </a:solidFill>
              <a:cs typeface="Arial"/>
              <a:sym typeface="Arial"/>
            </a:endParaRPr>
          </a:p>
        </p:txBody>
      </p:sp>
    </p:spTree>
    <p:extLst>
      <p:ext uri="{BB962C8B-B14F-4D97-AF65-F5344CB8AC3E}">
        <p14:creationId xmlns:p14="http://schemas.microsoft.com/office/powerpoint/2010/main" val="793188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60833" y="304900"/>
            <a:ext cx="12308400" cy="624820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04" name="Google Shape;604;p13"/>
          <p:cNvGrpSpPr/>
          <p:nvPr/>
        </p:nvGrpSpPr>
        <p:grpSpPr>
          <a:xfrm>
            <a:off x="-1177510" y="-695500"/>
            <a:ext cx="13369508" cy="8127779"/>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sp>
        <p:nvSpPr>
          <p:cNvPr id="609" name="Google Shape;609;p13"/>
          <p:cNvSpPr txBox="1">
            <a:spLocks noGrp="1"/>
          </p:cNvSpPr>
          <p:nvPr>
            <p:ph type="title"/>
          </p:nvPr>
        </p:nvSpPr>
        <p:spPr>
          <a:xfrm>
            <a:off x="2156620"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0" name="Google Shape;610;p13"/>
          <p:cNvSpPr txBox="1">
            <a:spLocks noGrp="1"/>
          </p:cNvSpPr>
          <p:nvPr>
            <p:ph type="subTitle" idx="1"/>
          </p:nvPr>
        </p:nvSpPr>
        <p:spPr>
          <a:xfrm>
            <a:off x="2156604"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2156620"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2" name="Google Shape;612;p13"/>
          <p:cNvSpPr txBox="1">
            <a:spLocks noGrp="1"/>
          </p:cNvSpPr>
          <p:nvPr>
            <p:ph type="subTitle" idx="3"/>
          </p:nvPr>
        </p:nvSpPr>
        <p:spPr>
          <a:xfrm>
            <a:off x="2156804"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7227451"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4" name="Google Shape;614;p13"/>
          <p:cNvSpPr txBox="1">
            <a:spLocks noGrp="1"/>
          </p:cNvSpPr>
          <p:nvPr>
            <p:ph type="subTitle" idx="5"/>
          </p:nvPr>
        </p:nvSpPr>
        <p:spPr>
          <a:xfrm>
            <a:off x="7227451"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7227451"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6" name="Google Shape;616;p13"/>
          <p:cNvSpPr txBox="1">
            <a:spLocks noGrp="1"/>
          </p:cNvSpPr>
          <p:nvPr>
            <p:ph type="subTitle" idx="7"/>
          </p:nvPr>
        </p:nvSpPr>
        <p:spPr>
          <a:xfrm>
            <a:off x="7227451"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953467" y="713333"/>
            <a:ext cx="10284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4667">
                <a:solidFill>
                  <a:schemeClr val="dk1"/>
                </a:solidFill>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307946" y="5813663"/>
            <a:ext cx="11653737" cy="1402071"/>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981942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2024/10/22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2024/10/22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9697646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8" y="6501173"/>
            <a:ext cx="2066591" cy="256545"/>
          </a:xfrm>
          <a:prstGeom prst="rect">
            <a:avLst/>
          </a:prstGeom>
        </p:spPr>
        <p:txBody>
          <a:bodyPr wrap="none">
            <a:spAutoFit/>
          </a:bodyPr>
          <a:lstStyle/>
          <a:p>
            <a:pPr>
              <a:buClr>
                <a:srgbClr val="000000"/>
              </a:buClr>
              <a:buFont typeface="Arial"/>
              <a:buNone/>
            </a:pPr>
            <a:r>
              <a:rPr lang="vi-VN" sz="1067" kern="0" dirty="0">
                <a:solidFill>
                  <a:srgbClr val="000000"/>
                </a:solidFill>
                <a:cs typeface="Arial"/>
                <a:sym typeface="Arial"/>
              </a:rPr>
              <a:t>FeistyForwarders_0968120672</a:t>
            </a:r>
          </a:p>
        </p:txBody>
      </p:sp>
    </p:spTree>
    <p:extLst>
      <p:ext uri="{BB962C8B-B14F-4D97-AF65-F5344CB8AC3E}">
        <p14:creationId xmlns:p14="http://schemas.microsoft.com/office/powerpoint/2010/main" val="12276425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2024/10/22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9.xml"/><Relationship Id="rId5" Type="http://schemas.openxmlformats.org/officeDocument/2006/relationships/image" Target="../media/image35.pn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tags" Target="../tags/tag10.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23.png"/><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ags" Target="../tags/tag3.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3.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337989" y="324447"/>
            <a:ext cx="12192000" cy="4715171"/>
          </a:xfrm>
          <a:prstGeom prst="rect">
            <a:avLst/>
          </a:prstGeom>
          <a:noFill/>
          <a:ln w="9525">
            <a:solidFill>
              <a:schemeClr val="accent5">
                <a:lumMod val="60000"/>
                <a:lumOff val="40000"/>
              </a:schemeClr>
            </a:solidFill>
          </a:ln>
        </p:spPr>
      </p:pic>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828741" y="3691678"/>
            <a:ext cx="3751660" cy="1162478"/>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6"/>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2611756" y="1620204"/>
            <a:ext cx="6506486" cy="3046988"/>
          </a:xfrm>
          <a:prstGeom prst="rect">
            <a:avLst/>
          </a:prstGeom>
          <a:noFill/>
        </p:spPr>
        <p:txBody>
          <a:bodyPr wrap="squar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 ĐỌC VIẾT</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72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m, n, g, </a:t>
            </a:r>
            <a:r>
              <a:rPr lang="en-US" sz="72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gi</a:t>
            </a:r>
            <a:endParaRPr lang="en-US" sz="72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81" y="-1134794"/>
            <a:ext cx="1713981" cy="1560490"/>
          </a:xfrm>
          <a:prstGeom prst="rect">
            <a:avLst/>
          </a:prstGeom>
        </p:spPr>
      </p:pic>
    </p:spTree>
    <p:extLst>
      <p:ext uri="{BB962C8B-B14F-4D97-AF65-F5344CB8AC3E}">
        <p14:creationId xmlns:p14="http://schemas.microsoft.com/office/powerpoint/2010/main" val="2647006914"/>
      </p:ext>
    </p:extLst>
  </p:cSld>
  <p:clrMapOvr>
    <a:masterClrMapping/>
  </p:clrMapOvr>
  <mc:AlternateContent xmlns:mc="http://schemas.openxmlformats.org/markup-compatibility/2006" xmlns:p14="http://schemas.microsoft.com/office/powerpoint/2010/main">
    <mc:Choice Requires="p14">
      <p:transition spd="slow" p14:dur="1600" advTm="12250">
        <p:blinds dir="vert"/>
      </p:transition>
    </mc:Choice>
    <mc:Fallback xmlns="">
      <p:transition spd="slow" advTm="1225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par>
                          <p:cTn id="14" fill="hold">
                            <p:stCondLst>
                              <p:cond delay="1500"/>
                            </p:stCondLst>
                            <p:childTnLst>
                              <p:par>
                                <p:cTn id="15" presetID="49" presetClass="path" presetSubtype="0" accel="50000" decel="50000" fill="hold" nodeType="afterEffect">
                                  <p:stCondLst>
                                    <p:cond delay="0"/>
                                  </p:stCondLst>
                                  <p:childTnLst>
                                    <p:animMotion origin="layout" path="M -0.10729 -0.08704 L 0.2138 0.22176 " pathEditMode="relative" rAng="0" ptsTypes="AA">
                                      <p:cBhvr>
                                        <p:cTn id="16"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4">
            <a:duotone>
              <a:srgbClr val="E7E6E6">
                <a:shade val="45000"/>
                <a:satMod val="135000"/>
              </a:srgbClr>
              <a:prstClr val="white"/>
            </a:duotone>
            <a:extLst>
              <a:ext uri="{28A0092B-C50C-407E-A947-70E740481C1C}">
                <a14:useLocalDpi xmlns:a14="http://schemas.microsoft.com/office/drawing/2010/main" val="0"/>
              </a:ext>
            </a:extLst>
          </a:blip>
          <a:srcRect l="6027" t="45612" r="46939" b="16614"/>
          <a:stretch/>
        </p:blipFill>
        <p:spPr>
          <a:xfrm>
            <a:off x="482309" y="564129"/>
            <a:ext cx="11709691" cy="5426981"/>
          </a:xfrm>
          <a:prstGeom prst="rect">
            <a:avLst/>
          </a:prstGeom>
          <a:effectLst>
            <a:outerShdw blurRad="50800" dist="63500" dir="5400000" sx="102000" sy="102000" algn="ctr" rotWithShape="0">
              <a:srgbClr val="000000">
                <a:alpha val="43137"/>
              </a:srgbClr>
            </a:outerShdw>
          </a:effectLst>
        </p:spPr>
      </p:pic>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5">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1940965" y="2489035"/>
            <a:ext cx="6904455"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2: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28433343"/>
      </p:ext>
    </p:extLst>
  </p:cSld>
  <p:clrMapOvr>
    <a:masterClrMapping/>
  </p:clrMapOvr>
  <p:transition spd="slow" advTm="560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482" b="7351"/>
          <a:stretch/>
        </p:blipFill>
        <p:spPr>
          <a:xfrm>
            <a:off x="-1" y="1"/>
            <a:ext cx="5769735" cy="697281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701" y="1"/>
            <a:ext cx="6950299" cy="6972810"/>
          </a:xfrm>
          <a:prstGeom prst="rect">
            <a:avLst/>
          </a:prstGeom>
        </p:spPr>
      </p:pic>
    </p:spTree>
    <p:custDataLst>
      <p:tags r:id="rId1"/>
    </p:custDataLst>
    <p:extLst>
      <p:ext uri="{BB962C8B-B14F-4D97-AF65-F5344CB8AC3E}">
        <p14:creationId xmlns:p14="http://schemas.microsoft.com/office/powerpoint/2010/main" val="783008552"/>
      </p:ext>
    </p:extLst>
  </p:cSld>
  <p:clrMapOvr>
    <a:masterClrMapping/>
  </p:clrMapOvr>
  <p:transition spd="slow" advTm="6666">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l="10916" t="71111" r="53217" b="8888"/>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2"/>
            <a:ext cx="6424246" cy="6857998"/>
          </a:xfrm>
          <a:prstGeom prst="rect">
            <a:avLst/>
          </a:prstGeom>
        </p:spPr>
      </p:pic>
    </p:spTree>
    <p:custDataLst>
      <p:tags r:id="rId1"/>
    </p:custDataLst>
    <p:extLst>
      <p:ext uri="{BB962C8B-B14F-4D97-AF65-F5344CB8AC3E}">
        <p14:creationId xmlns:p14="http://schemas.microsoft.com/office/powerpoint/2010/main" val="2656027483"/>
      </p:ext>
    </p:extLst>
  </p:cSld>
  <p:clrMapOvr>
    <a:masterClrMapping/>
  </p:clrMapOvr>
  <mc:AlternateContent xmlns:mc="http://schemas.openxmlformats.org/markup-compatibility/2006" xmlns:p14="http://schemas.microsoft.com/office/powerpoint/2010/main">
    <mc:Choice Requires="p14">
      <p:transition spd="slow" p14:dur="1400" advTm="7324">
        <p14:ripple/>
      </p:transition>
    </mc:Choice>
    <mc:Fallback xmlns="">
      <p:transition spd="slow" advTm="732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B8422-AA08-4DF4-9839-8F112C80F27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03351" y="5835"/>
            <a:ext cx="9617075" cy="6852165"/>
          </a:xfrm>
          <a:prstGeom prst="rect">
            <a:avLst/>
          </a:prstGeom>
        </p:spPr>
      </p:pic>
      <p:sp>
        <p:nvSpPr>
          <p:cNvPr id="15" name="TextBox 14">
            <a:extLst>
              <a:ext uri="{FF2B5EF4-FFF2-40B4-BE49-F238E27FC236}">
                <a16:creationId xmlns:a16="http://schemas.microsoft.com/office/drawing/2014/main" id="{DF6184B3-8351-432D-A764-774EFB8B4647}"/>
              </a:ext>
            </a:extLst>
          </p:cNvPr>
          <p:cNvSpPr txBox="1"/>
          <p:nvPr/>
        </p:nvSpPr>
        <p:spPr>
          <a:xfrm>
            <a:off x="1414273" y="-11891"/>
            <a:ext cx="1206495"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m</a:t>
            </a:r>
          </a:p>
        </p:txBody>
      </p:sp>
      <p:sp>
        <p:nvSpPr>
          <p:cNvPr id="16" name="TextBox 15">
            <a:extLst>
              <a:ext uri="{FF2B5EF4-FFF2-40B4-BE49-F238E27FC236}">
                <a16:creationId xmlns:a16="http://schemas.microsoft.com/office/drawing/2014/main" id="{9862F450-DBBD-4A30-9A54-A213CE5B2609}"/>
              </a:ext>
            </a:extLst>
          </p:cNvPr>
          <p:cNvSpPr txBox="1"/>
          <p:nvPr/>
        </p:nvSpPr>
        <p:spPr>
          <a:xfrm>
            <a:off x="1416724" y="1220884"/>
            <a:ext cx="895351"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n</a:t>
            </a:r>
          </a:p>
        </p:txBody>
      </p:sp>
      <p:sp>
        <p:nvSpPr>
          <p:cNvPr id="17" name="TextBox 16">
            <a:extLst>
              <a:ext uri="{FF2B5EF4-FFF2-40B4-BE49-F238E27FC236}">
                <a16:creationId xmlns:a16="http://schemas.microsoft.com/office/drawing/2014/main" id="{372CB028-D410-4FD4-9521-AFBC6868A2A1}"/>
              </a:ext>
            </a:extLst>
          </p:cNvPr>
          <p:cNvSpPr txBox="1"/>
          <p:nvPr/>
        </p:nvSpPr>
        <p:spPr>
          <a:xfrm>
            <a:off x="1501702" y="2455368"/>
            <a:ext cx="1394665" cy="1015663"/>
          </a:xfrm>
          <a:prstGeom prst="rect">
            <a:avLst/>
          </a:prstGeom>
          <a:noFill/>
        </p:spPr>
        <p:txBody>
          <a:bodyPr wrap="square" rtlCol="0">
            <a:spAutoFit/>
          </a:bodyPr>
          <a:lstStyle/>
          <a:p>
            <a:pPr defTabSz="914377"/>
            <a:r>
              <a:rPr lang="en-US" sz="6000" b="1" dirty="0">
                <a:solidFill>
                  <a:srgbClr val="FF0000"/>
                </a:solidFill>
                <a:latin typeface="HP001 4 hàng"/>
              </a:rPr>
              <a:t>g</a:t>
            </a:r>
            <a:endParaRPr lang="en-US" sz="6000" b="1" dirty="0">
              <a:solidFill>
                <a:srgbClr val="FF0000"/>
              </a:solidFill>
              <a:latin typeface="HP001 4 hàng" panose="020B0603050302020204" pitchFamily="34" charset="0"/>
            </a:endParaRPr>
          </a:p>
        </p:txBody>
      </p:sp>
      <p:sp>
        <p:nvSpPr>
          <p:cNvPr id="18" name="TextBox 17">
            <a:extLst>
              <a:ext uri="{FF2B5EF4-FFF2-40B4-BE49-F238E27FC236}">
                <a16:creationId xmlns:a16="http://schemas.microsoft.com/office/drawing/2014/main" id="{0F017431-5832-4612-B122-DB9211E1A6EF}"/>
              </a:ext>
            </a:extLst>
          </p:cNvPr>
          <p:cNvSpPr txBox="1"/>
          <p:nvPr/>
        </p:nvSpPr>
        <p:spPr>
          <a:xfrm>
            <a:off x="1471177" y="3696919"/>
            <a:ext cx="1269337" cy="1015663"/>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gi</a:t>
            </a:r>
            <a:endParaRPr lang="en-US" sz="6000" b="1" dirty="0">
              <a:solidFill>
                <a:srgbClr val="FF0000"/>
              </a:solidFill>
              <a:latin typeface="HP001 4 hàng" panose="020B0603050302020204" pitchFamily="34" charset="0"/>
            </a:endParaRPr>
          </a:p>
        </p:txBody>
      </p:sp>
      <p:sp>
        <p:nvSpPr>
          <p:cNvPr id="19" name="TextBox 18">
            <a:extLst>
              <a:ext uri="{FF2B5EF4-FFF2-40B4-BE49-F238E27FC236}">
                <a16:creationId xmlns:a16="http://schemas.microsoft.com/office/drawing/2014/main" id="{7FE343A5-1777-43AA-824C-992B99F90B75}"/>
              </a:ext>
            </a:extLst>
          </p:cNvPr>
          <p:cNvSpPr txBox="1"/>
          <p:nvPr/>
        </p:nvSpPr>
        <p:spPr>
          <a:xfrm>
            <a:off x="1423633" y="4946861"/>
            <a:ext cx="2819978" cy="1036117"/>
          </a:xfrm>
          <a:prstGeom prst="rect">
            <a:avLst/>
          </a:prstGeom>
          <a:noFill/>
        </p:spPr>
        <p:txBody>
          <a:bodyPr wrap="square" rtlCol="0">
            <a:spAutoFit/>
          </a:bodyPr>
          <a:lstStyle/>
          <a:p>
            <a:pPr defTabSz="914377"/>
            <a:r>
              <a:rPr lang="en-US" sz="6133" b="1" dirty="0" err="1">
                <a:solidFill>
                  <a:srgbClr val="FF0000"/>
                </a:solidFill>
                <a:latin typeface="HP001 4 hàng" panose="020B0603050302020204" pitchFamily="34" charset="0"/>
              </a:rPr>
              <a:t>gà</a:t>
            </a:r>
            <a:r>
              <a:rPr lang="en-US" sz="6133" b="1" dirty="0">
                <a:solidFill>
                  <a:srgbClr val="FF0000"/>
                </a:solidFill>
                <a:latin typeface="HP001 4 hàng" panose="020B0603050302020204" pitchFamily="34" charset="0"/>
              </a:rPr>
              <a:t> </a:t>
            </a:r>
            <a:r>
              <a:rPr lang="en-US" sz="6133" b="1" dirty="0" err="1">
                <a:solidFill>
                  <a:srgbClr val="FF0000"/>
                </a:solidFill>
                <a:latin typeface="HP001 4 hàng" panose="020B0603050302020204" pitchFamily="34" charset="0"/>
              </a:rPr>
              <a:t>gô</a:t>
            </a:r>
            <a:endParaRPr lang="en-US" sz="6133" b="1" dirty="0">
              <a:solidFill>
                <a:srgbClr val="FF0000"/>
              </a:solidFill>
              <a:latin typeface="HP001 4 hàng" panose="020B0603050302020204" pitchFamily="34" charset="0"/>
            </a:endParaRPr>
          </a:p>
        </p:txBody>
      </p:sp>
      <p:sp>
        <p:nvSpPr>
          <p:cNvPr id="8" name="TextBox 7"/>
          <p:cNvSpPr txBox="1"/>
          <p:nvPr/>
        </p:nvSpPr>
        <p:spPr>
          <a:xfrm>
            <a:off x="1486597" y="6190801"/>
            <a:ext cx="3513728" cy="1015663"/>
          </a:xfrm>
          <a:prstGeom prst="rect">
            <a:avLst/>
          </a:prstGeom>
          <a:noFill/>
        </p:spPr>
        <p:txBody>
          <a:bodyPr wrap="square" rtlCol="0">
            <a:spAutoFit/>
          </a:bodyPr>
          <a:lstStyle/>
          <a:p>
            <a:pPr defTabSz="914377"/>
            <a:r>
              <a:rPr lang="en-US" sz="6000" b="1" dirty="0" err="1">
                <a:solidFill>
                  <a:srgbClr val="FF0000"/>
                </a:solidFill>
                <a:latin typeface="HP001 4 hàng"/>
              </a:rPr>
              <a:t>giá</a:t>
            </a:r>
            <a:r>
              <a:rPr lang="en-US" sz="6000" b="1" dirty="0">
                <a:solidFill>
                  <a:srgbClr val="FF0000"/>
                </a:solidFill>
                <a:latin typeface="HP001 4 hàng"/>
              </a:rPr>
              <a:t> </a:t>
            </a:r>
            <a:r>
              <a:rPr lang="en-US" sz="6000" b="1" dirty="0" err="1">
                <a:solidFill>
                  <a:srgbClr val="FF0000"/>
                </a:solidFill>
                <a:latin typeface="HP001 4 hàng"/>
              </a:rPr>
              <a:t>đỗ</a:t>
            </a:r>
            <a:endParaRPr lang="en-US" sz="6000" b="1" dirty="0">
              <a:solidFill>
                <a:srgbClr val="FF0000"/>
              </a:solidFill>
              <a:latin typeface="HP001 4 hàng" panose="020B0603050302020204" pitchFamily="34" charset="0"/>
            </a:endParaRPr>
          </a:p>
        </p:txBody>
      </p:sp>
      <p:sp>
        <p:nvSpPr>
          <p:cNvPr id="2" name="TextBox 1"/>
          <p:cNvSpPr txBox="1"/>
          <p:nvPr/>
        </p:nvSpPr>
        <p:spPr>
          <a:xfrm>
            <a:off x="2663872" y="115475"/>
            <a:ext cx="368489" cy="461665"/>
          </a:xfrm>
          <a:prstGeom prst="rect">
            <a:avLst/>
          </a:prstGeom>
          <a:noFill/>
        </p:spPr>
        <p:txBody>
          <a:bodyPr wrap="square" rtlCol="0">
            <a:spAutoFit/>
          </a:bodyPr>
          <a:lstStyle/>
          <a:p>
            <a:r>
              <a:rPr lang="vi-VN" sz="2400" dirty="0"/>
              <a:t>.</a:t>
            </a:r>
            <a:endParaRPr lang="en-US" sz="2400" dirty="0"/>
          </a:p>
        </p:txBody>
      </p:sp>
      <p:sp>
        <p:nvSpPr>
          <p:cNvPr id="10" name="TextBox 9"/>
          <p:cNvSpPr txBox="1"/>
          <p:nvPr/>
        </p:nvSpPr>
        <p:spPr>
          <a:xfrm>
            <a:off x="3888770" y="115475"/>
            <a:ext cx="368489" cy="461665"/>
          </a:xfrm>
          <a:prstGeom prst="rect">
            <a:avLst/>
          </a:prstGeom>
          <a:noFill/>
        </p:spPr>
        <p:txBody>
          <a:bodyPr wrap="square" rtlCol="0">
            <a:spAutoFit/>
          </a:bodyPr>
          <a:lstStyle/>
          <a:p>
            <a:r>
              <a:rPr lang="vi-VN" sz="2400" dirty="0"/>
              <a:t>.</a:t>
            </a:r>
            <a:endParaRPr lang="en-US" sz="2400" dirty="0"/>
          </a:p>
        </p:txBody>
      </p:sp>
      <p:sp>
        <p:nvSpPr>
          <p:cNvPr id="11" name="TextBox 10"/>
          <p:cNvSpPr txBox="1"/>
          <p:nvPr/>
        </p:nvSpPr>
        <p:spPr>
          <a:xfrm>
            <a:off x="5130072" y="121675"/>
            <a:ext cx="368489" cy="461665"/>
          </a:xfrm>
          <a:prstGeom prst="rect">
            <a:avLst/>
          </a:prstGeom>
          <a:noFill/>
        </p:spPr>
        <p:txBody>
          <a:bodyPr wrap="square" rtlCol="0">
            <a:spAutoFit/>
          </a:bodyPr>
          <a:lstStyle/>
          <a:p>
            <a:r>
              <a:rPr lang="vi-VN" sz="2400" dirty="0"/>
              <a:t>.</a:t>
            </a:r>
            <a:endParaRPr lang="en-US" sz="2400" dirty="0"/>
          </a:p>
        </p:txBody>
      </p:sp>
      <p:sp>
        <p:nvSpPr>
          <p:cNvPr id="12" name="TextBox 11"/>
          <p:cNvSpPr txBox="1"/>
          <p:nvPr/>
        </p:nvSpPr>
        <p:spPr>
          <a:xfrm>
            <a:off x="6387778" y="115475"/>
            <a:ext cx="368489" cy="461665"/>
          </a:xfrm>
          <a:prstGeom prst="rect">
            <a:avLst/>
          </a:prstGeom>
          <a:noFill/>
        </p:spPr>
        <p:txBody>
          <a:bodyPr wrap="square" rtlCol="0">
            <a:spAutoFit/>
          </a:bodyPr>
          <a:lstStyle/>
          <a:p>
            <a:r>
              <a:rPr lang="vi-VN" sz="2400" dirty="0"/>
              <a:t>.</a:t>
            </a:r>
            <a:endParaRPr lang="en-US" sz="2400" dirty="0"/>
          </a:p>
        </p:txBody>
      </p:sp>
      <p:sp>
        <p:nvSpPr>
          <p:cNvPr id="13" name="TextBox 12"/>
          <p:cNvSpPr txBox="1"/>
          <p:nvPr/>
        </p:nvSpPr>
        <p:spPr>
          <a:xfrm>
            <a:off x="7629080" y="115475"/>
            <a:ext cx="368489" cy="461665"/>
          </a:xfrm>
          <a:prstGeom prst="rect">
            <a:avLst/>
          </a:prstGeom>
          <a:noFill/>
        </p:spPr>
        <p:txBody>
          <a:bodyPr wrap="square" rtlCol="0">
            <a:spAutoFit/>
          </a:bodyPr>
          <a:lstStyle/>
          <a:p>
            <a:r>
              <a:rPr lang="vi-VN" sz="2400" dirty="0"/>
              <a:t>.</a:t>
            </a:r>
            <a:endParaRPr lang="en-US" sz="2400" dirty="0"/>
          </a:p>
        </p:txBody>
      </p:sp>
      <p:sp>
        <p:nvSpPr>
          <p:cNvPr id="20" name="TextBox 19"/>
          <p:cNvSpPr txBox="1"/>
          <p:nvPr/>
        </p:nvSpPr>
        <p:spPr>
          <a:xfrm>
            <a:off x="8859490" y="115474"/>
            <a:ext cx="368489" cy="461665"/>
          </a:xfrm>
          <a:prstGeom prst="rect">
            <a:avLst/>
          </a:prstGeom>
          <a:noFill/>
        </p:spPr>
        <p:txBody>
          <a:bodyPr wrap="square" rtlCol="0">
            <a:spAutoFit/>
          </a:bodyPr>
          <a:lstStyle/>
          <a:p>
            <a:r>
              <a:rPr lang="vi-VN" sz="2400" dirty="0"/>
              <a:t>.</a:t>
            </a:r>
            <a:endParaRPr lang="en-US" sz="2400" dirty="0"/>
          </a:p>
        </p:txBody>
      </p:sp>
      <p:sp>
        <p:nvSpPr>
          <p:cNvPr id="21" name="TextBox 20"/>
          <p:cNvSpPr txBox="1"/>
          <p:nvPr/>
        </p:nvSpPr>
        <p:spPr>
          <a:xfrm>
            <a:off x="10117196" y="121674"/>
            <a:ext cx="368489" cy="461665"/>
          </a:xfrm>
          <a:prstGeom prst="rect">
            <a:avLst/>
          </a:prstGeom>
          <a:noFill/>
        </p:spPr>
        <p:txBody>
          <a:bodyPr wrap="square" rtlCol="0">
            <a:spAutoFit/>
          </a:bodyPr>
          <a:lstStyle/>
          <a:p>
            <a:r>
              <a:rPr lang="vi-VN" sz="2400" dirty="0"/>
              <a:t>.</a:t>
            </a:r>
            <a:endParaRPr lang="en-US" sz="2400" dirty="0"/>
          </a:p>
        </p:txBody>
      </p:sp>
      <p:sp>
        <p:nvSpPr>
          <p:cNvPr id="22" name="TextBox 21"/>
          <p:cNvSpPr txBox="1"/>
          <p:nvPr/>
        </p:nvSpPr>
        <p:spPr>
          <a:xfrm>
            <a:off x="2663872" y="1365417"/>
            <a:ext cx="368489" cy="461665"/>
          </a:xfrm>
          <a:prstGeom prst="rect">
            <a:avLst/>
          </a:prstGeom>
          <a:noFill/>
        </p:spPr>
        <p:txBody>
          <a:bodyPr wrap="square" rtlCol="0">
            <a:spAutoFit/>
          </a:bodyPr>
          <a:lstStyle/>
          <a:p>
            <a:r>
              <a:rPr lang="vi-VN" sz="2400" dirty="0"/>
              <a:t>.</a:t>
            </a:r>
            <a:endParaRPr lang="en-US" sz="2400" dirty="0"/>
          </a:p>
        </p:txBody>
      </p:sp>
      <p:sp>
        <p:nvSpPr>
          <p:cNvPr id="23" name="TextBox 22"/>
          <p:cNvSpPr txBox="1"/>
          <p:nvPr/>
        </p:nvSpPr>
        <p:spPr>
          <a:xfrm>
            <a:off x="3888770" y="1365569"/>
            <a:ext cx="368489" cy="461665"/>
          </a:xfrm>
          <a:prstGeom prst="rect">
            <a:avLst/>
          </a:prstGeom>
          <a:noFill/>
        </p:spPr>
        <p:txBody>
          <a:bodyPr wrap="square" rtlCol="0">
            <a:spAutoFit/>
          </a:bodyPr>
          <a:lstStyle/>
          <a:p>
            <a:r>
              <a:rPr lang="vi-VN" sz="2400" dirty="0"/>
              <a:t>.</a:t>
            </a:r>
            <a:endParaRPr lang="en-US" sz="2400" dirty="0"/>
          </a:p>
        </p:txBody>
      </p:sp>
      <p:sp>
        <p:nvSpPr>
          <p:cNvPr id="24" name="TextBox 23"/>
          <p:cNvSpPr txBox="1"/>
          <p:nvPr/>
        </p:nvSpPr>
        <p:spPr>
          <a:xfrm>
            <a:off x="5132829" y="1365417"/>
            <a:ext cx="368489" cy="461665"/>
          </a:xfrm>
          <a:prstGeom prst="rect">
            <a:avLst/>
          </a:prstGeom>
          <a:noFill/>
        </p:spPr>
        <p:txBody>
          <a:bodyPr wrap="square" rtlCol="0">
            <a:spAutoFit/>
          </a:bodyPr>
          <a:lstStyle/>
          <a:p>
            <a:r>
              <a:rPr lang="vi-VN" sz="2400" dirty="0"/>
              <a:t>.</a:t>
            </a:r>
            <a:endParaRPr lang="en-US" sz="2400" dirty="0"/>
          </a:p>
        </p:txBody>
      </p:sp>
      <p:sp>
        <p:nvSpPr>
          <p:cNvPr id="25" name="TextBox 24"/>
          <p:cNvSpPr txBox="1"/>
          <p:nvPr/>
        </p:nvSpPr>
        <p:spPr>
          <a:xfrm>
            <a:off x="6387778" y="1342513"/>
            <a:ext cx="368489" cy="461665"/>
          </a:xfrm>
          <a:prstGeom prst="rect">
            <a:avLst/>
          </a:prstGeom>
          <a:noFill/>
        </p:spPr>
        <p:txBody>
          <a:bodyPr wrap="square" rtlCol="0">
            <a:spAutoFit/>
          </a:bodyPr>
          <a:lstStyle/>
          <a:p>
            <a:r>
              <a:rPr lang="vi-VN" sz="2400" dirty="0"/>
              <a:t>.</a:t>
            </a:r>
            <a:endParaRPr lang="en-US" sz="2400" dirty="0"/>
          </a:p>
        </p:txBody>
      </p:sp>
      <p:sp>
        <p:nvSpPr>
          <p:cNvPr id="26" name="TextBox 25"/>
          <p:cNvSpPr txBox="1"/>
          <p:nvPr/>
        </p:nvSpPr>
        <p:spPr>
          <a:xfrm>
            <a:off x="7636490" y="1365417"/>
            <a:ext cx="368489" cy="461665"/>
          </a:xfrm>
          <a:prstGeom prst="rect">
            <a:avLst/>
          </a:prstGeom>
          <a:noFill/>
        </p:spPr>
        <p:txBody>
          <a:bodyPr wrap="square" rtlCol="0">
            <a:spAutoFit/>
          </a:bodyPr>
          <a:lstStyle/>
          <a:p>
            <a:r>
              <a:rPr lang="vi-VN" sz="2400" dirty="0"/>
              <a:t>.</a:t>
            </a:r>
            <a:endParaRPr lang="en-US" sz="2400" dirty="0"/>
          </a:p>
        </p:txBody>
      </p:sp>
      <p:sp>
        <p:nvSpPr>
          <p:cNvPr id="27" name="TextBox 26"/>
          <p:cNvSpPr txBox="1"/>
          <p:nvPr/>
        </p:nvSpPr>
        <p:spPr>
          <a:xfrm>
            <a:off x="8856735" y="1365417"/>
            <a:ext cx="368489" cy="461665"/>
          </a:xfrm>
          <a:prstGeom prst="rect">
            <a:avLst/>
          </a:prstGeom>
          <a:noFill/>
        </p:spPr>
        <p:txBody>
          <a:bodyPr wrap="square" rtlCol="0">
            <a:spAutoFit/>
          </a:bodyPr>
          <a:lstStyle/>
          <a:p>
            <a:r>
              <a:rPr lang="vi-VN" sz="2400" dirty="0"/>
              <a:t>.</a:t>
            </a:r>
            <a:endParaRPr lang="en-US" sz="2400" dirty="0"/>
          </a:p>
        </p:txBody>
      </p:sp>
      <p:sp>
        <p:nvSpPr>
          <p:cNvPr id="28" name="TextBox 27"/>
          <p:cNvSpPr txBox="1"/>
          <p:nvPr/>
        </p:nvSpPr>
        <p:spPr>
          <a:xfrm>
            <a:off x="10099207" y="1365416"/>
            <a:ext cx="368489" cy="461665"/>
          </a:xfrm>
          <a:prstGeom prst="rect">
            <a:avLst/>
          </a:prstGeom>
          <a:noFill/>
        </p:spPr>
        <p:txBody>
          <a:bodyPr wrap="square" rtlCol="0">
            <a:spAutoFit/>
          </a:bodyPr>
          <a:lstStyle/>
          <a:p>
            <a:r>
              <a:rPr lang="vi-VN" sz="2400" dirty="0"/>
              <a:t>.</a:t>
            </a:r>
            <a:endParaRPr lang="en-US" sz="2400" dirty="0"/>
          </a:p>
        </p:txBody>
      </p:sp>
      <p:sp>
        <p:nvSpPr>
          <p:cNvPr id="29" name="TextBox 28"/>
          <p:cNvSpPr txBox="1"/>
          <p:nvPr/>
        </p:nvSpPr>
        <p:spPr>
          <a:xfrm>
            <a:off x="3283548" y="2609357"/>
            <a:ext cx="368489" cy="461665"/>
          </a:xfrm>
          <a:prstGeom prst="rect">
            <a:avLst/>
          </a:prstGeom>
          <a:noFill/>
        </p:spPr>
        <p:txBody>
          <a:bodyPr wrap="square" rtlCol="0">
            <a:spAutoFit/>
          </a:bodyPr>
          <a:lstStyle/>
          <a:p>
            <a:r>
              <a:rPr lang="vi-VN" sz="2400" dirty="0"/>
              <a:t>.</a:t>
            </a:r>
            <a:endParaRPr lang="en-US" sz="2400" dirty="0"/>
          </a:p>
        </p:txBody>
      </p:sp>
      <p:sp>
        <p:nvSpPr>
          <p:cNvPr id="30" name="TextBox 29"/>
          <p:cNvSpPr txBox="1"/>
          <p:nvPr/>
        </p:nvSpPr>
        <p:spPr>
          <a:xfrm>
            <a:off x="5130072" y="2609357"/>
            <a:ext cx="368489" cy="461665"/>
          </a:xfrm>
          <a:prstGeom prst="rect">
            <a:avLst/>
          </a:prstGeom>
          <a:noFill/>
        </p:spPr>
        <p:txBody>
          <a:bodyPr wrap="square" rtlCol="0">
            <a:spAutoFit/>
          </a:bodyPr>
          <a:lstStyle/>
          <a:p>
            <a:r>
              <a:rPr lang="vi-VN" sz="2400" dirty="0"/>
              <a:t>.</a:t>
            </a:r>
            <a:endParaRPr lang="en-US" sz="2400" dirty="0"/>
          </a:p>
        </p:txBody>
      </p:sp>
      <p:sp>
        <p:nvSpPr>
          <p:cNvPr id="31" name="TextBox 30"/>
          <p:cNvSpPr txBox="1"/>
          <p:nvPr/>
        </p:nvSpPr>
        <p:spPr>
          <a:xfrm>
            <a:off x="7003892" y="2609357"/>
            <a:ext cx="368489" cy="461665"/>
          </a:xfrm>
          <a:prstGeom prst="rect">
            <a:avLst/>
          </a:prstGeom>
          <a:noFill/>
        </p:spPr>
        <p:txBody>
          <a:bodyPr wrap="square" rtlCol="0">
            <a:spAutoFit/>
          </a:bodyPr>
          <a:lstStyle/>
          <a:p>
            <a:r>
              <a:rPr lang="vi-VN" sz="2400" dirty="0"/>
              <a:t>.</a:t>
            </a:r>
            <a:endParaRPr lang="en-US" sz="2400" dirty="0"/>
          </a:p>
        </p:txBody>
      </p:sp>
      <p:sp>
        <p:nvSpPr>
          <p:cNvPr id="32" name="TextBox 31"/>
          <p:cNvSpPr txBox="1"/>
          <p:nvPr/>
        </p:nvSpPr>
        <p:spPr>
          <a:xfrm>
            <a:off x="8877712" y="2609356"/>
            <a:ext cx="368489" cy="461665"/>
          </a:xfrm>
          <a:prstGeom prst="rect">
            <a:avLst/>
          </a:prstGeom>
          <a:noFill/>
        </p:spPr>
        <p:txBody>
          <a:bodyPr wrap="square" rtlCol="0">
            <a:spAutoFit/>
          </a:bodyPr>
          <a:lstStyle/>
          <a:p>
            <a:r>
              <a:rPr lang="vi-VN" sz="2400" dirty="0"/>
              <a:t>.</a:t>
            </a:r>
            <a:endParaRPr lang="en-US" sz="2400" dirty="0"/>
          </a:p>
        </p:txBody>
      </p:sp>
      <p:sp>
        <p:nvSpPr>
          <p:cNvPr id="33" name="TextBox 32"/>
          <p:cNvSpPr txBox="1"/>
          <p:nvPr/>
        </p:nvSpPr>
        <p:spPr>
          <a:xfrm>
            <a:off x="3283548" y="3807947"/>
            <a:ext cx="368489" cy="461665"/>
          </a:xfrm>
          <a:prstGeom prst="rect">
            <a:avLst/>
          </a:prstGeom>
          <a:noFill/>
        </p:spPr>
        <p:txBody>
          <a:bodyPr wrap="square" rtlCol="0">
            <a:spAutoFit/>
          </a:bodyPr>
          <a:lstStyle/>
          <a:p>
            <a:r>
              <a:rPr lang="vi-VN" sz="2400" dirty="0"/>
              <a:t>.</a:t>
            </a:r>
            <a:endParaRPr lang="en-US" sz="2400" dirty="0"/>
          </a:p>
        </p:txBody>
      </p:sp>
      <p:sp>
        <p:nvSpPr>
          <p:cNvPr id="34" name="TextBox 33"/>
          <p:cNvSpPr txBox="1"/>
          <p:nvPr/>
        </p:nvSpPr>
        <p:spPr>
          <a:xfrm>
            <a:off x="5130072" y="3825566"/>
            <a:ext cx="368489" cy="461665"/>
          </a:xfrm>
          <a:prstGeom prst="rect">
            <a:avLst/>
          </a:prstGeom>
          <a:noFill/>
        </p:spPr>
        <p:txBody>
          <a:bodyPr wrap="square" rtlCol="0">
            <a:spAutoFit/>
          </a:bodyPr>
          <a:lstStyle/>
          <a:p>
            <a:r>
              <a:rPr lang="vi-VN" sz="2400" dirty="0"/>
              <a:t>.</a:t>
            </a:r>
            <a:endParaRPr lang="en-US" sz="2400" dirty="0"/>
          </a:p>
        </p:txBody>
      </p:sp>
      <p:sp>
        <p:nvSpPr>
          <p:cNvPr id="35" name="TextBox 34"/>
          <p:cNvSpPr txBox="1"/>
          <p:nvPr/>
        </p:nvSpPr>
        <p:spPr>
          <a:xfrm>
            <a:off x="7003892" y="3843185"/>
            <a:ext cx="368489" cy="461665"/>
          </a:xfrm>
          <a:prstGeom prst="rect">
            <a:avLst/>
          </a:prstGeom>
          <a:noFill/>
        </p:spPr>
        <p:txBody>
          <a:bodyPr wrap="square" rtlCol="0">
            <a:spAutoFit/>
          </a:bodyPr>
          <a:lstStyle/>
          <a:p>
            <a:r>
              <a:rPr lang="vi-VN" sz="2400" dirty="0"/>
              <a:t>.</a:t>
            </a:r>
            <a:endParaRPr lang="en-US" sz="2400" dirty="0"/>
          </a:p>
        </p:txBody>
      </p:sp>
      <p:sp>
        <p:nvSpPr>
          <p:cNvPr id="36" name="TextBox 35"/>
          <p:cNvSpPr txBox="1"/>
          <p:nvPr/>
        </p:nvSpPr>
        <p:spPr>
          <a:xfrm>
            <a:off x="8877712" y="3853295"/>
            <a:ext cx="368489" cy="461665"/>
          </a:xfrm>
          <a:prstGeom prst="rect">
            <a:avLst/>
          </a:prstGeom>
          <a:noFill/>
        </p:spPr>
        <p:txBody>
          <a:bodyPr wrap="square" rtlCol="0">
            <a:spAutoFit/>
          </a:bodyPr>
          <a:lstStyle/>
          <a:p>
            <a:r>
              <a:rPr lang="vi-VN" sz="2400" dirty="0"/>
              <a:t>.</a:t>
            </a:r>
            <a:endParaRPr lang="en-US" sz="2400" dirty="0"/>
          </a:p>
        </p:txBody>
      </p:sp>
      <p:sp>
        <p:nvSpPr>
          <p:cNvPr id="37" name="TextBox 36"/>
          <p:cNvSpPr txBox="1"/>
          <p:nvPr/>
        </p:nvSpPr>
        <p:spPr>
          <a:xfrm>
            <a:off x="4500473" y="5079463"/>
            <a:ext cx="368489" cy="461665"/>
          </a:xfrm>
          <a:prstGeom prst="rect">
            <a:avLst/>
          </a:prstGeom>
          <a:noFill/>
        </p:spPr>
        <p:txBody>
          <a:bodyPr wrap="square" rtlCol="0">
            <a:spAutoFit/>
          </a:bodyPr>
          <a:lstStyle/>
          <a:p>
            <a:r>
              <a:rPr lang="vi-VN" sz="2400" dirty="0"/>
              <a:t>.</a:t>
            </a:r>
            <a:endParaRPr lang="en-US" sz="2400" dirty="0"/>
          </a:p>
        </p:txBody>
      </p:sp>
      <p:sp>
        <p:nvSpPr>
          <p:cNvPr id="39" name="TextBox 38"/>
          <p:cNvSpPr txBox="1"/>
          <p:nvPr/>
        </p:nvSpPr>
        <p:spPr>
          <a:xfrm>
            <a:off x="7636490" y="5065952"/>
            <a:ext cx="368489" cy="461665"/>
          </a:xfrm>
          <a:prstGeom prst="rect">
            <a:avLst/>
          </a:prstGeom>
          <a:noFill/>
        </p:spPr>
        <p:txBody>
          <a:bodyPr wrap="square" rtlCol="0">
            <a:spAutoFit/>
          </a:bodyPr>
          <a:lstStyle/>
          <a:p>
            <a:r>
              <a:rPr lang="vi-VN" sz="2400" dirty="0"/>
              <a:t>.</a:t>
            </a:r>
            <a:endParaRPr lang="en-US" sz="2400" dirty="0"/>
          </a:p>
        </p:txBody>
      </p:sp>
      <p:sp>
        <p:nvSpPr>
          <p:cNvPr id="40" name="TextBox 39"/>
          <p:cNvSpPr txBox="1"/>
          <p:nvPr/>
        </p:nvSpPr>
        <p:spPr>
          <a:xfrm>
            <a:off x="5130072" y="6339735"/>
            <a:ext cx="368489" cy="461665"/>
          </a:xfrm>
          <a:prstGeom prst="rect">
            <a:avLst/>
          </a:prstGeom>
          <a:noFill/>
        </p:spPr>
        <p:txBody>
          <a:bodyPr wrap="square" rtlCol="0">
            <a:spAutoFit/>
          </a:bodyPr>
          <a:lstStyle/>
          <a:p>
            <a:r>
              <a:rPr lang="vi-VN" sz="2400" dirty="0"/>
              <a:t>.</a:t>
            </a:r>
            <a:endParaRPr lang="en-US" sz="2400" dirty="0"/>
          </a:p>
        </p:txBody>
      </p:sp>
    </p:spTree>
    <p:extLst>
      <p:ext uri="{BB962C8B-B14F-4D97-AF65-F5344CB8AC3E}">
        <p14:creationId xmlns:p14="http://schemas.microsoft.com/office/powerpoint/2010/main" val="1851193970"/>
      </p:ext>
    </p:extLst>
  </p:cSld>
  <p:clrMapOvr>
    <a:masterClrMapping/>
  </p:clrMapOvr>
  <mc:AlternateContent xmlns:mc="http://schemas.openxmlformats.org/markup-compatibility/2006" xmlns:p14="http://schemas.microsoft.com/office/powerpoint/2010/main">
    <mc:Choice Requires="p14">
      <p:transition spd="slow" p14:dur="2000" advTm="21797"/>
    </mc:Choice>
    <mc:Fallback xmlns="">
      <p:transition spd="slow" advTm="2179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rgbClr val="E7E6E6">
                <a:shade val="45000"/>
                <a:satMod val="135000"/>
              </a:srgbClr>
              <a:prstClr val="white"/>
            </a:duotone>
            <a:extLst>
              <a:ext uri="{28A0092B-C50C-407E-A947-70E740481C1C}">
                <a14:useLocalDpi xmlns:a14="http://schemas.microsoft.com/office/drawing/2010/main" val="0"/>
              </a:ext>
            </a:extLst>
          </a:blip>
          <a:srcRect l="6027" t="45612" r="46939" b="16614"/>
          <a:stretch/>
        </p:blipFill>
        <p:spPr>
          <a:xfrm>
            <a:off x="482309" y="564129"/>
            <a:ext cx="11709691" cy="5426981"/>
          </a:xfrm>
          <a:prstGeom prst="rect">
            <a:avLst/>
          </a:prstGeom>
          <a:effectLst>
            <a:outerShdw blurRad="50800" dist="63500" dir="5400000" sx="102000" sy="102000" algn="ctr" rotWithShape="0">
              <a:srgbClr val="000000">
                <a:alpha val="43137"/>
              </a:srgbClr>
            </a:outerShdw>
          </a:effectLst>
        </p:spPr>
      </p:pic>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4">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7" name="TextBox 6"/>
          <p:cNvSpPr txBox="1"/>
          <p:nvPr/>
        </p:nvSpPr>
        <p:spPr>
          <a:xfrm>
            <a:off x="2004674" y="2374702"/>
            <a:ext cx="7166710" cy="1938992"/>
          </a:xfrm>
          <a:prstGeom prst="rect">
            <a:avLst/>
          </a:prstGeom>
          <a:noFill/>
        </p:spPr>
        <p:txBody>
          <a:bodyPr wrap="square" rtlCol="0">
            <a:spAutoFit/>
          </a:bodyPr>
          <a:lstStyle/>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Tổng</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kết</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Định</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dặn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dò</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sau</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89635081"/>
      </p:ext>
    </p:extLst>
  </p:cSld>
  <p:clrMapOvr>
    <a:masterClrMapping/>
  </p:clrMapOvr>
  <mc:AlternateContent xmlns:mc="http://schemas.openxmlformats.org/markup-compatibility/2006" xmlns:p14="http://schemas.microsoft.com/office/powerpoint/2010/main">
    <mc:Choice Requires="p14">
      <p:transition spd="slow" p14:dur="1600" advTm="19410">
        <p:blinds dir="vert"/>
      </p:transition>
    </mc:Choice>
    <mc:Fallback xmlns="">
      <p:transition spd="slow" advTm="194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7358" y="1002714"/>
            <a:ext cx="2250831" cy="707886"/>
          </a:xfrm>
          <a:prstGeom prst="rect">
            <a:avLst/>
          </a:prstGeom>
          <a:noFill/>
        </p:spPr>
        <p:txBody>
          <a:bodyPr wrap="square" rtlCol="0">
            <a:spAutoFit/>
          </a:bodyPr>
          <a:lstStyle/>
          <a:p>
            <a:r>
              <a:rPr lang="vi-VN" sz="40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Đọc âm</a:t>
            </a:r>
            <a:endParaRPr lang="en-US" sz="40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p:cNvSpPr/>
          <p:nvPr/>
        </p:nvSpPr>
        <p:spPr>
          <a:xfrm>
            <a:off x="2555486" y="587215"/>
            <a:ext cx="6506486" cy="830997"/>
          </a:xfrm>
          <a:prstGeom prst="rect">
            <a:avLst/>
          </a:prstGeom>
          <a:noFill/>
        </p:spPr>
        <p:txBody>
          <a:bodyPr wrap="square" lIns="91440" tIns="45720" rIns="91440" bIns="45720">
            <a:spAutoFit/>
          </a:bodyPr>
          <a:lstStyle/>
          <a:p>
            <a:pPr algn="ctr"/>
            <a:r>
              <a:rPr lang="vi-VN"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CHUẨN BỊ ĐỒ DÙNG</a:t>
            </a:r>
            <a:endParaRPr lang="en-US"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8" descr="Bảng gỗ học sinh tiểu học Hồng Hà (3433) | Shopee Việt Nam"/>
          <p:cNvPicPr>
            <a:picLocks noChangeAspect="1" noChangeArrowheads="1"/>
          </p:cNvPicPr>
          <p:nvPr/>
        </p:nvPicPr>
        <p:blipFill rotWithShape="1">
          <a:blip r:embed="rId4">
            <a:extLst>
              <a:ext uri="{28A0092B-C50C-407E-A947-70E740481C1C}">
                <a14:useLocalDpi xmlns:a14="http://schemas.microsoft.com/office/drawing/2010/main" val="0"/>
              </a:ext>
            </a:extLst>
          </a:blip>
          <a:srcRect l="13041" t="24353" r="11904" b="22981"/>
          <a:stretch/>
        </p:blipFill>
        <p:spPr bwMode="auto">
          <a:xfrm>
            <a:off x="1103880" y="1418212"/>
            <a:ext cx="4853355" cy="34678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Vở 4 Ô ly 48 trang School Bạn Nhỏ 0509"/>
          <p:cNvPicPr>
            <a:picLocks noChangeAspect="1" noChangeArrowheads="1"/>
          </p:cNvPicPr>
          <p:nvPr/>
        </p:nvPicPr>
        <p:blipFill rotWithShape="1">
          <a:blip r:embed="rId5">
            <a:extLst>
              <a:ext uri="{28A0092B-C50C-407E-A947-70E740481C1C}">
                <a14:useLocalDpi xmlns:a14="http://schemas.microsoft.com/office/drawing/2010/main" val="0"/>
              </a:ext>
            </a:extLst>
          </a:blip>
          <a:srcRect l="7273" t="14254" r="7444" b="18193"/>
          <a:stretch/>
        </p:blipFill>
        <p:spPr bwMode="auto">
          <a:xfrm>
            <a:off x="5997549" y="1433249"/>
            <a:ext cx="3685683" cy="29194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Bút chì gỗ 2B TL GP 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585" y="3353065"/>
            <a:ext cx="3632992" cy="2518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5132" y="4780219"/>
            <a:ext cx="1402400" cy="1304383"/>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8784" y="4780219"/>
            <a:ext cx="1407807" cy="1255611"/>
          </a:xfrm>
          <a:prstGeom prst="rect">
            <a:avLst/>
          </a:prstGeom>
        </p:spPr>
      </p:pic>
      <p:pic>
        <p:nvPicPr>
          <p:cNvPr id="20" name="Picture 19"/>
          <p:cNvPicPr>
            <a:picLocks noChangeAspect="1"/>
          </p:cNvPicPr>
          <p:nvPr/>
        </p:nvPicPr>
        <p:blipFill>
          <a:blip r:embed="rId9"/>
          <a:stretch>
            <a:fillRect/>
          </a:stretch>
        </p:blipFill>
        <p:spPr>
          <a:xfrm>
            <a:off x="7787832" y="4352690"/>
            <a:ext cx="1223505" cy="1414203"/>
          </a:xfrm>
          <a:prstGeom prst="rect">
            <a:avLst/>
          </a:prstGeom>
        </p:spPr>
      </p:pic>
    </p:spTree>
    <p:custDataLst>
      <p:tags r:id="rId1"/>
    </p:custDataLst>
    <p:extLst>
      <p:ext uri="{BB962C8B-B14F-4D97-AF65-F5344CB8AC3E}">
        <p14:creationId xmlns:p14="http://schemas.microsoft.com/office/powerpoint/2010/main" val="503065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7389">
        <p15:prstTrans prst="origami"/>
      </p:transition>
    </mc:Choice>
    <mc:Fallback xmlns="">
      <p:transition spd="slow" advTm="173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384" y="814596"/>
            <a:ext cx="11569787" cy="11526128"/>
          </a:xfrm>
          <a:prstGeom prst="rect">
            <a:avLst/>
          </a:prstGeom>
          <a:noFill/>
          <a:ln w="9525">
            <a:noFill/>
          </a:ln>
        </p:spPr>
      </p:pic>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
        <p:nvSpPr>
          <p:cNvPr id="7" name="Rectangle 6"/>
          <p:cNvSpPr/>
          <p:nvPr/>
        </p:nvSpPr>
        <p:spPr>
          <a:xfrm>
            <a:off x="4228101" y="3614449"/>
            <a:ext cx="4039888"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KHỞI ĐỘNG</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0676533"/>
      </p:ext>
    </p:extLst>
  </p:cSld>
  <p:clrMapOvr>
    <a:masterClrMapping/>
  </p:clrMapOvr>
  <mc:AlternateContent xmlns:mc="http://schemas.openxmlformats.org/markup-compatibility/2006" xmlns:p14="http://schemas.microsoft.com/office/powerpoint/2010/main">
    <mc:Choice Requires="p14">
      <p:transition spd="slow" p14:dur="2000" advTm="7571"/>
    </mc:Choice>
    <mc:Fallback xmlns="">
      <p:transition spd="slow" advTm="7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4">
            <a:duotone>
              <a:srgbClr val="E7E6E6">
                <a:shade val="45000"/>
                <a:satMod val="135000"/>
              </a:srgbClr>
              <a:prstClr val="white"/>
            </a:duotone>
            <a:extLst>
              <a:ext uri="{28A0092B-C50C-407E-A947-70E740481C1C}">
                <a14:useLocalDpi xmlns:a14="http://schemas.microsoft.com/office/drawing/2010/main" val="0"/>
              </a:ext>
            </a:extLst>
          </a:blip>
          <a:srcRect l="6027" t="45612" r="46939" b="16614"/>
          <a:stretch/>
        </p:blipFill>
        <p:spPr>
          <a:xfrm>
            <a:off x="482309" y="564129"/>
            <a:ext cx="11709691" cy="5426981"/>
          </a:xfrm>
          <a:prstGeom prst="rect">
            <a:avLst/>
          </a:prstGeom>
          <a:effectLst>
            <a:outerShdw blurRad="50800" dist="63500" dir="5400000" sx="102000" sy="102000" algn="ctr" rotWithShape="0">
              <a:srgbClr val="000000">
                <a:alpha val="43137"/>
              </a:srgbClr>
            </a:outerShdw>
          </a:effectLst>
        </p:spPr>
      </p:pic>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5">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1953789" y="2489035"/>
            <a:ext cx="6878807"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1: Luyện đọc</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3942502"/>
      </p:ext>
    </p:extLst>
  </p:cSld>
  <p:clrMapOvr>
    <a:masterClrMapping/>
  </p:clrMapOvr>
  <mc:AlternateContent xmlns:mc="http://schemas.openxmlformats.org/markup-compatibility/2006" xmlns:p14="http://schemas.microsoft.com/office/powerpoint/2010/main">
    <mc:Choice Requires="p14">
      <p:transition spd="slow" p14:dur="1400" advTm="6488">
        <p14:ripple/>
      </p:transition>
    </mc:Choice>
    <mc:Fallback xmlns="">
      <p:transition spd="slow" advTm="64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250831"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âm</a:t>
            </a:r>
            <a:endParaRPr lang="en-US"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940191" y="2175944"/>
            <a:ext cx="2379206" cy="2400657"/>
          </a:xfrm>
          <a:prstGeom prst="rect">
            <a:avLst/>
          </a:prstGeom>
          <a:solidFill>
            <a:schemeClr val="accent5">
              <a:lumMod val="20000"/>
              <a:lumOff val="80000"/>
            </a:schemeClr>
          </a:solidFill>
        </p:spPr>
        <p:txBody>
          <a:bodyPr wrap="square" rtlCol="0">
            <a:spAutoFit/>
          </a:bodyPr>
          <a:lstStyle/>
          <a:p>
            <a:r>
              <a:rPr lang="en-US"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a:t>
            </a:r>
          </a:p>
        </p:txBody>
      </p:sp>
      <p:sp>
        <p:nvSpPr>
          <p:cNvPr id="9" name="TextBox 8"/>
          <p:cNvSpPr txBox="1"/>
          <p:nvPr/>
        </p:nvSpPr>
        <p:spPr>
          <a:xfrm>
            <a:off x="3589208" y="2175944"/>
            <a:ext cx="2137893" cy="2400657"/>
          </a:xfrm>
          <a:prstGeom prst="rect">
            <a:avLst/>
          </a:prstGeom>
          <a:solidFill>
            <a:schemeClr val="accent5">
              <a:lumMod val="20000"/>
              <a:lumOff val="80000"/>
            </a:schemeClr>
          </a:solidFill>
        </p:spPr>
        <p:txBody>
          <a:bodyPr wrap="square" rtlCol="0">
            <a:spAutoFit/>
          </a:bodyPr>
          <a:lstStyle/>
          <a:p>
            <a:r>
              <a:rPr lang="vi-VN"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a:t>
            </a:r>
          </a:p>
        </p:txBody>
      </p:sp>
      <p:sp>
        <p:nvSpPr>
          <p:cNvPr id="10" name="TextBox 9"/>
          <p:cNvSpPr txBox="1"/>
          <p:nvPr/>
        </p:nvSpPr>
        <p:spPr>
          <a:xfrm>
            <a:off x="6326546" y="2166477"/>
            <a:ext cx="2419643" cy="2400657"/>
          </a:xfrm>
          <a:prstGeom prst="rect">
            <a:avLst/>
          </a:prstGeom>
          <a:solidFill>
            <a:schemeClr val="accent5">
              <a:lumMod val="20000"/>
              <a:lumOff val="80000"/>
            </a:schemeClr>
          </a:solidFill>
        </p:spPr>
        <p:txBody>
          <a:bodyPr wrap="square" rtlCol="0">
            <a:spAutoFit/>
          </a:bodyPr>
          <a:lstStyle/>
          <a:p>
            <a:r>
              <a:rPr lang="en-US"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g</a:t>
            </a:r>
          </a:p>
        </p:txBody>
      </p:sp>
      <p:sp>
        <p:nvSpPr>
          <p:cNvPr id="11" name="TextBox 10"/>
          <p:cNvSpPr txBox="1"/>
          <p:nvPr/>
        </p:nvSpPr>
        <p:spPr>
          <a:xfrm>
            <a:off x="9345635" y="2175945"/>
            <a:ext cx="2175805" cy="2400657"/>
          </a:xfrm>
          <a:prstGeom prst="rect">
            <a:avLst/>
          </a:prstGeom>
          <a:solidFill>
            <a:schemeClr val="accent5">
              <a:lumMod val="20000"/>
              <a:lumOff val="80000"/>
            </a:schemeClr>
          </a:solidFill>
        </p:spPr>
        <p:txBody>
          <a:bodyPr wrap="square" rtlCol="0">
            <a:spAutoFit/>
          </a:bodyPr>
          <a:lstStyle/>
          <a:p>
            <a:r>
              <a:rPr lang="en-US" sz="15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a:t>
            </a:r>
            <a:endParaRPr lang="en-US"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07" y="6272733"/>
            <a:ext cx="865707" cy="1170533"/>
          </a:xfrm>
          <a:prstGeom prst="rect">
            <a:avLst/>
          </a:prstGeom>
        </p:spPr>
      </p:pic>
    </p:spTree>
    <p:custDataLst>
      <p:tags r:id="rId1"/>
    </p:custDataLst>
    <p:extLst>
      <p:ext uri="{BB962C8B-B14F-4D97-AF65-F5344CB8AC3E}">
        <p14:creationId xmlns:p14="http://schemas.microsoft.com/office/powerpoint/2010/main" val="3911128060"/>
      </p:ext>
    </p:extLst>
  </p:cSld>
  <p:clrMapOvr>
    <a:masterClrMapping/>
  </p:clrMapOvr>
  <p:transition spd="slow" advTm="3679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04571 0.02407 L 0.15769 -0.18981 " pathEditMode="relative" rAng="0" ptsTypes="AA">
                                      <p:cBhvr>
                                        <p:cTn id="6" dur="2000" fill="hold"/>
                                        <p:tgtEl>
                                          <p:spTgt spid="7"/>
                                        </p:tgtEl>
                                        <p:attrNameLst>
                                          <p:attrName>ppt_x</p:attrName>
                                          <p:attrName>ppt_y</p:attrName>
                                        </p:attrNameLst>
                                      </p:cBhvr>
                                      <p:rCtr x="5599" y="-1069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09820" y="777036"/>
            <a:ext cx="2776533"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5522" y="883101"/>
            <a:ext cx="2390665" cy="646331"/>
          </a:xfrm>
          <a:prstGeom prst="rect">
            <a:avLst/>
          </a:prstGeom>
          <a:noFill/>
        </p:spPr>
        <p:txBody>
          <a:bodyPr wrap="square" rtlCol="0">
            <a:spAutoFit/>
          </a:bodyPr>
          <a:lstStyle/>
          <a:p>
            <a:r>
              <a:rPr lang="vi-VN" sz="36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tiếng</a:t>
            </a:r>
            <a:endParaRPr lang="en-US" sz="36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87193" y="973775"/>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9654" y="882553"/>
            <a:ext cx="281354" cy="646331"/>
          </a:xfrm>
          <a:prstGeom prst="rect">
            <a:avLst/>
          </a:prstGeom>
          <a:noFill/>
        </p:spPr>
        <p:txBody>
          <a:bodyPr wrap="square" rtlCol="0">
            <a:spAutoFit/>
          </a:bodyPr>
          <a:lstStyle/>
          <a:p>
            <a:r>
              <a:rPr lang="vi-VN" sz="3600" dirty="0"/>
              <a:t>2</a:t>
            </a:r>
            <a:endParaRPr lang="en-US" sz="3600" dirty="0"/>
          </a:p>
        </p:txBody>
      </p:sp>
      <p:sp>
        <p:nvSpPr>
          <p:cNvPr id="9" name="TextBox 8"/>
          <p:cNvSpPr txBox="1"/>
          <p:nvPr/>
        </p:nvSpPr>
        <p:spPr>
          <a:xfrm>
            <a:off x="1349654" y="2013374"/>
            <a:ext cx="2378283" cy="1569660"/>
          </a:xfrm>
          <a:prstGeom prst="rect">
            <a:avLst/>
          </a:prstGeom>
          <a:solidFill>
            <a:schemeClr val="accent5">
              <a:lumMod val="20000"/>
              <a:lumOff val="80000"/>
            </a:schemeClr>
          </a:solidFill>
        </p:spPr>
        <p:txBody>
          <a:bodyPr wrap="square" rtlCol="0">
            <a:spAutoFit/>
          </a:bodyPr>
          <a:lstStyle/>
          <a:p>
            <a:pPr algn="ct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mũ</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632800" y="1897464"/>
            <a:ext cx="2426200" cy="1569660"/>
          </a:xfrm>
          <a:prstGeom prst="rect">
            <a:avLst/>
          </a:prstGeom>
          <a:solidFill>
            <a:schemeClr val="accent5">
              <a:lumMod val="20000"/>
              <a:lumOff val="80000"/>
            </a:schemeClr>
          </a:solidFill>
        </p:spPr>
        <p:txBody>
          <a:bodyPr wrap="square" rtlCol="0">
            <a:spAutoFit/>
          </a:bodyPr>
          <a:lstStyle/>
          <a:p>
            <a:pPr algn="ct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mỏ</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7963864" y="1897464"/>
            <a:ext cx="2480900" cy="1569660"/>
          </a:xfrm>
          <a:prstGeom prst="rect">
            <a:avLst/>
          </a:prstGeom>
          <a:solidFill>
            <a:schemeClr val="accent5">
              <a:lumMod val="20000"/>
              <a:lumOff val="80000"/>
            </a:schemeClr>
          </a:solidFill>
        </p:spPr>
        <p:txBody>
          <a:bodyPr wrap="square" rtlCol="0">
            <a:spAutoFit/>
          </a:bodyPr>
          <a:lstStyle/>
          <a:p>
            <a:pPr algn="ct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nữ</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349654" y="3993220"/>
            <a:ext cx="2378283" cy="1569660"/>
          </a:xfrm>
          <a:prstGeom prst="rect">
            <a:avLst/>
          </a:prstGeom>
          <a:solidFill>
            <a:schemeClr val="accent5">
              <a:lumMod val="20000"/>
              <a:lumOff val="80000"/>
            </a:schemeClr>
          </a:solidFill>
        </p:spPr>
        <p:txBody>
          <a:bodyPr wrap="square" rtlCol="0">
            <a:spAutoFit/>
          </a:bodyPr>
          <a:lstStyle/>
          <a:p>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gỗ</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4632800" y="3993220"/>
            <a:ext cx="2426200" cy="1569660"/>
          </a:xfrm>
          <a:prstGeom prst="rect">
            <a:avLst/>
          </a:prstGeom>
          <a:solidFill>
            <a:schemeClr val="accent5">
              <a:lumMod val="20000"/>
              <a:lumOff val="80000"/>
            </a:schemeClr>
          </a:solidFill>
        </p:spPr>
        <p:txBody>
          <a:bodyPr wrap="square" rtlCol="0">
            <a:spAutoFit/>
          </a:bodyPr>
          <a:lstStyle/>
          <a:p>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ga</a:t>
            </a:r>
          </a:p>
        </p:txBody>
      </p:sp>
      <p:sp>
        <p:nvSpPr>
          <p:cNvPr id="15" name="TextBox 14"/>
          <p:cNvSpPr txBox="1"/>
          <p:nvPr/>
        </p:nvSpPr>
        <p:spPr>
          <a:xfrm>
            <a:off x="7963863" y="3993220"/>
            <a:ext cx="2480901" cy="1569660"/>
          </a:xfrm>
          <a:prstGeom prst="rect">
            <a:avLst/>
          </a:prstGeom>
          <a:solidFill>
            <a:schemeClr val="accent5">
              <a:lumMod val="20000"/>
              <a:lumOff val="80000"/>
            </a:schemeClr>
          </a:solidFill>
        </p:spPr>
        <p:txBody>
          <a:bodyPr wrap="square" rtlCol="0">
            <a:spAutoFit/>
          </a:bodyPr>
          <a:lstStyle/>
          <a:p>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giỗ</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014638578"/>
      </p:ext>
    </p:extLst>
  </p:cSld>
  <p:clrMapOvr>
    <a:masterClrMapping/>
  </p:clrMapOvr>
  <p:transition spd="slow" advTm="3306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09821" y="886265"/>
            <a:ext cx="2948819"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580407"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từ ngữ</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vi-VN" sz="3600" dirty="0"/>
              <a:t>3</a:t>
            </a:r>
            <a:endParaRPr lang="en-US" sz="3600" dirty="0"/>
          </a:p>
        </p:txBody>
      </p:sp>
      <p:sp>
        <p:nvSpPr>
          <p:cNvPr id="16" name="TextBox 15"/>
          <p:cNvSpPr txBox="1"/>
          <p:nvPr/>
        </p:nvSpPr>
        <p:spPr>
          <a:xfrm>
            <a:off x="1712193" y="2148201"/>
            <a:ext cx="4057542" cy="1569660"/>
          </a:xfrm>
          <a:prstGeom prst="rect">
            <a:avLst/>
          </a:prstGeom>
          <a:solidFill>
            <a:schemeClr val="accent5">
              <a:lumMod val="20000"/>
              <a:lumOff val="80000"/>
            </a:schemeClr>
          </a:solidFill>
        </p:spPr>
        <p:txBody>
          <a:bodyPr wrap="square" rtlCol="0">
            <a:spAutoFit/>
          </a:bodyPr>
          <a:lstStyle/>
          <a:p>
            <a:pPr algn="ct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lá</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me</a:t>
            </a:r>
          </a:p>
        </p:txBody>
      </p:sp>
      <p:sp>
        <p:nvSpPr>
          <p:cNvPr id="17" name="TextBox 16"/>
          <p:cNvSpPr txBox="1"/>
          <p:nvPr/>
        </p:nvSpPr>
        <p:spPr>
          <a:xfrm>
            <a:off x="6516709" y="2148201"/>
            <a:ext cx="4273921"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nơ</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8" name="Straight Connector 17"/>
          <p:cNvCxnSpPr>
            <a:cxnSpLocks/>
          </p:cNvCxnSpPr>
          <p:nvPr/>
        </p:nvCxnSpPr>
        <p:spPr>
          <a:xfrm>
            <a:off x="3569918" y="3429000"/>
            <a:ext cx="889348" cy="162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20943" y="3445268"/>
            <a:ext cx="540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0334" y="4103644"/>
            <a:ext cx="4057542"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đồ</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gỗ</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6516710" y="4103644"/>
            <a:ext cx="4273921"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đỗ</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p:cNvCxnSpPr>
            <a:cxnSpLocks/>
          </p:cNvCxnSpPr>
          <p:nvPr/>
        </p:nvCxnSpPr>
        <p:spPr>
          <a:xfrm>
            <a:off x="4158641" y="5413589"/>
            <a:ext cx="7418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7184270" y="5393198"/>
            <a:ext cx="9701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4616766"/>
      </p:ext>
    </p:extLst>
  </p:cSld>
  <p:clrMapOvr>
    <a:masterClrMapping/>
  </p:clrMapOvr>
  <p:transition spd="slow" advTm="5715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250831"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câu</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vi-VN" sz="3600" dirty="0"/>
              <a:t>4</a:t>
            </a:r>
            <a:endParaRPr lang="en-US" sz="3600" dirty="0"/>
          </a:p>
        </p:txBody>
      </p:sp>
      <p:sp>
        <p:nvSpPr>
          <p:cNvPr id="16" name="TextBox 15"/>
          <p:cNvSpPr txBox="1"/>
          <p:nvPr/>
        </p:nvSpPr>
        <p:spPr>
          <a:xfrm>
            <a:off x="1750334" y="2758997"/>
            <a:ext cx="9101352" cy="1569660"/>
          </a:xfrm>
          <a:prstGeom prst="rect">
            <a:avLst/>
          </a:prstGeom>
          <a:solidFill>
            <a:schemeClr val="accent5">
              <a:lumMod val="20000"/>
              <a:lumOff val="80000"/>
            </a:schemeClr>
          </a:solidFill>
        </p:spPr>
        <p:txBody>
          <a:bodyPr wrap="square" rtlCol="0">
            <a:spAutoFit/>
          </a:bodyPr>
          <a:lstStyle/>
          <a:p>
            <a:pPr algn="ct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Nhà</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bé</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giò</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p:cNvCxnSpPr>
            <a:cxnSpLocks/>
          </p:cNvCxnSpPr>
          <p:nvPr/>
        </p:nvCxnSpPr>
        <p:spPr>
          <a:xfrm>
            <a:off x="8430016" y="4050744"/>
            <a:ext cx="8517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4323154"/>
      </p:ext>
    </p:extLst>
  </p:cSld>
  <p:clrMapOvr>
    <a:masterClrMapping/>
  </p:clrMapOvr>
  <p:transition spd="slow" advTm="3187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4">
            <a:duotone>
              <a:srgbClr val="E7E6E6">
                <a:shade val="45000"/>
                <a:satMod val="135000"/>
              </a:srgbClr>
              <a:prstClr val="white"/>
            </a:duotone>
            <a:extLst>
              <a:ext uri="{28A0092B-C50C-407E-A947-70E740481C1C}">
                <a14:useLocalDpi xmlns:a14="http://schemas.microsoft.com/office/drawing/2010/main" val="0"/>
              </a:ext>
            </a:extLst>
          </a:blip>
          <a:srcRect l="6027" t="45612" r="46939" b="16614"/>
          <a:stretch/>
        </p:blipFill>
        <p:spPr>
          <a:xfrm>
            <a:off x="482309" y="564129"/>
            <a:ext cx="11709691" cy="5426981"/>
          </a:xfrm>
          <a:prstGeom prst="rect">
            <a:avLst/>
          </a:prstGeom>
          <a:effectLst>
            <a:outerShdw blurRad="50800" dist="63500" dir="5400000" sx="102000" sy="102000" algn="ctr" rotWithShape="0">
              <a:srgbClr val="000000">
                <a:alpha val="43137"/>
              </a:srgbClr>
            </a:outerShdw>
          </a:effectLst>
        </p:spPr>
      </p:pic>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5">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3502443" y="2573440"/>
            <a:ext cx="3381055"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THƯ GIÃN</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151539073"/>
      </p:ext>
    </p:extLst>
  </p:cSld>
  <p:clrMapOvr>
    <a:masterClrMapping/>
  </p:clrMapOvr>
  <mc:AlternateContent xmlns:mc="http://schemas.openxmlformats.org/markup-compatibility/2006" xmlns:p14="http://schemas.microsoft.com/office/powerpoint/2010/main">
    <mc:Choice Requires="p14">
      <p:transition spd="slow" p14:dur="2000" advTm="7726"/>
    </mc:Choice>
    <mc:Fallback xmlns="">
      <p:transition spd="slow" advTm="7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6.5|4.4"/>
</p:tagLst>
</file>

<file path=ppt/tags/tag10.xml><?xml version="1.0" encoding="utf-8"?>
<p:tagLst xmlns:a="http://schemas.openxmlformats.org/drawingml/2006/main" xmlns:r="http://schemas.openxmlformats.org/officeDocument/2006/relationships" xmlns:p="http://schemas.openxmlformats.org/presentationml/2006/main">
  <p:tag name="TIMING" val="|5.2|7.1"/>
</p:tagLst>
</file>

<file path=ppt/tags/tag2.xml><?xml version="1.0" encoding="utf-8"?>
<p:tagLst xmlns:a="http://schemas.openxmlformats.org/drawingml/2006/main" xmlns:r="http://schemas.openxmlformats.org/officeDocument/2006/relationships" xmlns:p="http://schemas.openxmlformats.org/presentationml/2006/main">
  <p:tag name="TIMING" val="|3"/>
</p:tagLst>
</file>

<file path=ppt/tags/tag3.xml><?xml version="1.0" encoding="utf-8"?>
<p:tagLst xmlns:a="http://schemas.openxmlformats.org/drawingml/2006/main" xmlns:r="http://schemas.openxmlformats.org/officeDocument/2006/relationships" xmlns:p="http://schemas.openxmlformats.org/presentationml/2006/main">
  <p:tag name="TIMING" val="|5.4|1.1|1.3|1.4"/>
</p:tagLst>
</file>

<file path=ppt/tags/tag4.xml><?xml version="1.0" encoding="utf-8"?>
<p:tagLst xmlns:a="http://schemas.openxmlformats.org/drawingml/2006/main" xmlns:r="http://schemas.openxmlformats.org/officeDocument/2006/relationships" xmlns:p="http://schemas.openxmlformats.org/presentationml/2006/main">
  <p:tag name="TIMING" val="|8.2|2.3"/>
</p:tagLst>
</file>

<file path=ppt/tags/tag5.xml><?xml version="1.0" encoding="utf-8"?>
<p:tagLst xmlns:a="http://schemas.openxmlformats.org/drawingml/2006/main" xmlns:r="http://schemas.openxmlformats.org/officeDocument/2006/relationships" xmlns:p="http://schemas.openxmlformats.org/presentationml/2006/main">
  <p:tag name="TIMING" val="|1.8|6|1.5|1.9|32.3|2.7|3.5|3.4"/>
</p:tagLst>
</file>

<file path=ppt/tags/tag6.xml><?xml version="1.0" encoding="utf-8"?>
<p:tagLst xmlns:a="http://schemas.openxmlformats.org/drawingml/2006/main" xmlns:r="http://schemas.openxmlformats.org/officeDocument/2006/relationships" xmlns:p="http://schemas.openxmlformats.org/presentationml/2006/main">
  <p:tag name="TIMING" val="|1.7|17.6"/>
</p:tagLst>
</file>

<file path=ppt/tags/tag7.xml><?xml version="1.0" encoding="utf-8"?>
<p:tagLst xmlns:a="http://schemas.openxmlformats.org/drawingml/2006/main" xmlns:r="http://schemas.openxmlformats.org/officeDocument/2006/relationships" xmlns:p="http://schemas.openxmlformats.org/presentationml/2006/main">
  <p:tag name="TIMING" val="|4.7"/>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880</Words>
  <Application>Microsoft Office PowerPoint</Application>
  <PresentationFormat>Widescreen</PresentationFormat>
  <Paragraphs>92</Paragraphs>
  <Slides>14</Slides>
  <Notes>14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14</vt:i4>
      </vt:variant>
    </vt:vector>
  </HeadingPairs>
  <TitlesOfParts>
    <vt:vector size="32" baseType="lpstr">
      <vt:lpstr>宋体</vt:lpstr>
      <vt:lpstr>Arial</vt:lpstr>
      <vt:lpstr>Arial-Rounded</vt:lpstr>
      <vt:lpstr>Bebas Neue</vt:lpstr>
      <vt:lpstr>Calibri</vt:lpstr>
      <vt:lpstr>Calibri Light</vt:lpstr>
      <vt:lpstr>DFPOP1-W9</vt:lpstr>
      <vt:lpstr>HP001 4 hàng</vt:lpstr>
      <vt:lpstr>Kalam</vt:lpstr>
      <vt:lpstr>Montserrat</vt:lpstr>
      <vt:lpstr>Patrick Hand</vt:lpstr>
      <vt:lpstr>Wingdings</vt:lpstr>
      <vt:lpstr>华康少女文字W5</vt:lpstr>
      <vt:lpstr>Office Theme</vt:lpstr>
      <vt:lpstr>1_Office Theme</vt:lpstr>
      <vt:lpstr>2_Office 主题</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SingPC</cp:lastModifiedBy>
  <cp:revision>133</cp:revision>
  <dcterms:created xsi:type="dcterms:W3CDTF">2021-09-20T07:24:22Z</dcterms:created>
  <dcterms:modified xsi:type="dcterms:W3CDTF">2024-10-22T08:29:59Z</dcterms:modified>
</cp:coreProperties>
</file>