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</p:sldMasterIdLst>
  <p:notesMasterIdLst>
    <p:notesMasterId r:id="rId27"/>
  </p:notesMasterIdLst>
  <p:sldIdLst>
    <p:sldId id="285" r:id="rId4"/>
    <p:sldId id="286" r:id="rId5"/>
    <p:sldId id="287" r:id="rId6"/>
    <p:sldId id="260" r:id="rId7"/>
    <p:sldId id="261" r:id="rId8"/>
    <p:sldId id="257" r:id="rId9"/>
    <p:sldId id="259" r:id="rId10"/>
    <p:sldId id="267" r:id="rId11"/>
    <p:sldId id="268" r:id="rId12"/>
    <p:sldId id="288" r:id="rId13"/>
    <p:sldId id="269" r:id="rId14"/>
    <p:sldId id="289" r:id="rId15"/>
    <p:sldId id="290" r:id="rId16"/>
    <p:sldId id="270" r:id="rId17"/>
    <p:sldId id="264" r:id="rId18"/>
    <p:sldId id="271" r:id="rId19"/>
    <p:sldId id="291" r:id="rId20"/>
    <p:sldId id="293" r:id="rId21"/>
    <p:sldId id="297" r:id="rId22"/>
    <p:sldId id="292" r:id="rId23"/>
    <p:sldId id="298" r:id="rId24"/>
    <p:sldId id="299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52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8355A-1262-4EE4-841E-83F22461DCB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6987E-0B77-498B-96E9-51F29F265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59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14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3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88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25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74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9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4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1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6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5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4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6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86577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81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3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3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5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7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263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6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8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3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3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1143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6855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899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8865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90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724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7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1CBAECF-91BA-48C0-9ECA-FAEBBE375C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504825"/>
            <a:ext cx="1114127" cy="11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3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24532-C045-4469-B18E-49CB452B1D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slide" Target="slide9.xml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0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Quan sát hình 4 và cho biết lá cây có chức năng gì?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D2CB-71C4-4534-BCEB-53179C193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25" y="1095375"/>
            <a:ext cx="61912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Quang hợp diễn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8" y="3944022"/>
            <a:ext cx="3048627" cy="584775"/>
          </a:xfrm>
          <a:custGeom>
            <a:avLst/>
            <a:gdLst>
              <a:gd name="connsiteX0" fmla="*/ 0 w 3048627"/>
              <a:gd name="connsiteY0" fmla="*/ 0 h 584775"/>
              <a:gd name="connsiteX1" fmla="*/ 3048627 w 3048627"/>
              <a:gd name="connsiteY1" fmla="*/ 0 h 584775"/>
              <a:gd name="connsiteX2" fmla="*/ 3048627 w 3048627"/>
              <a:gd name="connsiteY2" fmla="*/ 584775 h 584775"/>
              <a:gd name="connsiteX3" fmla="*/ 0 w 3048627"/>
              <a:gd name="connsiteY3" fmla="*/ 584775 h 584775"/>
              <a:gd name="connsiteX4" fmla="*/ 0 w 3048627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627" h="584775" fill="none" extrusionOk="0">
                <a:moveTo>
                  <a:pt x="0" y="0"/>
                </a:moveTo>
                <a:cubicBezTo>
                  <a:pt x="1380887" y="5222"/>
                  <a:pt x="1859434" y="24918"/>
                  <a:pt x="3048627" y="0"/>
                </a:cubicBezTo>
                <a:cubicBezTo>
                  <a:pt x="3005784" y="115750"/>
                  <a:pt x="3054302" y="445323"/>
                  <a:pt x="3048627" y="584775"/>
                </a:cubicBezTo>
                <a:cubicBezTo>
                  <a:pt x="2656816" y="420014"/>
                  <a:pt x="103419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048627" h="584775" stroke="0" extrusionOk="0">
                <a:moveTo>
                  <a:pt x="0" y="0"/>
                </a:moveTo>
                <a:cubicBezTo>
                  <a:pt x="1016876" y="11849"/>
                  <a:pt x="2279861" y="-161459"/>
                  <a:pt x="3048627" y="0"/>
                </a:cubicBezTo>
                <a:cubicBezTo>
                  <a:pt x="3022181" y="254320"/>
                  <a:pt x="3006363" y="509640"/>
                  <a:pt x="3048627" y="584775"/>
                </a:cubicBezTo>
                <a:cubicBezTo>
                  <a:pt x="2397583" y="438915"/>
                  <a:pt x="13523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Ban ngày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9" name="Picture 2" descr="Quá Trình Quang Hợp Của Cây, Vai Trò Của Quá Trình Quang Hợp Ở Thực Vật">
            <a:extLst>
              <a:ext uri="{FF2B5EF4-FFF2-40B4-BE49-F238E27FC236}">
                <a16:creationId xmlns:a16="http://schemas.microsoft.com/office/drawing/2014/main" id="{E4C7BBF4-40A8-45A5-9479-233A1D3D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62124"/>
            <a:ext cx="5715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 diễn 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2162802" cy="584775"/>
          </a:xfrm>
          <a:custGeom>
            <a:avLst/>
            <a:gdLst>
              <a:gd name="connsiteX0" fmla="*/ 0 w 2162802"/>
              <a:gd name="connsiteY0" fmla="*/ 0 h 584775"/>
              <a:gd name="connsiteX1" fmla="*/ 2162802 w 2162802"/>
              <a:gd name="connsiteY1" fmla="*/ 0 h 584775"/>
              <a:gd name="connsiteX2" fmla="*/ 2162802 w 2162802"/>
              <a:gd name="connsiteY2" fmla="*/ 584775 h 584775"/>
              <a:gd name="connsiteX3" fmla="*/ 0 w 2162802"/>
              <a:gd name="connsiteY3" fmla="*/ 584775 h 584775"/>
              <a:gd name="connsiteX4" fmla="*/ 0 w 2162802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802" h="584775" fill="none" extrusionOk="0">
                <a:moveTo>
                  <a:pt x="0" y="0"/>
                </a:moveTo>
                <a:cubicBezTo>
                  <a:pt x="295843" y="5222"/>
                  <a:pt x="1131100" y="24918"/>
                  <a:pt x="2162802" y="0"/>
                </a:cubicBezTo>
                <a:cubicBezTo>
                  <a:pt x="2119959" y="115750"/>
                  <a:pt x="2168477" y="445323"/>
                  <a:pt x="2162802" y="584775"/>
                </a:cubicBezTo>
                <a:cubicBezTo>
                  <a:pt x="1118322" y="420014"/>
                  <a:pt x="65881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162802" h="584775" stroke="0" extrusionOk="0">
                <a:moveTo>
                  <a:pt x="0" y="0"/>
                </a:moveTo>
                <a:cubicBezTo>
                  <a:pt x="822063" y="11849"/>
                  <a:pt x="1799966" y="-161459"/>
                  <a:pt x="2162802" y="0"/>
                </a:cubicBezTo>
                <a:cubicBezTo>
                  <a:pt x="2136356" y="254320"/>
                  <a:pt x="2120538" y="509640"/>
                  <a:pt x="2162802" y="584775"/>
                </a:cubicBezTo>
                <a:cubicBezTo>
                  <a:pt x="1505644" y="438915"/>
                  <a:pt x="82083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69CF1-E5B2-41B7-9BCE-9B0BCD8E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7" y="1081087"/>
            <a:ext cx="44481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hơi nước diễn ra khi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3448676" cy="584775"/>
          </a:xfrm>
          <a:custGeom>
            <a:avLst/>
            <a:gdLst>
              <a:gd name="connsiteX0" fmla="*/ 0 w 3448676"/>
              <a:gd name="connsiteY0" fmla="*/ 0 h 584775"/>
              <a:gd name="connsiteX1" fmla="*/ 3448676 w 3448676"/>
              <a:gd name="connsiteY1" fmla="*/ 0 h 584775"/>
              <a:gd name="connsiteX2" fmla="*/ 3448676 w 3448676"/>
              <a:gd name="connsiteY2" fmla="*/ 584775 h 584775"/>
              <a:gd name="connsiteX3" fmla="*/ 0 w 3448676"/>
              <a:gd name="connsiteY3" fmla="*/ 584775 h 584775"/>
              <a:gd name="connsiteX4" fmla="*/ 0 w 3448676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676" h="584775" fill="none" extrusionOk="0">
                <a:moveTo>
                  <a:pt x="0" y="0"/>
                </a:moveTo>
                <a:cubicBezTo>
                  <a:pt x="669190" y="5222"/>
                  <a:pt x="2327432" y="24918"/>
                  <a:pt x="3448676" y="0"/>
                </a:cubicBezTo>
                <a:cubicBezTo>
                  <a:pt x="3405833" y="115750"/>
                  <a:pt x="3454351" y="445323"/>
                  <a:pt x="3448676" y="584775"/>
                </a:cubicBezTo>
                <a:cubicBezTo>
                  <a:pt x="1827150" y="420014"/>
                  <a:pt x="153376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448676" h="584775" stroke="0" extrusionOk="0">
                <a:moveTo>
                  <a:pt x="0" y="0"/>
                </a:moveTo>
                <a:cubicBezTo>
                  <a:pt x="819413" y="11849"/>
                  <a:pt x="2085685" y="-161459"/>
                  <a:pt x="3448676" y="0"/>
                </a:cubicBezTo>
                <a:cubicBezTo>
                  <a:pt x="3422230" y="254320"/>
                  <a:pt x="3406412" y="509640"/>
                  <a:pt x="3448676" y="584775"/>
                </a:cubicBezTo>
                <a:cubicBezTo>
                  <a:pt x="2664811" y="438915"/>
                  <a:pt x="12671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ngày và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A41AF-898A-4411-9D72-0D9BE47A8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824037"/>
            <a:ext cx="4346262" cy="280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5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29CAE1A-D61C-4C6C-A864-97F05467E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8" y="209552"/>
            <a:ext cx="7558087" cy="1932008"/>
          </a:xfrm>
          <a:prstGeom prst="rect">
            <a:avLst/>
          </a:prstGeom>
        </p:spPr>
      </p:pic>
      <p:pic>
        <p:nvPicPr>
          <p:cNvPr id="29" name="Video">
            <a:hlinkClick r:id="" action="ppaction://media"/>
            <a:extLst>
              <a:ext uri="{FF2B5EF4-FFF2-40B4-BE49-F238E27FC236}">
                <a16:creationId xmlns:a16="http://schemas.microsoft.com/office/drawing/2014/main" id="{AB39D11E-A3FD-481C-ACD4-D5DE317D8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0150" y="220027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sym typeface="庞门正道标题体" panose="02010600030101010101" pitchFamily="2" charset="-122"/>
                </a:rPr>
                <a:t>02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50E18B-B903-4973-91CB-6D79AD0F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53" y="2628467"/>
            <a:ext cx="598069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Cắm một cành hoa cúc bị héo vào lọ nước.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1A17ED-C86C-47F4-B430-39D694D7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4" y="1752599"/>
            <a:ext cx="6099469" cy="4352925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57C0372-6EC0-4E07-864C-82CB8F02C1CD}"/>
              </a:ext>
            </a:extLst>
          </p:cNvPr>
          <p:cNvSpPr/>
          <p:nvPr/>
        </p:nvSpPr>
        <p:spPr>
          <a:xfrm>
            <a:off x="6153150" y="1694834"/>
            <a:ext cx="592455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Quan sát, ghi chép đặc điểm của cành, lá, hoa trước khi cắm vào nước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E3D5DCDC-E31D-4B11-AA53-75EF50378268}"/>
              </a:ext>
            </a:extLst>
          </p:cNvPr>
          <p:cNvSpPr/>
          <p:nvPr/>
        </p:nvSpPr>
        <p:spPr>
          <a:xfrm>
            <a:off x="6162675" y="3285509"/>
            <a:ext cx="592455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Cắm cành hoa héo vào lọ nước ngập 2/3 thân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62FE191-77DE-4D27-B597-B30C13E1776A}"/>
              </a:ext>
            </a:extLst>
          </p:cNvPr>
          <p:cNvSpPr/>
          <p:nvPr/>
        </p:nvSpPr>
        <p:spPr>
          <a:xfrm>
            <a:off x="6267450" y="4847608"/>
            <a:ext cx="5924550" cy="122934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Cắm cành hoa héo vào lọ nước ngập 2/3 thân, ghi chép thời gian, dự đoán kết quả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Hãy dự đoán: Sau một thời gian, cành hoa cúc sẽ như thế nào? Em hãy giải thích vì sao.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98BA7-EC83-47AF-8C1F-650E65D6A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1581150"/>
            <a:ext cx="5095875" cy="39157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FF761F-B145-45A0-B200-E0858E32D1BC}"/>
              </a:ext>
            </a:extLst>
          </p:cNvPr>
          <p:cNvSpPr/>
          <p:nvPr/>
        </p:nvSpPr>
        <p:spPr>
          <a:xfrm>
            <a:off x="1066800" y="5562600"/>
            <a:ext cx="10467975" cy="10763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một thời gian, cành hoa cúc đã tươi trở lại vì thân cây đã hút nước từ trong lọ và vận chuyển nước lên lá và hoa.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533400" y="382152"/>
            <a:ext cx="1129665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iải thích vì sao khi chụp một túi ni-lông khô, không màu lên cây, sau một khoảng thời gian, sờ vào bên trong túi thấy ẩm ướt.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00BBF1-63A0-4638-9D92-A54B57B1EF87}"/>
              </a:ext>
            </a:extLst>
          </p:cNvPr>
          <p:cNvGrpSpPr/>
          <p:nvPr/>
        </p:nvGrpSpPr>
        <p:grpSpPr>
          <a:xfrm>
            <a:off x="7543800" y="3876675"/>
            <a:ext cx="4095750" cy="2305050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F79541-D599-4819-ACD0-2CA47C3C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99E5A0-2D2E-4735-AA69-D4F30783D4C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CA9B5C-1751-48BD-92C8-909EA8EA7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1876425"/>
            <a:ext cx="5948363" cy="42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8E52B771-233D-4DD3-8E0B-8DAC92CEE86E}"/>
              </a:ext>
            </a:extLst>
          </p:cNvPr>
          <p:cNvSpPr/>
          <p:nvPr/>
        </p:nvSpPr>
        <p:spPr>
          <a:xfrm>
            <a:off x="238125" y="171450"/>
            <a:ext cx="11430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về sự thoát hơi nước ở lá">
            <a:hlinkClick r:id="" action="ppaction://media"/>
            <a:extLst>
              <a:ext uri="{FF2B5EF4-FFF2-40B4-BE49-F238E27FC236}">
                <a16:creationId xmlns:a16="http://schemas.microsoft.com/office/drawing/2014/main" id="{3DFEEFA8-A409-4FB8-AB6F-42167CEAF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666" y="209550"/>
            <a:ext cx="11732683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cs typeface="+mn-cs"/>
                  <a:sym typeface="庞门正道标题体" panose="02010600030101010101" pitchFamily="2" charset="-122"/>
                </a:rPr>
                <a:t>03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cs typeface="+mn-cs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E0795B0-BFB9-43CE-A2FB-7064B134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60" y="2266503"/>
            <a:ext cx="5041829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F93C2ABC-170B-4622-BD2F-B504C693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0164" r="4093" b="2409"/>
          <a:stretch/>
        </p:blipFill>
        <p:spPr>
          <a:xfrm>
            <a:off x="742950" y="769619"/>
            <a:ext cx="10989760" cy="507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0F46-9DCA-44CE-ADB8-6A987AAF3494}"/>
              </a:ext>
            </a:extLst>
          </p:cNvPr>
          <p:cNvSpPr txBox="1"/>
          <p:nvPr/>
        </p:nvSpPr>
        <p:spPr>
          <a:xfrm>
            <a:off x="2105025" y="2307292"/>
            <a:ext cx="8658225" cy="1710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nl-NL" sz="3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hực hành trồng nhiều cây xanh quanh nhà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41D01-9859-4580-A48B-6294F4DD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9" y="1048771"/>
            <a:ext cx="50723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038350" y="1484784"/>
            <a:ext cx="815732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1.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Điền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chỗ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trống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Quả thường có Vỏ, thịt quả và…..?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Hạt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85950" y="666750"/>
            <a:ext cx="8309722" cy="189815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2. </a:t>
            </a:r>
            <a:r>
              <a:rPr lang="en-US" sz="4000" dirty="0" err="1">
                <a:solidFill>
                  <a:prstClr val="black"/>
                </a:solidFill>
              </a:rPr>
              <a:t>Điền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trống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phận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: </a:t>
            </a:r>
            <a:r>
              <a:rPr lang="en-US" sz="4000" dirty="0" err="1">
                <a:solidFill>
                  <a:prstClr val="black"/>
                </a:solidFill>
              </a:rPr>
              <a:t>nhụy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nhị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, …...?...., </a:t>
            </a:r>
            <a:r>
              <a:rPr lang="en-US" sz="4000" dirty="0" err="1">
                <a:solidFill>
                  <a:prstClr val="black"/>
                </a:solidFill>
              </a:rPr>
              <a:t>đài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hoa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317171" y="892629"/>
            <a:ext cx="10210800" cy="167227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3. </a:t>
            </a:r>
            <a:r>
              <a:rPr lang="en-US" sz="4000" dirty="0" err="1">
                <a:solidFill>
                  <a:prstClr val="black"/>
                </a:solidFill>
              </a:rPr>
              <a:t>Điền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trống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</a:rPr>
              <a:t>Thực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vật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phận</a:t>
            </a:r>
            <a:r>
              <a:rPr lang="en-US" sz="4000" dirty="0">
                <a:solidFill>
                  <a:prstClr val="black"/>
                </a:solidFill>
              </a:rPr>
              <a:t>: ..?.., </a:t>
            </a:r>
            <a:r>
              <a:rPr lang="en-US" sz="4000" dirty="0" err="1">
                <a:solidFill>
                  <a:prstClr val="black"/>
                </a:solidFill>
              </a:rPr>
              <a:t>thân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lá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quả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rễ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2133600" y="981074"/>
            <a:ext cx="7820025" cy="33432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22178-ABE6-40AE-944B-CE1F1031EEC6}"/>
              </a:ext>
            </a:extLst>
          </p:cNvPr>
          <p:cNvSpPr txBox="1"/>
          <p:nvPr/>
        </p:nvSpPr>
        <p:spPr>
          <a:xfrm>
            <a:off x="3143250" y="404858"/>
            <a:ext cx="6219825" cy="561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tháng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…..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năm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2BDBB-07C0-4CB9-93AA-8C3CC6D9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949" y="985237"/>
            <a:ext cx="4474852" cy="65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CEF0AC-D3E3-4149-BCA6-69551FB7B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371" y="3548609"/>
            <a:ext cx="1743607" cy="560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4AD67-237E-499E-BDB7-62EDBA43A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960" y="1823391"/>
            <a:ext cx="7498730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F9FF528-8903-4D82-8B26-03323AAB8A18}"/>
              </a:ext>
            </a:extLst>
          </p:cNvPr>
          <p:cNvGrpSpPr/>
          <p:nvPr/>
        </p:nvGrpSpPr>
        <p:grpSpPr>
          <a:xfrm>
            <a:off x="2457450" y="2354101"/>
            <a:ext cx="6389276" cy="1936732"/>
            <a:chOff x="2804266" y="2379501"/>
            <a:chExt cx="6253645" cy="193673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EB525A7-365E-4E21-AAEF-6520AB4368A8}"/>
                </a:ext>
              </a:extLst>
            </p:cNvPr>
            <p:cNvSpPr/>
            <p:nvPr/>
          </p:nvSpPr>
          <p:spPr>
            <a:xfrm>
              <a:off x="2804266" y="2379501"/>
              <a:ext cx="1936732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庞门正道标题体" panose="02010600030101010101" pitchFamily="2" charset="-122"/>
                  <a:cs typeface="Calibri" panose="020F0502020204030204" pitchFamily="34" charset="0"/>
                  <a:sym typeface="庞门正道标题体" panose="02010600030101010101" pitchFamily="2" charset="-122"/>
                </a:rPr>
                <a:t>01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庞门正道标题体" panose="02010600030101010101" pitchFamily="2" charset="-122"/>
                <a:cs typeface="Calibri" panose="020F0502020204030204" pitchFamily="34" charset="0"/>
                <a:sym typeface="庞门正道标题体" panose="02010600030101010101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DEF7A18F-EC89-4357-BAC2-71FF57D83868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E5AFA0-AEC1-4A6A-9FC3-B5A5DF656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89" y="2733242"/>
            <a:ext cx="54929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1, chỉ và nói về chức năng của rễ, thân đối với cây.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C1BE5-B366-4522-8DF4-2DEE7DE99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287" y="1104900"/>
            <a:ext cx="7817847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ại sao bộ rễ của cây và các loại thực vật đều rất dài và rất nhiều?">
            <a:extLst>
              <a:ext uri="{FF2B5EF4-FFF2-40B4-BE49-F238E27FC236}">
                <a16:creationId xmlns:a16="http://schemas.microsoft.com/office/drawing/2014/main" id="{6025FE35-BF4C-4871-A3CB-1483C4DA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314450"/>
            <a:ext cx="57912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A1ED3A6-5A82-4306-85FF-6CD6D8F3F18A}"/>
              </a:ext>
            </a:extLst>
          </p:cNvPr>
          <p:cNvSpPr/>
          <p:nvPr/>
        </p:nvSpPr>
        <p:spPr>
          <a:xfrm>
            <a:off x="6701155" y="876300"/>
            <a:ext cx="5100320" cy="189575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vùng núi hay có mưa lũ, vai trò của rễ cây ăn sâu, lan rộng giúp giữ đất không bị trôi, chống xóa mòn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424</Words>
  <Application>Microsoft Office PowerPoint</Application>
  <PresentationFormat>Widescreen</PresentationFormat>
  <Paragraphs>63</Paragraphs>
  <Slides>23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等线 Light</vt:lpstr>
      <vt:lpstr>微软雅黑</vt:lpstr>
      <vt:lpstr>.Vn3DH</vt:lpstr>
      <vt:lpstr>Arial</vt:lpstr>
      <vt:lpstr>Calibri</vt:lpstr>
      <vt:lpstr>Coiny</vt:lpstr>
      <vt:lpstr>千图网海量PPT模板www.58pic.com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2022-09-12T22:50:53Z</dcterms:created>
  <dcterms:modified xsi:type="dcterms:W3CDTF">2022-09-28T11:25:49Z</dcterms:modified>
</cp:coreProperties>
</file>