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9" r:id="rId2"/>
    <p:sldId id="324" r:id="rId3"/>
    <p:sldId id="319" r:id="rId4"/>
    <p:sldId id="329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8D2-6B46-44AD-BD0D-40D6E40F7D1D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E9C67-4F62-4CB5-9AE8-B9D84182E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43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396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62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63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19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295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96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4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9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0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5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051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681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facebook.com/huongthaoGADT" TargetMode="Externa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93452"/>
            <a:ext cx="10915650" cy="469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412573" y="1478445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>
                <a:latin typeface="Calibri" panose="020F0502020204030204" pitchFamily="34" charset="0"/>
                <a:cs typeface="Calibri" panose="020F0502020204030204" pitchFamily="34" charset="0"/>
              </a:rPr>
              <a:t>… năm…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F68EB-2711-4074-9AA0-E58542CA5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52" y="1927373"/>
            <a:ext cx="3145637" cy="1062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1B41BE-6238-4C90-9437-85E615D6D1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9784" y="3012508"/>
            <a:ext cx="872413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101600"/>
            <a:ext cx="12071042" cy="67563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03" y="1950720"/>
            <a:ext cx="6400800" cy="569573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059085" y="3015425"/>
            <a:ext cx="4876800" cy="2428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vừa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được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kumimoji="0" lang="en-029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sp>
        <p:nvSpPr>
          <p:cNvPr id="31" name="Cloud 30">
            <a:extLst>
              <a:ext uri="{FF2B5EF4-FFF2-40B4-BE49-F238E27FC236}">
                <a16:creationId xmlns:a16="http://schemas.microsoft.com/office/drawing/2014/main" id="{CE40C7B8-5FA0-43BD-802E-80FA8373E4F7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E5D5E038-CE35-48A9-8416-DDC9FF1A77E8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F3B9F1-E8D0-4F00-9FD3-02BDCFAD9DAF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EAF214-0E78-4FAD-A657-BEABF71D05DE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7F1D5E6-0DD0-48BB-BD37-AF44E5A98C54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7141A4F8-49DA-4C0B-97F1-7C19E2F0E174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5CCA22-A511-48ED-A40D-DCC7284DC75A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CDA1CD23-89A4-46A6-A020-AAB1D3BC8DA9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46198C8-F2E1-45D4-9D43-C857D71A35C9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681E02FB-BCD0-4D0F-A1E7-659C6543719A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AB66A57-82BA-4D40-9D04-8AFE157AB672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9B94211-19DD-4BC6-A91F-E8944F84371A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25D836E-50A4-4207-AE8F-C8964AC703F7}"/>
              </a:ext>
            </a:extLst>
          </p:cNvPr>
          <p:cNvSpPr txBox="1"/>
          <p:nvPr/>
        </p:nvSpPr>
        <p:spPr>
          <a:xfrm>
            <a:off x="2769780" y="8114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https://www.facebook.com/huongthaoGADT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2204-B27D-450F-B0D6-3B7C58154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9940" y="1909272"/>
            <a:ext cx="539542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3600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chỉ sự vật và từ ngữ chỉ đặc điểm của sự vật thường thấy ở thành thị hoặc nông thôn.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283" y="1355087"/>
            <a:ext cx="8679169" cy="286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6CC7-EBC6-4A2E-9578-73F6F84DF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625" y="4320426"/>
            <a:ext cx="7522285" cy="15374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335F67-5C21-4FEA-9276-B6B904DF2F68}"/>
              </a:ext>
            </a:extLst>
          </p:cNvPr>
          <p:cNvCxnSpPr/>
          <p:nvPr/>
        </p:nvCxnSpPr>
        <p:spPr>
          <a:xfrm>
            <a:off x="3891280" y="515999"/>
            <a:ext cx="176784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14DC35C-1CFE-4B41-AFA1-18037BB093EA}"/>
              </a:ext>
            </a:extLst>
          </p:cNvPr>
          <p:cNvCxnSpPr>
            <a:cxnSpLocks/>
          </p:cNvCxnSpPr>
          <p:nvPr/>
        </p:nvCxnSpPr>
        <p:spPr>
          <a:xfrm flipV="1">
            <a:off x="7853680" y="515999"/>
            <a:ext cx="2235200" cy="203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1473200"/>
            <a:ext cx="12071042" cy="83312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D2D0DCE-AD6D-430E-8C54-5E87D6660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12F0013-F7A2-4DC7-A2D4-4A29369D16CA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F2B4EC4-620F-4D66-9BD8-967B2642A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5A09705-C18E-4637-9F9B-CC2984590E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208" y="2450055"/>
            <a:ext cx="5823412" cy="286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1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601"/>
            <a:chOff x="-340460" y="-1184446"/>
            <a:chExt cx="9308612" cy="52744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60"/>
              <a:chOff x="-79330" y="-998879"/>
              <a:chExt cx="8867910" cy="506346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60"/>
                <a:chOff x="-70945" y="-42643"/>
                <a:chExt cx="8867910" cy="5063460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60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A31304-8F58-4F2D-A75B-371275B09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594" y="119660"/>
            <a:ext cx="8369743" cy="265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214AF0F-4B7B-4C3E-A00A-D0C894619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82435"/>
              </p:ext>
            </p:extLst>
          </p:nvPr>
        </p:nvGraphicFramePr>
        <p:xfrm>
          <a:off x="1406867" y="2774183"/>
          <a:ext cx="10170162" cy="3476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8879">
                  <a:extLst>
                    <a:ext uri="{9D8B030D-6E8A-4147-A177-3AD203B41FA5}">
                      <a16:colId xmlns:a16="http://schemas.microsoft.com/office/drawing/2014/main" val="2348384162"/>
                    </a:ext>
                  </a:extLst>
                </a:gridCol>
                <a:gridCol w="3896654">
                  <a:extLst>
                    <a:ext uri="{9D8B030D-6E8A-4147-A177-3AD203B41FA5}">
                      <a16:colId xmlns:a16="http://schemas.microsoft.com/office/drawing/2014/main" val="3668161176"/>
                    </a:ext>
                  </a:extLst>
                </a:gridCol>
                <a:gridCol w="3804629">
                  <a:extLst>
                    <a:ext uri="{9D8B030D-6E8A-4147-A177-3AD203B41FA5}">
                      <a16:colId xmlns:a16="http://schemas.microsoft.com/office/drawing/2014/main" val="2628251253"/>
                    </a:ext>
                  </a:extLst>
                </a:gridCol>
              </a:tblGrid>
              <a:tr h="676878">
                <a:tc>
                  <a:txBody>
                    <a:bodyPr/>
                    <a:lstStyle/>
                    <a:p>
                      <a:endParaRPr lang="en-US" sz="300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sự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8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843346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thành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phố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Tấp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nập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3828678"/>
                  </a:ext>
                </a:extLst>
              </a:tr>
              <a:tr h="139975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Ở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thôn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Rộng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mênh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mông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6807468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5058A25F-C651-471B-AABE-3241C8C066EF}"/>
              </a:ext>
            </a:extLst>
          </p:cNvPr>
          <p:cNvSpPr/>
          <p:nvPr/>
        </p:nvSpPr>
        <p:spPr>
          <a:xfrm>
            <a:off x="4057650" y="1574800"/>
            <a:ext cx="1400507" cy="9372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A1B65-B550-4EE0-904C-607235BCF6B0}"/>
              </a:ext>
            </a:extLst>
          </p:cNvPr>
          <p:cNvSpPr txBox="1"/>
          <p:nvPr/>
        </p:nvSpPr>
        <p:spPr>
          <a:xfrm>
            <a:off x="5467350" y="3469014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F98632B-B840-485D-8411-4716D6ACB23E}"/>
              </a:ext>
            </a:extLst>
          </p:cNvPr>
          <p:cNvSpPr/>
          <p:nvPr/>
        </p:nvSpPr>
        <p:spPr>
          <a:xfrm>
            <a:off x="2877031" y="1006406"/>
            <a:ext cx="1400507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4063E-9986-462E-B22D-84DE19DADD83}"/>
              </a:ext>
            </a:extLst>
          </p:cNvPr>
          <p:cNvSpPr txBox="1"/>
          <p:nvPr/>
        </p:nvSpPr>
        <p:spPr>
          <a:xfrm>
            <a:off x="6162465" y="3464179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9C3BC-D918-4D2F-B457-AF83ADC6F76E}"/>
              </a:ext>
            </a:extLst>
          </p:cNvPr>
          <p:cNvSpPr/>
          <p:nvPr/>
        </p:nvSpPr>
        <p:spPr>
          <a:xfrm>
            <a:off x="2245088" y="142722"/>
            <a:ext cx="3607072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34E011-4E96-4D72-BDB9-82BD399DE98B}"/>
              </a:ext>
            </a:extLst>
          </p:cNvPr>
          <p:cNvSpPr txBox="1"/>
          <p:nvPr/>
        </p:nvSpPr>
        <p:spPr>
          <a:xfrm>
            <a:off x="3762070" y="38871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3087DE6-E790-4DC2-A8F0-7A3735B29003}"/>
              </a:ext>
            </a:extLst>
          </p:cNvPr>
          <p:cNvSpPr/>
          <p:nvPr/>
        </p:nvSpPr>
        <p:spPr>
          <a:xfrm>
            <a:off x="2931853" y="1757679"/>
            <a:ext cx="3230612" cy="7534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613AC9-152F-4F17-9ADA-5AA19392ED67}"/>
              </a:ext>
            </a:extLst>
          </p:cNvPr>
          <p:cNvSpPr txBox="1"/>
          <p:nvPr/>
        </p:nvSpPr>
        <p:spPr>
          <a:xfrm>
            <a:off x="5648020" y="3887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EE4DBF2-EC31-4FA6-B885-F19F79457AD4}"/>
              </a:ext>
            </a:extLst>
          </p:cNvPr>
          <p:cNvSpPr/>
          <p:nvPr/>
        </p:nvSpPr>
        <p:spPr>
          <a:xfrm>
            <a:off x="4754880" y="769132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2F9AB7-FE3A-404A-AA54-A042FE501993}"/>
              </a:ext>
            </a:extLst>
          </p:cNvPr>
          <p:cNvSpPr txBox="1"/>
          <p:nvPr/>
        </p:nvSpPr>
        <p:spPr>
          <a:xfrm>
            <a:off x="3828153" y="440078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E8389DD-021A-4CE9-B64C-144705D6CDB5}"/>
              </a:ext>
            </a:extLst>
          </p:cNvPr>
          <p:cNvSpPr/>
          <p:nvPr/>
        </p:nvSpPr>
        <p:spPr>
          <a:xfrm>
            <a:off x="2287275" y="1052047"/>
            <a:ext cx="422095" cy="6987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13B63-FC17-4E1B-AF80-72B8C422A135}"/>
              </a:ext>
            </a:extLst>
          </p:cNvPr>
          <p:cNvSpPr txBox="1"/>
          <p:nvPr/>
        </p:nvSpPr>
        <p:spPr>
          <a:xfrm>
            <a:off x="5392580" y="442167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E06B440-CDEC-4F82-B702-92BD314DD48B}"/>
              </a:ext>
            </a:extLst>
          </p:cNvPr>
          <p:cNvSpPr/>
          <p:nvPr/>
        </p:nvSpPr>
        <p:spPr>
          <a:xfrm>
            <a:off x="7611417" y="1328438"/>
            <a:ext cx="1060840" cy="9572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D91554-B5B1-437C-BB0E-1CA0E3125BFE}"/>
              </a:ext>
            </a:extLst>
          </p:cNvPr>
          <p:cNvSpPr txBox="1"/>
          <p:nvPr/>
        </p:nvSpPr>
        <p:spPr>
          <a:xfrm>
            <a:off x="5458157" y="4837335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107D53-A4F1-4A24-98AB-893760A53511}"/>
              </a:ext>
            </a:extLst>
          </p:cNvPr>
          <p:cNvSpPr/>
          <p:nvPr/>
        </p:nvSpPr>
        <p:spPr>
          <a:xfrm>
            <a:off x="6644977" y="1108259"/>
            <a:ext cx="793149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80AFF1-EF40-41C3-B7F2-8CCD2FD59C03}"/>
              </a:ext>
            </a:extLst>
          </p:cNvPr>
          <p:cNvSpPr txBox="1"/>
          <p:nvPr/>
        </p:nvSpPr>
        <p:spPr>
          <a:xfrm>
            <a:off x="6361496" y="4842866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F89239-0352-468A-93FB-7B90C4EAF32E}"/>
              </a:ext>
            </a:extLst>
          </p:cNvPr>
          <p:cNvSpPr/>
          <p:nvPr/>
        </p:nvSpPr>
        <p:spPr>
          <a:xfrm>
            <a:off x="7221944" y="745296"/>
            <a:ext cx="997655" cy="6115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F6FFC1-E7B1-4727-91FA-627F181F4F59}"/>
              </a:ext>
            </a:extLst>
          </p:cNvPr>
          <p:cNvSpPr txBox="1"/>
          <p:nvPr/>
        </p:nvSpPr>
        <p:spPr>
          <a:xfrm>
            <a:off x="3883425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B5A2B21-567A-42AF-AD8F-FD2E53304764}"/>
              </a:ext>
            </a:extLst>
          </p:cNvPr>
          <p:cNvSpPr/>
          <p:nvPr/>
        </p:nvSpPr>
        <p:spPr>
          <a:xfrm>
            <a:off x="7966470" y="270266"/>
            <a:ext cx="1839095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336BC7-6C10-4FA3-A5FC-A28CFBE17DD5}"/>
              </a:ext>
            </a:extLst>
          </p:cNvPr>
          <p:cNvSpPr txBox="1"/>
          <p:nvPr/>
        </p:nvSpPr>
        <p:spPr>
          <a:xfrm>
            <a:off x="5304246" y="538992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29F6BA7-3284-436B-B649-909F1011D557}"/>
              </a:ext>
            </a:extLst>
          </p:cNvPr>
          <p:cNvSpPr/>
          <p:nvPr/>
        </p:nvSpPr>
        <p:spPr>
          <a:xfrm>
            <a:off x="6526276" y="1698270"/>
            <a:ext cx="1789450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CE4FB9-7CFD-4109-B14D-7CDAEE893D53}"/>
              </a:ext>
            </a:extLst>
          </p:cNvPr>
          <p:cNvSpPr txBox="1"/>
          <p:nvPr/>
        </p:nvSpPr>
        <p:spPr>
          <a:xfrm>
            <a:off x="6263856" y="540721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21B2C6F-DB1A-4BD6-9A11-8A128421768F}"/>
              </a:ext>
            </a:extLst>
          </p:cNvPr>
          <p:cNvSpPr/>
          <p:nvPr/>
        </p:nvSpPr>
        <p:spPr>
          <a:xfrm>
            <a:off x="6380504" y="60403"/>
            <a:ext cx="1420776" cy="1086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1A45E0-283B-4463-91D9-A1437DF80CFA}"/>
              </a:ext>
            </a:extLst>
          </p:cNvPr>
          <p:cNvSpPr txBox="1"/>
          <p:nvPr/>
        </p:nvSpPr>
        <p:spPr>
          <a:xfrm>
            <a:off x="3895620" y="5851594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2760C4F-D624-4D11-8D95-2530ACA4B049}"/>
              </a:ext>
            </a:extLst>
          </p:cNvPr>
          <p:cNvSpPr/>
          <p:nvPr/>
        </p:nvSpPr>
        <p:spPr>
          <a:xfrm>
            <a:off x="7378628" y="52745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A3C04EC-E20E-45D6-AD71-E6271FF6C41D}"/>
              </a:ext>
            </a:extLst>
          </p:cNvPr>
          <p:cNvSpPr txBox="1"/>
          <p:nvPr/>
        </p:nvSpPr>
        <p:spPr>
          <a:xfrm>
            <a:off x="4904783" y="584084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DCA5B4E-C926-43B1-96D4-711AFA9CCC51}"/>
              </a:ext>
            </a:extLst>
          </p:cNvPr>
          <p:cNvSpPr/>
          <p:nvPr/>
        </p:nvSpPr>
        <p:spPr>
          <a:xfrm>
            <a:off x="9297856" y="1168043"/>
            <a:ext cx="741238" cy="465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03D1F1-8700-470B-809D-3360538CD979}"/>
              </a:ext>
            </a:extLst>
          </p:cNvPr>
          <p:cNvSpPr txBox="1"/>
          <p:nvPr/>
        </p:nvSpPr>
        <p:spPr>
          <a:xfrm>
            <a:off x="6238948" y="5829480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2FCAAC-0A7A-44F5-A446-392CCFAB373A}"/>
              </a:ext>
            </a:extLst>
          </p:cNvPr>
          <p:cNvSpPr txBox="1"/>
          <p:nvPr/>
        </p:nvSpPr>
        <p:spPr>
          <a:xfrm>
            <a:off x="9042069" y="3464179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4CE041-41B5-49E0-8660-B6CE596CA89A}"/>
              </a:ext>
            </a:extLst>
          </p:cNvPr>
          <p:cNvSpPr txBox="1"/>
          <p:nvPr/>
        </p:nvSpPr>
        <p:spPr>
          <a:xfrm>
            <a:off x="7878369" y="3930593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chội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10896A-6126-46AB-A06A-A50D553F5FDD}"/>
              </a:ext>
            </a:extLst>
          </p:cNvPr>
          <p:cNvSpPr txBox="1"/>
          <p:nvPr/>
        </p:nvSpPr>
        <p:spPr>
          <a:xfrm>
            <a:off x="9263804" y="3919952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57FB9F-C673-45CA-B84C-3B9B37356731}"/>
              </a:ext>
            </a:extLst>
          </p:cNvPr>
          <p:cNvSpPr txBox="1"/>
          <p:nvPr/>
        </p:nvSpPr>
        <p:spPr>
          <a:xfrm>
            <a:off x="10273700" y="4851507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ả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6D4A5-309C-4A43-9491-361975C516A0}"/>
              </a:ext>
            </a:extLst>
          </p:cNvPr>
          <p:cNvSpPr txBox="1"/>
          <p:nvPr/>
        </p:nvSpPr>
        <p:spPr>
          <a:xfrm>
            <a:off x="7824944" y="540303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87F90AD-AA23-4716-8085-0128F6E41B1C}"/>
              </a:ext>
            </a:extLst>
          </p:cNvPr>
          <p:cNvSpPr txBox="1"/>
          <p:nvPr/>
        </p:nvSpPr>
        <p:spPr>
          <a:xfrm>
            <a:off x="9398280" y="5381171"/>
            <a:ext cx="215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đãng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4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5" grpId="0" animBg="1"/>
      <p:bldP spid="25" grpId="1" animBg="1"/>
      <p:bldP spid="36" grpId="0" animBg="1"/>
      <p:bldP spid="36" grpId="1" animBg="1"/>
      <p:bldP spid="38" grpId="0" animBg="1"/>
      <p:bldP spid="38" grpId="1" animBg="1"/>
      <p:bldP spid="40" grpId="0" animBg="1"/>
      <p:bldP spid="40" grpId="1" animBg="1"/>
      <p:bldP spid="46" grpId="0" animBg="1"/>
      <p:bldP spid="46" grpId="1" animBg="1"/>
      <p:bldP spid="48" grpId="0" animBg="1"/>
      <p:bldP spid="48" grpId="1" animBg="1"/>
      <p:bldP spid="50" grpId="0" animBg="1"/>
      <p:bldP spid="50" grpId="1" animBg="1"/>
      <p:bldP spid="52" grpId="0" animBg="1"/>
      <p:bldP spid="52" grpId="1" animBg="1"/>
      <p:bldP spid="54" grpId="0" animBg="1"/>
      <p:bldP spid="54" grpId="1" animBg="1"/>
      <p:bldP spid="56" grpId="0" animBg="1"/>
      <p:bldP spid="56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84C13A-E557-4AE5-B94F-214B21FA6AD8}"/>
              </a:ext>
            </a:extLst>
          </p:cNvPr>
          <p:cNvGrpSpPr/>
          <p:nvPr/>
        </p:nvGrpSpPr>
        <p:grpSpPr>
          <a:xfrm>
            <a:off x="772161" y="-38405"/>
            <a:ext cx="10417716" cy="1291688"/>
            <a:chOff x="2767263" y="332398"/>
            <a:chExt cx="4461126" cy="1292087"/>
          </a:xfrm>
        </p:grpSpPr>
        <p:sp>
          <p:nvSpPr>
            <p:cNvPr id="34" name="îṥḷíďê">
              <a:extLst>
                <a:ext uri="{FF2B5EF4-FFF2-40B4-BE49-F238E27FC236}">
                  <a16:creationId xmlns:a16="http://schemas.microsoft.com/office/drawing/2014/main" id="{9B211626-F3E9-4A50-8CE7-CA1342E99D11}"/>
                </a:ext>
              </a:extLst>
            </p:cNvPr>
            <p:cNvSpPr/>
            <p:nvPr/>
          </p:nvSpPr>
          <p:spPr bwMode="auto">
            <a:xfrm>
              <a:off x="2767263" y="343910"/>
              <a:ext cx="4461126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5" name="Google Shape;5317;p41">
              <a:extLst>
                <a:ext uri="{FF2B5EF4-FFF2-40B4-BE49-F238E27FC236}">
                  <a16:creationId xmlns:a16="http://schemas.microsoft.com/office/drawing/2014/main" id="{B99F7DD8-BD12-4451-B514-244FA0865328}"/>
                </a:ext>
              </a:extLst>
            </p:cNvPr>
            <p:cNvSpPr txBox="1">
              <a:spLocks/>
            </p:cNvSpPr>
            <p:nvPr/>
          </p:nvSpPr>
          <p:spPr>
            <a:xfrm>
              <a:off x="2767263" y="332398"/>
              <a:ext cx="446112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2.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Tìm những âm thanh được so sánh với nhau trong các câu dưới đây. Điền thông tin vào bảng theo mẫu.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A07D64-B4D7-45C7-868D-FFA184BD6C96}"/>
              </a:ext>
            </a:extLst>
          </p:cNvPr>
          <p:cNvSpPr/>
          <p:nvPr/>
        </p:nvSpPr>
        <p:spPr>
          <a:xfrm>
            <a:off x="1564640" y="1445013"/>
            <a:ext cx="9326880" cy="15735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Tiếng đàn tơ rưng khi trầm hùng như tiếng thác đổ, khi thánh thót, róc rách như suối reo.</a:t>
            </a:r>
          </a:p>
          <a:p>
            <a:pPr algn="r"/>
            <a:r>
              <a:rPr lang="vi-VN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Duy và Lê Tấn)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AA84FB9-5622-4FD3-9BC0-10A67E839904}"/>
              </a:ext>
            </a:extLst>
          </p:cNvPr>
          <p:cNvSpPr/>
          <p:nvPr/>
        </p:nvSpPr>
        <p:spPr>
          <a:xfrm>
            <a:off x="1406867" y="3150198"/>
            <a:ext cx="9326880" cy="157355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Tiếng chim sáo về ríu ran như một cái chợ vừa mở, như lớp học vừa tan, như buổi đàn ca liên hoan sắp bắt đầu…</a:t>
            </a:r>
          </a:p>
          <a:p>
            <a:pPr algn="r"/>
            <a:r>
              <a:rPr lang="vi-VN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Băng Sơn)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114F4-8653-46D4-89BE-1EB19EDFBA0E}"/>
              </a:ext>
            </a:extLst>
          </p:cNvPr>
          <p:cNvCxnSpPr>
            <a:cxnSpLocks/>
          </p:cNvCxnSpPr>
          <p:nvPr/>
        </p:nvCxnSpPr>
        <p:spPr>
          <a:xfrm>
            <a:off x="3606800" y="584958"/>
            <a:ext cx="61976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F9AF6F-BFC0-47AA-878D-174E7BE6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841024"/>
            <a:ext cx="75438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4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19B3BF-4E70-481B-87FF-D8F8250E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680" y="3712877"/>
            <a:ext cx="3981366" cy="2282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C3123-4A69-4EC8-8E91-3882A23DC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662" y="940558"/>
            <a:ext cx="6712278" cy="1652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37605-E21F-48A7-9880-C819B5B85179}"/>
              </a:ext>
            </a:extLst>
          </p:cNvPr>
          <p:cNvSpPr txBox="1"/>
          <p:nvPr/>
        </p:nvSpPr>
        <p:spPr>
          <a:xfrm>
            <a:off x="1158240" y="2592717"/>
            <a:ext cx="3773764" cy="152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D4A99C-A286-4B76-ADA4-4BBB7464A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126630"/>
              </p:ext>
            </p:extLst>
          </p:nvPr>
        </p:nvGraphicFramePr>
        <p:xfrm>
          <a:off x="1026160" y="2742214"/>
          <a:ext cx="6712278" cy="2441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491">
                  <a:extLst>
                    <a:ext uri="{9D8B030D-6E8A-4147-A177-3AD203B41FA5}">
                      <a16:colId xmlns:a16="http://schemas.microsoft.com/office/drawing/2014/main" val="3622263867"/>
                    </a:ext>
                  </a:extLst>
                </a:gridCol>
                <a:gridCol w="1677491">
                  <a:extLst>
                    <a:ext uri="{9D8B030D-6E8A-4147-A177-3AD203B41FA5}">
                      <a16:colId xmlns:a16="http://schemas.microsoft.com/office/drawing/2014/main" val="203223239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2110535485"/>
                    </a:ext>
                  </a:extLst>
                </a:gridCol>
                <a:gridCol w="1678648">
                  <a:extLst>
                    <a:ext uri="{9D8B030D-6E8A-4147-A177-3AD203B41FA5}">
                      <a16:colId xmlns:a16="http://schemas.microsoft.com/office/drawing/2014/main" val="3406110740"/>
                    </a:ext>
                  </a:extLst>
                </a:gridCol>
              </a:tblGrid>
              <a:tr h="987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 so sánh 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115839"/>
                  </a:ext>
                </a:extLst>
              </a:tr>
              <a:tr h="6534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56584"/>
                  </a:ext>
                </a:extLst>
              </a:tr>
              <a:tr h="64862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chim sáo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319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D9967F-C4D3-407D-B841-7FC48E304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467851"/>
              </p:ext>
            </p:extLst>
          </p:nvPr>
        </p:nvGraphicFramePr>
        <p:xfrm>
          <a:off x="965200" y="1253330"/>
          <a:ext cx="10586720" cy="44027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75840">
                  <a:extLst>
                    <a:ext uri="{9D8B030D-6E8A-4147-A177-3AD203B41FA5}">
                      <a16:colId xmlns:a16="http://schemas.microsoft.com/office/drawing/2014/main" val="2498685365"/>
                    </a:ext>
                  </a:extLst>
                </a:gridCol>
                <a:gridCol w="2672080">
                  <a:extLst>
                    <a:ext uri="{9D8B030D-6E8A-4147-A177-3AD203B41FA5}">
                      <a16:colId xmlns:a16="http://schemas.microsoft.com/office/drawing/2014/main" val="3702980252"/>
                    </a:ext>
                  </a:extLst>
                </a:gridCol>
                <a:gridCol w="1615440">
                  <a:extLst>
                    <a:ext uri="{9D8B030D-6E8A-4147-A177-3AD203B41FA5}">
                      <a16:colId xmlns:a16="http://schemas.microsoft.com/office/drawing/2014/main" val="3803848372"/>
                    </a:ext>
                  </a:extLst>
                </a:gridCol>
                <a:gridCol w="4023360">
                  <a:extLst>
                    <a:ext uri="{9D8B030D-6E8A-4147-A177-3AD203B41FA5}">
                      <a16:colId xmlns:a16="http://schemas.microsoft.com/office/drawing/2014/main" val="2260285312"/>
                    </a:ext>
                  </a:extLst>
                </a:gridCol>
              </a:tblGrid>
              <a:tr h="1051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được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 điểm so sánh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 so sánh 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Âm thanh dùng để so ánh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484886"/>
                  </a:ext>
                </a:extLst>
              </a:tr>
              <a:tr h="340060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đàn tơ rưng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trầm hùng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thác đổ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471712"/>
                  </a:ext>
                </a:extLst>
              </a:tr>
              <a:tr h="8733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thánh thót, róc rách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suối reo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1762"/>
                  </a:ext>
                </a:extLst>
              </a:tr>
              <a:tr h="517828"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Tiếng sáo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ríu ran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cái chợ vừa mở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799007"/>
                  </a:ext>
                </a:extLst>
              </a:tr>
              <a:tr h="5178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 lớp học vừa tan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596267"/>
                  </a:ext>
                </a:extLst>
              </a:tr>
              <a:tr h="1051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như</a:t>
                      </a:r>
                      <a:endParaRPr lang="en-US" sz="240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buổi đàn ca liên hoan sắp bắt đầu</a:t>
                      </a:r>
                      <a:endParaRPr lang="en-US" sz="24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616" marR="476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58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9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-2376" y="-2387600"/>
            <a:ext cx="12071042" cy="9245599"/>
            <a:chOff x="-340460" y="-1184446"/>
            <a:chExt cx="9308612" cy="52744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-340460" y="-973474"/>
              <a:ext cx="9308612" cy="5063459"/>
              <a:chOff x="-79330" y="-998879"/>
              <a:chExt cx="8867910" cy="506345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-79330" y="-998879"/>
                <a:ext cx="8867910" cy="5063459"/>
                <a:chOff x="-70945" y="-42643"/>
                <a:chExt cx="8867910" cy="5063459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" t="-849" r="1"/>
                <a:stretch/>
              </p:blipFill>
              <p:spPr bwMode="auto">
                <a:xfrm>
                  <a:off x="-70945" y="-42643"/>
                  <a:ext cx="8867910" cy="5063459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123" y="-1184446"/>
              <a:ext cx="1102698" cy="1022486"/>
            </a:xfrm>
            <a:prstGeom prst="rect">
              <a:avLst/>
            </a:prstGeom>
          </p:spPr>
        </p:pic>
      </p:grp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4EEDF08-5FF5-4E84-A884-14EBA2794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12" name="Picture 11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90221F4-50E5-4272-BA85-D630FA490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35068F-0CCD-405D-8464-493B1958D1BC}"/>
              </a:ext>
            </a:extLst>
          </p:cNvPr>
          <p:cNvSpPr txBox="1"/>
          <p:nvPr/>
        </p:nvSpPr>
        <p:spPr>
          <a:xfrm>
            <a:off x="3352800" y="1302341"/>
            <a:ext cx="4876800" cy="174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tả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âm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biện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so </a:t>
            </a:r>
            <a:r>
              <a:rPr lang="en-029" sz="34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029" sz="34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90F-D889-4C18-8420-045688993F66}"/>
              </a:ext>
            </a:extLst>
          </p:cNvPr>
          <p:cNvSpPr txBox="1"/>
          <p:nvPr/>
        </p:nvSpPr>
        <p:spPr>
          <a:xfrm>
            <a:off x="3594745" y="3151762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hát của Mai trong veo như tiếng chim hót.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3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400</Words>
  <Application>Microsoft Office PowerPoint</Application>
  <PresentationFormat>Widescreen</PresentationFormat>
  <Paragraphs>81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微软雅黑</vt:lpstr>
      <vt:lpstr>Arial</vt:lpstr>
      <vt:lpstr>Arial-Rounded</vt:lpstr>
      <vt:lpstr>Calibri</vt:lpstr>
      <vt:lpstr>Gloria Hallelujah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Trung Nguyen</cp:lastModifiedBy>
  <cp:revision>31</cp:revision>
  <dcterms:created xsi:type="dcterms:W3CDTF">2022-08-10T02:25:54Z</dcterms:created>
  <dcterms:modified xsi:type="dcterms:W3CDTF">2024-12-30T03:14:25Z</dcterms:modified>
</cp:coreProperties>
</file>