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2.svg" ContentType="image/svg+xml"/>
  <Override PartName="/ppt/media/image25.svg" ContentType="image/svg+xml"/>
  <Override PartName="/ppt/media/image34.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8"/>
  </p:notesMasterIdLst>
  <p:sldIdLst>
    <p:sldId id="257" r:id="rId6"/>
    <p:sldId id="314" r:id="rId7"/>
    <p:sldId id="315" r:id="rId9"/>
    <p:sldId id="316" r:id="rId10"/>
    <p:sldId id="317" r:id="rId11"/>
    <p:sldId id="318" r:id="rId12"/>
    <p:sldId id="256" r:id="rId13"/>
    <p:sldId id="289" r:id="rId14"/>
    <p:sldId id="357" r:id="rId15"/>
    <p:sldId id="290" r:id="rId16"/>
    <p:sldId id="291" r:id="rId17"/>
    <p:sldId id="307" r:id="rId18"/>
    <p:sldId id="319" r:id="rId19"/>
    <p:sldId id="320" r:id="rId20"/>
    <p:sldId id="321" r:id="rId21"/>
    <p:sldId id="313" r:id="rId22"/>
    <p:sldId id="297" r:id="rId23"/>
    <p:sldId id="322" r:id="rId24"/>
    <p:sldId id="301" r:id="rId25"/>
    <p:sldId id="327" r:id="rId26"/>
    <p:sldId id="326" r:id="rId27"/>
    <p:sldId id="324" r:id="rId28"/>
    <p:sldId id="325" r:id="rId29"/>
    <p:sldId id="304" r:id="rId30"/>
    <p:sldId id="44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889" autoAdjust="0"/>
  </p:normalViewPr>
  <p:slideViewPr>
    <p:cSldViewPr snapToGrid="0">
      <p:cViewPr varScale="1">
        <p:scale>
          <a:sx n="73" d="100"/>
          <a:sy n="73" d="100"/>
        </p:scale>
        <p:origin x="1070" y="21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CE0B36E-18E8-402E-A3EB-7BFBCC91DD6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BEB7F-1860-490C-8393-23233693F6E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CE0B36E-18E8-402E-A3EB-7BFBCC91DD6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BEB7F-1860-490C-8393-23233693F6E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CE0B36E-18E8-402E-A3EB-7BFBCC91DD6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BEB7F-1860-490C-8393-23233693F6E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CE0B36E-18E8-402E-A3EB-7BFBCC91DD6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BEB7F-1860-490C-8393-23233693F6E5}"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3" name="矩形 12"/>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1" name="矩形 10"/>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CE0B36E-18E8-402E-A3EB-7BFBCC91DD6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BEB7F-1860-490C-8393-23233693F6E5}"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CE0B36E-18E8-402E-A3EB-7BFBCC91DD6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BEB7F-1860-490C-8393-23233693F6E5}"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CE0B36E-18E8-402E-A3EB-7BFBCC91DD6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ABEB7F-1860-490C-8393-23233693F6E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CE0B36E-18E8-402E-A3EB-7BFBCC91DD6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ABEB7F-1860-490C-8393-23233693F6E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0B36E-18E8-402E-A3EB-7BFBCC91DD6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ABEB7F-1860-490C-8393-23233693F6E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CE0B36E-18E8-402E-A3EB-7BFBCC91DD6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BEB7F-1860-490C-8393-23233693F6E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CE0B36E-18E8-402E-A3EB-7BFBCC91DD6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BEB7F-1860-490C-8393-23233693F6E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fld>
            <a:endParaRPr lang="en-US"/>
          </a:p>
        </p:txBody>
      </p:sp>
      <p:pic>
        <p:nvPicPr>
          <p:cNvPr id="8" name="Picture 7"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4788" y="0"/>
            <a:ext cx="1755641" cy="175564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8.xml"/><Relationship Id="rId2" Type="http://schemas.openxmlformats.org/officeDocument/2006/relationships/image" Target="../media/image3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3.png"/><Relationship Id="rId2" Type="http://schemas.microsoft.com/office/2007/relationships/media" Target="../media/media1.mp4"/><Relationship Id="rId1" Type="http://schemas.openxmlformats.org/officeDocument/2006/relationships/video" Target="../media/media1.mp4"/></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34.svg"/><Relationship Id="rId2" Type="http://schemas.openxmlformats.org/officeDocument/2006/relationships/image" Target="../media/image8.png"/><Relationship Id="rId1"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5.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8.xml"/><Relationship Id="rId2" Type="http://schemas.openxmlformats.org/officeDocument/2006/relationships/image" Target="../media/image36.pn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5.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8.xml"/><Relationship Id="rId2" Type="http://schemas.openxmlformats.org/officeDocument/2006/relationships/image" Target="../media/image36.png"/><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8.xml"/><Relationship Id="rId2" Type="http://schemas.openxmlformats.org/officeDocument/2006/relationships/image" Target="../media/image38.jpeg"/><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8.xml"/><Relationship Id="rId2" Type="http://schemas.openxmlformats.org/officeDocument/2006/relationships/image" Target="../media/image38.jpe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8.xml"/><Relationship Id="rId2" Type="http://schemas.openxmlformats.org/officeDocument/2006/relationships/image" Target="../media/image39.jpeg"/><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0.png"/><Relationship Id="rId1" Type="http://schemas.openxmlformats.org/officeDocument/2006/relationships/image" Target="../media/image7.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2.jpe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3.jpe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4.jpe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5.jpe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20.png"/><Relationship Id="rId1"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t="20495"/>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l="9189" r="10715" b="-2"/>
          <a:stretch>
            <a:fillRect/>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t="16545" b="8718"/>
          <a:stretch>
            <a:fillRect/>
          </a:stretch>
        </p:blipFill>
        <p:spPr>
          <a:xfrm>
            <a:off x="20" y="1282"/>
            <a:ext cx="12191980" cy="6856718"/>
          </a:xfrm>
          <a:prstGeom prst="rect">
            <a:avLst/>
          </a:prstGeom>
        </p:spPr>
      </p:pic>
      <p:grpSp>
        <p:nvGrpSpPr>
          <p:cNvPr id="17" name="Group 2"/>
          <p:cNvGrpSpPr/>
          <p:nvPr/>
        </p:nvGrpSpPr>
        <p:grpSpPr>
          <a:xfrm>
            <a:off x="685800" y="521208"/>
            <a:ext cx="10820400" cy="5535137"/>
            <a:chOff x="0" y="0"/>
            <a:chExt cx="21640800" cy="11070274"/>
          </a:xfrm>
        </p:grpSpPr>
        <p:grpSp>
          <p:nvGrpSpPr>
            <p:cNvPr id="18" name="Group 3"/>
            <p:cNvGrpSpPr/>
            <p:nvPr/>
          </p:nvGrpSpPr>
          <p:grpSpPr>
            <a:xfrm>
              <a:off x="1368062" y="1907071"/>
              <a:ext cx="19081623" cy="7355293"/>
              <a:chOff x="0" y="0"/>
              <a:chExt cx="9464596" cy="3648268"/>
            </a:xfrm>
          </p:grpSpPr>
          <p:sp>
            <p:nvSpPr>
              <p:cNvPr id="22"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00"/>
                <a:endParaRPr lang="en-US" sz="1200">
                  <a:solidFill>
                    <a:prstClr val="black"/>
                  </a:solidFill>
                  <a:latin typeface="Calibri" panose="020F0502020204030204"/>
                </a:endParaRPr>
              </a:p>
            </p:txBody>
          </p:sp>
        </p:grpSp>
        <p:sp>
          <p:nvSpPr>
            <p:cNvPr id="19" name="AutoShape 5"/>
            <p:cNvSpPr/>
            <p:nvPr/>
          </p:nvSpPr>
          <p:spPr>
            <a:xfrm>
              <a:off x="1017755" y="1957871"/>
              <a:ext cx="19431930" cy="7183607"/>
            </a:xfrm>
            <a:prstGeom prst="rect">
              <a:avLst/>
            </a:prstGeom>
            <a:solidFill>
              <a:srgbClr val="DFD4BA"/>
            </a:solidFill>
          </p:spPr>
          <p:txBody>
            <a:bodyPr/>
            <a:lstStyle/>
            <a:p>
              <a:pPr defTabSz="609600"/>
              <a:endParaRPr lang="en-US" sz="1200">
                <a:solidFill>
                  <a:prstClr val="black"/>
                </a:solidFill>
                <a:latin typeface="Calibri" panose="020F0502020204030204"/>
              </a:endParaRPr>
            </a:p>
          </p:txBody>
        </p:sp>
        <p:sp>
          <p:nvSpPr>
            <p:cNvPr id="20"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defTabSz="609600"/>
              <a:endParaRPr lang="en-US" sz="1200">
                <a:solidFill>
                  <a:prstClr val="black"/>
                </a:solidFill>
                <a:latin typeface="Calibri" panose="020F0502020204030204"/>
              </a:endParaRPr>
            </a:p>
          </p:txBody>
        </p:sp>
        <p:sp>
          <p:nvSpPr>
            <p:cNvPr id="21"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defTabSz="609600"/>
              <a:endParaRPr lang="en-US" sz="1200">
                <a:solidFill>
                  <a:prstClr val="black"/>
                </a:solidFill>
                <a:latin typeface="Calibri" panose="020F0502020204030204"/>
              </a:endParaRPr>
            </a:p>
          </p:txBody>
        </p:sp>
      </p:grpSp>
      <p:sp>
        <p:nvSpPr>
          <p:cNvPr id="23" name="Freeform 8"/>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5" name="Freeform 12"/>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6"/>
            <a:stretch>
              <a:fillRect/>
            </a:stretch>
          </a:blipFill>
        </p:spPr>
        <p:txBody>
          <a:bodyPr/>
          <a:lstStyle/>
          <a:p>
            <a:pPr defTabSz="609600"/>
            <a:endParaRPr lang="en-US" sz="1200">
              <a:solidFill>
                <a:prstClr val="black"/>
              </a:solidFill>
              <a:latin typeface="Calibri" panose="020F0502020204030204"/>
            </a:endParaRPr>
          </a:p>
        </p:txBody>
      </p:sp>
      <p:sp>
        <p:nvSpPr>
          <p:cNvPr id="26" name="Freeform 13"/>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7" name="TextBox 26"/>
          <p:cNvSpPr txBox="1"/>
          <p:nvPr/>
        </p:nvSpPr>
        <p:spPr>
          <a:xfrm>
            <a:off x="2235716" y="2325577"/>
            <a:ext cx="7854581" cy="2308324"/>
          </a:xfrm>
          <a:prstGeom prst="rect">
            <a:avLst/>
          </a:prstGeom>
          <a:noFill/>
        </p:spPr>
        <p:txBody>
          <a:bodyPr wrap="square" rtlCol="0">
            <a:spAutoFit/>
          </a:bodyPr>
          <a:lstStyle/>
          <a:p>
            <a:pPr algn="ctr" defTabSz="609600"/>
            <a:r>
              <a:rPr lang="vi-VN" sz="4800" b="1" dirty="0">
                <a:solidFill>
                  <a:prstClr val="black"/>
                </a:solidFill>
                <a:latin typeface="Cambria" panose="02040503050406030204" pitchFamily="18" charset="0"/>
                <a:ea typeface="Cambria" panose="02040503050406030204" pitchFamily="18" charset="0"/>
              </a:rPr>
              <a:t>Hoạt động 2. Tìm hiểu về đời sống kinh tế của cư dân Văn</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Lang, Âu Lạc</a:t>
            </a:r>
            <a:endParaRPr lang="en-US" sz="4800" b="1" dirty="0">
              <a:solidFill>
                <a:prstClr val="black"/>
              </a:solidFill>
              <a:latin typeface="Cambria" panose="02040503050406030204" pitchFamily="18" charset="0"/>
              <a:ea typeface="Cambria" panose="02040503050406030204" pitchFamily="18" charset="0"/>
            </a:endParaRPr>
          </a:p>
        </p:txBody>
      </p:sp>
      <p:sp>
        <p:nvSpPr>
          <p:cNvPr id="28" name="Freeform 13"/>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Freeform 12"/>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2"/>
            <a:stretch>
              <a:fillRect/>
            </a:stretch>
          </a:blipFill>
        </p:spPr>
        <p:txBody>
          <a:bodyPr/>
          <a:lstStyle/>
          <a:p>
            <a:pPr defTabSz="609600"/>
            <a:endParaRPr lang="en-US" sz="1200" dirty="0">
              <a:solidFill>
                <a:prstClr val="black"/>
              </a:solidFill>
              <a:latin typeface="Calibri" panose="020F0502020204030204"/>
            </a:endParaRPr>
          </a:p>
        </p:txBody>
      </p:sp>
      <p:sp>
        <p:nvSpPr>
          <p:cNvPr id="4" name="TextBox 3"/>
          <p:cNvSpPr txBox="1"/>
          <p:nvPr/>
        </p:nvSpPr>
        <p:spPr>
          <a:xfrm>
            <a:off x="1257300" y="257175"/>
            <a:ext cx="9772650"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Mô tả những nét chính về đời sống kinh tế của cư dân Văn Lang, Âu Lạc</a:t>
            </a:r>
            <a:endParaRPr lang="en-US" sz="3600" b="1" i="1" dirty="0">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3"/>
          <a:stretch>
            <a:fillRect/>
          </a:stretch>
        </p:blipFill>
        <p:spPr>
          <a:xfrm>
            <a:off x="516343" y="2265066"/>
            <a:ext cx="11080464" cy="27641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extBox 1"/>
          <p:cNvSpPr txBox="1"/>
          <p:nvPr/>
        </p:nvSpPr>
        <p:spPr>
          <a:xfrm>
            <a:off x="676276" y="507483"/>
            <a:ext cx="10820400" cy="1384995"/>
          </a:xfrm>
          <a:prstGeom prst="rect">
            <a:avLst/>
          </a:prstGeom>
          <a:noFill/>
        </p:spPr>
        <p:txBody>
          <a:bodyPr wrap="square" rtlCol="0">
            <a:spAutoFit/>
          </a:bodyPr>
          <a:lstStyle/>
          <a:p>
            <a:pPr lvl="0" algn="just"/>
            <a:r>
              <a:rPr lang="vi-VN" sz="2800" b="1" i="1" dirty="0">
                <a:solidFill>
                  <a:srgbClr val="000000"/>
                </a:solidFill>
                <a:latin typeface="Cambria" panose="02040503050406030204" pitchFamily="18" charset="0"/>
                <a:ea typeface="Cambria" panose="02040503050406030204" pitchFamily="18" charset="0"/>
              </a:rPr>
              <a:t>Nghề chính của cư dân Văn Lang, Âu Lạc là làm ruộng. Họ trồng lúa, khoai, đỗ, cây ăn quả,... Ngoài ra, họ còn biết trồng dâu, nuôi tằm, ươm tơ, dệt vải...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9218" name="Picture 2" descr="Sử 6 -Bài 13 : ĐỜI SỐNG VẬT CHẤT VÀ TINH THẦN CỦA CƯ DÂN VĂN LANG . - Chào  mừng bạn đến với website của Đoàn Thị Hồng Đ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159" y="2509948"/>
            <a:ext cx="5425706" cy="35592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ài 14: Nhà nước Văn Lang, Âu L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493" y="2466754"/>
            <a:ext cx="4806801" cy="35944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par>
                                <p:cTn id="15" presetID="2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extBox 1"/>
          <p:cNvSpPr txBox="1"/>
          <p:nvPr/>
        </p:nvSpPr>
        <p:spPr>
          <a:xfrm>
            <a:off x="676276" y="507483"/>
            <a:ext cx="10820400" cy="1569660"/>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Cư dân Văn Lang, Âu Lạc biết đúc đồng để làm công cụ lao động, vũ khí và đồ trang sức. Họ cũng biết làm đồ gốm, đan lát, đóng thuyền....</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8196" name="Picture 4" descr="Trắc nghiệm Lịch Sử 6 Chân trời sáng tạo Bài 15 (có đáp án): Đời sống của  người Việt thời Văn Lang, Âu L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255" y="2343372"/>
            <a:ext cx="36195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631267" y="2860159"/>
            <a:ext cx="5814903" cy="28323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arn(inVertic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6"/>
          <p:cNvGrpSpPr/>
          <p:nvPr/>
        </p:nvGrpSpPr>
        <p:grpSpPr>
          <a:xfrm>
            <a:off x="645160" y="106541"/>
            <a:ext cx="10938438" cy="1315859"/>
            <a:chOff x="0" y="0"/>
            <a:chExt cx="21876876" cy="3597486"/>
          </a:xfrm>
          <a:solidFill>
            <a:schemeClr val="accent5">
              <a:lumMod val="20000"/>
              <a:lumOff val="80000"/>
            </a:schemeClr>
          </a:solidFill>
        </p:grpSpPr>
        <p:grpSp>
          <p:nvGrpSpPr>
            <p:cNvPr id="3" name="Group 7"/>
            <p:cNvGrpSpPr/>
            <p:nvPr/>
          </p:nvGrpSpPr>
          <p:grpSpPr>
            <a:xfrm>
              <a:off x="0" y="0"/>
              <a:ext cx="21876876" cy="3597486"/>
              <a:chOff x="0" y="0"/>
              <a:chExt cx="4321358" cy="710614"/>
            </a:xfrm>
            <a:grpFill/>
          </p:grpSpPr>
          <p:sp>
            <p:nvSpPr>
              <p:cNvPr id="6"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9"/>
              <p:cNvSpPr txBox="1"/>
              <p:nvPr/>
            </p:nvSpPr>
            <p:spPr>
              <a:xfrm>
                <a:off x="0" y="-47625"/>
                <a:ext cx="4321358" cy="758239"/>
              </a:xfrm>
              <a:prstGeom prst="rect">
                <a:avLst/>
              </a:prstGeom>
              <a:grpFill/>
            </p:spPr>
            <p:txBody>
              <a:bodyPr lIns="33867" tIns="33867" rIns="33867" bIns="33867"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10"/>
            <p:cNvSpPr txBox="1"/>
            <p:nvPr/>
          </p:nvSpPr>
          <p:spPr>
            <a:xfrm>
              <a:off x="833938" y="487468"/>
              <a:ext cx="20203332" cy="2356043"/>
            </a:xfrm>
            <a:prstGeom prst="rect">
              <a:avLst/>
            </a:prstGeom>
            <a:grpFill/>
          </p:spPr>
          <p:txBody>
            <a:bodyPr lIns="0" tIns="0" rIns="0" bIns="0" rtlCol="0" anchor="t">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lại chuyện Sơn Tinh, Thuỷ Tinh. Câu chuyện này cho em biết gì về đời sống kinh tế của cư dân Văn Lang, Âu Lạc</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3" name="Picture 12"/>
          <p:cNvPicPr>
            <a:picLocks noChangeAspect="1"/>
          </p:cNvPicPr>
          <p:nvPr/>
        </p:nvPicPr>
        <p:blipFill>
          <a:blip r:embed="rId2"/>
          <a:stretch>
            <a:fillRect/>
          </a:stretch>
        </p:blipFill>
        <p:spPr>
          <a:xfrm>
            <a:off x="2360428" y="1360019"/>
            <a:ext cx="7438250" cy="51258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ơn Tinh Thủy Tinh  Ngữ Văn 6_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rcRect/>
          <a:stretch>
            <a:fillRect/>
          </a:stretch>
        </p:blipFill>
        <p:spPr>
          <a:xfrm>
            <a:off x="20" y="10"/>
            <a:ext cx="12191980" cy="685799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t="16545" b="8718"/>
          <a:stretch>
            <a:fillRect/>
          </a:stretch>
        </p:blipFill>
        <p:spPr>
          <a:xfrm>
            <a:off x="20" y="1282"/>
            <a:ext cx="12191980" cy="6856718"/>
          </a:xfrm>
          <a:prstGeom prst="rect">
            <a:avLst/>
          </a:prstGeom>
        </p:spPr>
      </p:pic>
      <p:grpSp>
        <p:nvGrpSpPr>
          <p:cNvPr id="17" name="Group 2"/>
          <p:cNvGrpSpPr/>
          <p:nvPr/>
        </p:nvGrpSpPr>
        <p:grpSpPr>
          <a:xfrm>
            <a:off x="400050" y="-219075"/>
            <a:ext cx="11639550" cy="7077075"/>
            <a:chOff x="0" y="0"/>
            <a:chExt cx="21640800" cy="11070274"/>
          </a:xfrm>
        </p:grpSpPr>
        <p:grpSp>
          <p:nvGrpSpPr>
            <p:cNvPr id="18" name="Group 3"/>
            <p:cNvGrpSpPr/>
            <p:nvPr/>
          </p:nvGrpSpPr>
          <p:grpSpPr>
            <a:xfrm>
              <a:off x="1368062" y="1907071"/>
              <a:ext cx="19081623" cy="7355293"/>
              <a:chOff x="0" y="0"/>
              <a:chExt cx="9464596" cy="3648268"/>
            </a:xfrm>
          </p:grpSpPr>
          <p:sp>
            <p:nvSpPr>
              <p:cNvPr id="22"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AutoShape 5"/>
            <p:cNvSpPr/>
            <p:nvPr/>
          </p:nvSpPr>
          <p:spPr>
            <a:xfrm>
              <a:off x="1017755" y="1957871"/>
              <a:ext cx="19431930" cy="7183607"/>
            </a:xfrm>
            <a:prstGeom prst="rect">
              <a:avLst/>
            </a:prstGeom>
            <a:solidFill>
              <a:srgbClr val="DFD4BA"/>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TextBox 26"/>
          <p:cNvSpPr txBox="1"/>
          <p:nvPr/>
        </p:nvSpPr>
        <p:spPr>
          <a:xfrm>
            <a:off x="1600835" y="1291383"/>
            <a:ext cx="9382125" cy="3539430"/>
          </a:xfrm>
          <a:prstGeom prst="rect">
            <a:avLst/>
          </a:prstGeom>
          <a:noFill/>
        </p:spPr>
        <p:txBody>
          <a:bodyPr wrap="square" rtlCol="0">
            <a:spAutoFit/>
          </a:bodyPr>
          <a:lstStyle/>
          <a:p>
            <a:pPr lvl="0" algn="just" defTabSz="60960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Câu chuyện Sơn Tinh, Thuỷ Tinh cho thấy những sản phẩm phong phú của nền kinh tế nông nghiệp: cơm nếp, bánh chưng, voi chín ngà, gà chín cựa, ngựa chín hồng mao,… Đồng thời, câu chuyện này cũng cho thấy, cư dân Văn Lang, Âu Lạc cũng phải thường xuyên phải đối phó với lũ lụt để bảo vệ sản xuất nông nghiệp.</a:t>
            </a:r>
            <a:endParaRPr lang="vi-VN" sz="3200" b="1"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t="20495"/>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descr="A cartoon of a person holding a sword&#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p:cNvGrpSpPr/>
          <p:nvPr/>
        </p:nvGrpSpPr>
        <p:grpSpPr>
          <a:xfrm>
            <a:off x="1317695" y="1282109"/>
            <a:ext cx="9811492" cy="1704975"/>
            <a:chOff x="1370858" y="952500"/>
            <a:chExt cx="4163167" cy="828675"/>
          </a:xfrm>
        </p:grpSpPr>
        <p:sp>
          <p:nvSpPr>
            <p:cNvPr id="14" name="Plaque 13"/>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p:cNvSpPr txBox="1"/>
            <p:nvPr/>
          </p:nvSpPr>
          <p:spPr>
            <a:xfrm>
              <a:off x="1370858" y="1011978"/>
              <a:ext cx="4163165" cy="643236"/>
            </a:xfrm>
            <a:prstGeom prst="rect">
              <a:avLst/>
            </a:prstGeom>
            <a:noFill/>
          </p:spPr>
          <p:txBody>
            <a:bodyPr wrap="square">
              <a:spAutoFit/>
            </a:bodyPr>
            <a:lstStyle/>
            <a:p>
              <a:pPr lvl="0" algn="ctr"/>
              <a:r>
                <a:rPr lang="vi-VN" sz="4000" b="1" dirty="0">
                  <a:solidFill>
                    <a:srgbClr val="002060"/>
                  </a:solidFill>
                  <a:latin typeface="Calibri" panose="020F0502020204030204" pitchFamily="34" charset="0"/>
                  <a:cs typeface="Calibri" panose="020F0502020204030204" pitchFamily="34" charset="0"/>
                </a:rPr>
                <a:t>Kể một truyền thuyết khác liên quan đến Nhà nước Văn Lang hoặc Nhà nước Âu Lạc.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t="20495"/>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t="16545" b="8718"/>
          <a:stretch>
            <a:fillRect/>
          </a:stretch>
        </p:blipFill>
        <p:spPr>
          <a:xfrm>
            <a:off x="20" y="1282"/>
            <a:ext cx="12191980" cy="6856718"/>
          </a:xfrm>
          <a:prstGeom prst="rect">
            <a:avLst/>
          </a:prstGeom>
        </p:spPr>
      </p:pic>
      <p:grpSp>
        <p:nvGrpSpPr>
          <p:cNvPr id="17" name="Group 2"/>
          <p:cNvGrpSpPr/>
          <p:nvPr/>
        </p:nvGrpSpPr>
        <p:grpSpPr>
          <a:xfrm>
            <a:off x="430530" y="431165"/>
            <a:ext cx="11639550" cy="5299075"/>
            <a:chOff x="0" y="0"/>
            <a:chExt cx="21640800" cy="11070274"/>
          </a:xfrm>
        </p:grpSpPr>
        <p:grpSp>
          <p:nvGrpSpPr>
            <p:cNvPr id="18" name="Group 3"/>
            <p:cNvGrpSpPr/>
            <p:nvPr/>
          </p:nvGrpSpPr>
          <p:grpSpPr>
            <a:xfrm>
              <a:off x="1368062" y="1907071"/>
              <a:ext cx="19081623" cy="7355293"/>
              <a:chOff x="0" y="0"/>
              <a:chExt cx="9464596" cy="3648268"/>
            </a:xfrm>
          </p:grpSpPr>
          <p:sp>
            <p:nvSpPr>
              <p:cNvPr id="22"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AutoShape 5"/>
            <p:cNvSpPr/>
            <p:nvPr/>
          </p:nvSpPr>
          <p:spPr>
            <a:xfrm>
              <a:off x="1017755" y="1957871"/>
              <a:ext cx="19431930" cy="7183607"/>
            </a:xfrm>
            <a:prstGeom prst="rect">
              <a:avLst/>
            </a:prstGeom>
            <a:solidFill>
              <a:srgbClr val="DFD4BA"/>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p:cNvPicPr>
            <a:picLocks noChangeAspect="1"/>
          </p:cNvPicPr>
          <p:nvPr/>
        </p:nvPicPr>
        <p:blipFill>
          <a:blip r:embed="rId4"/>
          <a:stretch>
            <a:fillRect/>
          </a:stretch>
        </p:blipFill>
        <p:spPr>
          <a:xfrm>
            <a:off x="987109" y="1548247"/>
            <a:ext cx="10217782" cy="3151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descr="A cartoon of a person holding a sword&#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p:cNvGrpSpPr/>
          <p:nvPr/>
        </p:nvGrpSpPr>
        <p:grpSpPr>
          <a:xfrm>
            <a:off x="1317695" y="1282109"/>
            <a:ext cx="9811492" cy="2279197"/>
            <a:chOff x="1370858" y="952500"/>
            <a:chExt cx="4163167" cy="871556"/>
          </a:xfrm>
        </p:grpSpPr>
        <p:sp>
          <p:nvSpPr>
            <p:cNvPr id="14" name="Plaque 13"/>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p:cNvSpPr txBox="1"/>
            <p:nvPr/>
          </p:nvSpPr>
          <p:spPr>
            <a:xfrm>
              <a:off x="1370858" y="1011978"/>
              <a:ext cx="4163165" cy="8120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Tìm hiểu từ sách, báo, internet, hãy kể tên một số di tích lịch sử liên quan đến thời Văn Lang – Âu Lạc.</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218" name="Picture 2" descr="Đền Hùng: Tìm về chốn linh nghiêm nguồn cội của dân tộ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Khu di tích Đền Hùng: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218" name="Picture 2" descr="Đền Hùng: Tìm về chốn linh nghiêm nguồn cội của dân tộ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 Khu di tích Đền Hùng: </a:t>
            </a:r>
            <a:r>
              <a:rPr lang="vi-VN" sz="2400" dirty="0">
                <a:latin typeface="Cambria" panose="02040503050406030204" pitchFamily="18" charset="0"/>
                <a:ea typeface="Cambria" panose="02040503050406030204" pitchFamily="18" charset="0"/>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endParaRPr lang="vi-VN" sz="2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Rounded Corners 1"/>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Thành cổ Loa: </a:t>
            </a:r>
            <a:r>
              <a:rPr lang="vi-VN" sz="2800" dirty="0">
                <a:solidFill>
                  <a:prstClr val="black"/>
                </a:solidFill>
                <a:latin typeface="Cambria" panose="02040503050406030204" pitchFamily="18" charset="0"/>
                <a:ea typeface="Cambria" panose="02040503050406030204" pitchFamily="18" charset="0"/>
              </a:rPr>
              <a:t>Nằm tại xã Cổ Loa, huyện Đông Anh, Hà Nội. Đây được xem là kinh đô của nước Âu Lạc dưới thời trị vì của vua An Dương Vương. Thành cổ Loa có cấu trúc độc đáo với ba vòng thành hình xoắn ốc, tượng trưng cho sự uy nghi, vững chắc.</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42" name="Picture 2" descr="Về Thành Cổ Loa khám phá huyền thoại nỏ thần An Dương V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043" y="1913861"/>
            <a:ext cx="5534247" cy="3689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t="16545" b="8718"/>
          <a:stretch>
            <a:fillRect/>
          </a:stretch>
        </p:blipFill>
        <p:spPr>
          <a:xfrm>
            <a:off x="20" y="1282"/>
            <a:ext cx="12191980" cy="6856718"/>
          </a:xfrm>
          <a:prstGeom prst="rect">
            <a:avLst/>
          </a:prstGeom>
        </p:spPr>
      </p:pic>
      <p:pic>
        <p:nvPicPr>
          <p:cNvPr id="2" name="Picture 1"/>
          <p:cNvPicPr>
            <a:picLocks noChangeAspect="1"/>
          </p:cNvPicPr>
          <p:nvPr/>
        </p:nvPicPr>
        <p:blipFill>
          <a:blip r:embed="rId2"/>
          <a:stretch>
            <a:fillRect/>
          </a:stretch>
        </p:blipFill>
        <p:spPr>
          <a:xfrm>
            <a:off x="200025" y="1085850"/>
            <a:ext cx="11290351"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endPar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1"/>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050" name="Picture 2" descr="Truyện cổ tích: Sự tích bánh chưng, bánh dà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060" y="438149"/>
            <a:ext cx="8506460" cy="4820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624858" y="5443221"/>
            <a:ext cx="9811492" cy="916940"/>
            <a:chOff x="1370858" y="952500"/>
            <a:chExt cx="4163167" cy="828675"/>
          </a:xfrm>
        </p:grpSpPr>
        <p:sp>
          <p:nvSpPr>
            <p:cNvPr id="7" name="Plaque 6"/>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1370858" y="1011978"/>
              <a:ext cx="4163165" cy="344056"/>
            </a:xfrm>
            <a:prstGeom prst="rect">
              <a:avLst/>
            </a:prstGeom>
            <a:noFill/>
          </p:spPr>
          <p:txBody>
            <a:bodyPr wrap="square">
              <a:spAutoFit/>
            </a:bodyPr>
            <a:lstStyle/>
            <a:p>
              <a:pPr lvl="0" algn="ct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tích</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chưng</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giầy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5"/>
          <p:cNvGrpSpPr/>
          <p:nvPr/>
        </p:nvGrpSpPr>
        <p:grpSpPr>
          <a:xfrm>
            <a:off x="4337578" y="5494021"/>
            <a:ext cx="4674342" cy="916940"/>
            <a:chOff x="1370858" y="952500"/>
            <a:chExt cx="4163167" cy="828675"/>
          </a:xfrm>
        </p:grpSpPr>
        <p:sp>
          <p:nvSpPr>
            <p:cNvPr id="7" name="Plaque 6"/>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Gióng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074" name="Picture 2" descr="Truyện cổ tích: Thánh Gióng (Truyền thuyết Phù Đổng Thiên V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020" y="431483"/>
            <a:ext cx="7249980" cy="4821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5"/>
          <p:cNvGrpSpPr/>
          <p:nvPr/>
        </p:nvGrpSpPr>
        <p:grpSpPr>
          <a:xfrm>
            <a:off x="3505200" y="5392421"/>
            <a:ext cx="5791200" cy="916940"/>
            <a:chOff x="1370858" y="952500"/>
            <a:chExt cx="4163167" cy="828675"/>
          </a:xfrm>
        </p:grpSpPr>
        <p:sp>
          <p:nvSpPr>
            <p:cNvPr id="7" name="Plaque 6"/>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cau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098" name="Picture 2" descr="Truyện cổ tích: Sự tích trầu c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140" y="569278"/>
            <a:ext cx="7094220" cy="4552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5"/>
          <p:cNvGrpSpPr/>
          <p:nvPr/>
        </p:nvGrpSpPr>
        <p:grpSpPr>
          <a:xfrm>
            <a:off x="2194560" y="5433061"/>
            <a:ext cx="7051040" cy="916940"/>
            <a:chOff x="1370858" y="952500"/>
            <a:chExt cx="4163167" cy="828675"/>
          </a:xfrm>
        </p:grpSpPr>
        <p:sp>
          <p:nvSpPr>
            <p:cNvPr id="7" name="Plaque 6"/>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Thuỷ</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5122" name="Picture 2" descr="Truyện cổ tích: Sơn Tinh - Thủy Tinh và bài học ý nghĩa cho tr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460" y="456248"/>
            <a:ext cx="7327900" cy="4653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t="16545" b="8718"/>
          <a:stretch>
            <a:fillRect/>
          </a:stretch>
        </p:blipFill>
        <p:spPr>
          <a:xfrm>
            <a:off x="20" y="1282"/>
            <a:ext cx="12191980" cy="6856718"/>
          </a:xfrm>
          <a:prstGeom prst="rect">
            <a:avLst/>
          </a:prstGeom>
        </p:spPr>
      </p:pic>
      <p:pic>
        <p:nvPicPr>
          <p:cNvPr id="11" name="Picture 10"/>
          <p:cNvPicPr>
            <a:picLocks noChangeAspect="1"/>
          </p:cNvPicPr>
          <p:nvPr/>
        </p:nvPicPr>
        <p:blipFill>
          <a:blip r:embed="rId2"/>
          <a:stretch>
            <a:fillRect/>
          </a:stretch>
        </p:blipFill>
        <p:spPr>
          <a:xfrm>
            <a:off x="486849" y="316573"/>
            <a:ext cx="1579001" cy="871804"/>
          </a:xfrm>
          <a:prstGeom prst="rect">
            <a:avLst/>
          </a:prstGeom>
        </p:spPr>
      </p:pic>
      <p:pic>
        <p:nvPicPr>
          <p:cNvPr id="3" name="Picture 2" descr="A white and pink text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t="20495"/>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39611" y="95250"/>
            <a:ext cx="95379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a:solidFill>
                    <a:srgbClr val="ED7D31">
                      <a:lumMod val="75000"/>
                    </a:srgbClr>
                  </a:solidFill>
                </a:ln>
                <a:solidFill>
                  <a:srgbClr val="FFFF00"/>
                </a:solidFill>
                <a:effectLst/>
                <a:uLnTx/>
                <a:uFillTx/>
                <a:latin typeface="UTM Cookies" panose="02040603050506020204" pitchFamily="18" charset="0"/>
                <a:ea typeface="+mn-ea"/>
                <a:cs typeface="+mn-cs"/>
              </a:rPr>
              <a:t>Yêu cầu cần đạt</a:t>
            </a:r>
            <a:endParaRPr kumimoji="0" lang="en-US" sz="72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
        <p:nvSpPr>
          <p:cNvPr id="3" name="Freeform 5"/>
          <p:cNvSpPr/>
          <p:nvPr/>
        </p:nvSpPr>
        <p:spPr>
          <a:xfrm rot="10800000" flipV="1">
            <a:off x="567153" y="1483425"/>
            <a:ext cx="10954288" cy="4552951"/>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dpi="0" rotWithShape="1">
            <a:blip r:embed="rId2">
              <a:alphaModFix amt="94000"/>
            </a:blip>
            <a:srcRect/>
            <a:stretch>
              <a:fillRect t="-30553" b="-29011"/>
            </a:stretch>
          </a:blipFill>
        </p:spPr>
        <p:txBody>
          <a:bodyPr/>
          <a:lstStyle/>
          <a:p>
            <a:pPr marL="342900" marR="0" lvl="0" indent="-342900" algn="just" defTabSz="914400" rtl="0" eaLnBrk="1" fontAlgn="auto" latinLnBrk="0" hangingPunct="1">
              <a:lnSpc>
                <a:spcPct val="150000"/>
              </a:lnSpc>
              <a:spcBef>
                <a:spcPts val="0"/>
              </a:spcBef>
              <a:spcAft>
                <a:spcPts val="240"/>
              </a:spcAft>
              <a:buClrTx/>
              <a:buSzTx/>
              <a:buFont typeface="Times New Roman" panose="02020603050405020304" pitchFamily="18" charset="0"/>
              <a:buChar char="-"/>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670559" y="1603066"/>
            <a:ext cx="10752814" cy="564487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Tìm hiểu lịch sử thông qua việc mô tả được đời sống kinh tế và công cuộc đấu tranh bảo vệ Nhà nước Văn Lang, Âu Lạc.</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Nhận thức và tư duy lịch sử thông qua việc trình bày được sự ra đời của nước Văn Lang, Âu Lạc thông qua tìm hiểu một số truyền thuyết và bằng chứng khảo cổ học.</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Yêu nước thông qua việc biết ghi nhớ công ơn dựng nước của tổ tiên thông qua tìm hiểu cội nguồn của dân tộc từ thời Nhà nước Văn Lang, Nhà nước Âu Lạc.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2985</Words>
  <Application>WPS Presentation</Application>
  <PresentationFormat>Widescreen</PresentationFormat>
  <Paragraphs>47</Paragraphs>
  <Slides>25</Slides>
  <Notes>9</Notes>
  <HiddenSlides>0</HiddenSlides>
  <MMClips>2</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25</vt:i4>
      </vt:variant>
    </vt:vector>
  </HeadingPairs>
  <TitlesOfParts>
    <vt:vector size="43" baseType="lpstr">
      <vt:lpstr>Arial</vt:lpstr>
      <vt:lpstr>SimSun</vt:lpstr>
      <vt:lpstr>Wingdings</vt:lpstr>
      <vt:lpstr>Calibri</vt:lpstr>
      <vt:lpstr>Calibri</vt:lpstr>
      <vt:lpstr>Times New Roman</vt:lpstr>
      <vt:lpstr>UTM Cookies</vt:lpstr>
      <vt:lpstr>Segoe Print</vt:lpstr>
      <vt:lpstr>Cambria</vt:lpstr>
      <vt:lpstr>Microsoft YaHei</vt:lpstr>
      <vt:lpstr>Arial Unicode MS</vt:lpstr>
      <vt:lpstr>Calibri Light</vt:lpstr>
      <vt:lpstr>DFPOP1-W9</vt:lpstr>
      <vt:lpstr>等线</vt:lpstr>
      <vt:lpstr>Office Theme</vt:lpstr>
      <vt:lpstr>1_Office Theme</vt:lpstr>
      <vt:lpstr>2_Office 主题​​</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2024-08-02T11:27:00Z</dcterms:created>
  <dcterms:modified xsi:type="dcterms:W3CDTF">2024-12-09T10:29:33Z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011AFB2AA3F54C56A9816E5F3DDF9A15_12</vt:lpwstr>
  </property>
  <property fmtid="{D5CDD505-2E9C-101B-9397-08002B2CF9AE}" pid="3" name="KSOProductBuildVer">
    <vt:lpwstr>1033-12.2.0.19307</vt:lpwstr>
  </property>
</Properties>
</file>