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1.svg" ContentType="image/svg+xml"/>
  <Override PartName="/ppt/media/image18.svg" ContentType="image/svg+xml"/>
  <Override PartName="/ppt/media/image22.svg" ContentType="image/svg+xml"/>
  <Override PartName="/ppt/media/image57.svg" ContentType="image/svg+xml"/>
  <Override PartName="/ppt/media/image69.svg" ContentType="image/svg+xml"/>
  <Override PartName="/ppt/media/image71.svg" ContentType="image/svg+xml"/>
  <Override PartName="/ppt/media/image73.svg" ContentType="image/svg+xml"/>
  <Override PartName="/ppt/media/image75.svg" ContentType="image/svg+xml"/>
  <Override PartName="/ppt/media/image77.svg" ContentType="image/svg+xml"/>
  <Override PartName="/ppt/media/image79.svg" ContentType="image/svg+xml"/>
  <Override PartName="/ppt/media/image81.svg" ContentType="image/svg+xml"/>
  <Override PartName="/ppt/media/image83.svg" ContentType="image/svg+xml"/>
  <Override PartName="/ppt/media/image8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92" r:id="rId4"/>
    <p:sldMasterId id="2147483704" r:id="rId5"/>
  </p:sldMasterIdLst>
  <p:notesMasterIdLst>
    <p:notesMasterId r:id="rId7"/>
  </p:notesMasterIdLst>
  <p:sldIdLst>
    <p:sldId id="2876" r:id="rId6"/>
    <p:sldId id="353" r:id="rId8"/>
    <p:sldId id="347" r:id="rId9"/>
    <p:sldId id="348" r:id="rId10"/>
    <p:sldId id="349" r:id="rId11"/>
    <p:sldId id="350" r:id="rId12"/>
    <p:sldId id="351" r:id="rId13"/>
    <p:sldId id="256" r:id="rId14"/>
    <p:sldId id="257" r:id="rId15"/>
    <p:sldId id="258" r:id="rId16"/>
    <p:sldId id="259" r:id="rId17"/>
    <p:sldId id="311" r:id="rId18"/>
    <p:sldId id="312" r:id="rId19"/>
    <p:sldId id="316" r:id="rId20"/>
    <p:sldId id="313" r:id="rId21"/>
    <p:sldId id="315" r:id="rId22"/>
    <p:sldId id="2877" r:id="rId23"/>
    <p:sldId id="2878" r:id="rId24"/>
    <p:sldId id="2879" r:id="rId25"/>
    <p:sldId id="2880" r:id="rId26"/>
    <p:sldId id="2882" r:id="rId27"/>
    <p:sldId id="2883" r:id="rId28"/>
    <p:sldId id="2884" r:id="rId29"/>
    <p:sldId id="2885" r:id="rId30"/>
    <p:sldId id="320" r:id="rId31"/>
    <p:sldId id="2886" r:id="rId32"/>
    <p:sldId id="27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40" d="100"/>
          <a:sy n="40" d="100"/>
        </p:scale>
        <p:origin x="956"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7F489-72F9-4030-B28F-5C52D0BD4BC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BA7B7-06BC-48E2-8A0A-EB2E29ABF8D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lớp thành các nhóm, kể tên các loại cây mọc lên từ một số bộ phận của cây mẹ.</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F4D38CD-9581-4619-B410-D62A3538A7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30426"/>
            <a:ext cx="86360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524000" y="3886200"/>
            <a:ext cx="71120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7AE2827-AD80-44C0-8A88-E8EFC55747DC}" type="slidenum">
              <a:rPr lang="en-US" altLang="en-US"/>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DE539C4-4E9D-411E-8C39-42E59745848A}" type="slidenum">
              <a:rPr lang="en-US" altLang="en-US"/>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74639"/>
            <a:ext cx="22860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508000" y="274639"/>
            <a:ext cx="6688667"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C55C25A-7CCF-4C31-A663-8753200FB89C}" type="slidenum">
              <a:rPr lang="en-US" altLang="en-US"/>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2A88630-1E1C-48BF-8D8F-AD0475FF69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2A88630-1E1C-48BF-8D8F-AD0475FF693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F3A2C4B-A3D0-4DA9-878C-886F5CCE3D57}" type="slidenum">
              <a:rPr lang="en-US" altLang="en-US"/>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2A88630-1E1C-48BF-8D8F-AD0475FF693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406901"/>
            <a:ext cx="86360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802570" y="2906713"/>
            <a:ext cx="86360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608DFA-30FD-41B0-BFD9-8848C3E3EE9D}" type="slidenum">
              <a:rPr lang="en-US" altLang="en-US"/>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2A88630-1E1C-48BF-8D8F-AD0475FF69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2A88630-1E1C-48BF-8D8F-AD0475FF69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508000"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5164667"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AC9A45F-724A-4B7E-B344-FB2491A9A281}" type="slidenum">
              <a:rPr lang="en-US" altLang="en-US"/>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2E73117-776F-48A7-B171-2DEB4A58230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7CCC3E-1BC5-4CAA-9CB8-91C0796EABAD}"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2E73117-776F-48A7-B171-2DEB4A58230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7CCC3E-1BC5-4CAA-9CB8-91C0796EABAD}"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2E73117-776F-48A7-B171-2DEB4A58230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7CCC3E-1BC5-4CAA-9CB8-91C0796EABAD}"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2E73117-776F-48A7-B171-2DEB4A58230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7CCC3E-1BC5-4CAA-9CB8-91C0796EABAD}"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2E73117-776F-48A7-B171-2DEB4A582306}"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7CCC3E-1BC5-4CAA-9CB8-91C0796EABAD}"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2E73117-776F-48A7-B171-2DEB4A582306}"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7CCC3E-1BC5-4CAA-9CB8-91C0796EABAD}"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E73117-776F-48A7-B171-2DEB4A582306}"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7CCC3E-1BC5-4CAA-9CB8-91C0796EABAD}"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508000" y="1535113"/>
            <a:ext cx="4489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508000" y="2174875"/>
            <a:ext cx="4489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5161139" y="1535113"/>
            <a:ext cx="449086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161139" y="2174875"/>
            <a:ext cx="449086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877892E-7F8F-4E48-A399-6D87C8CD5D89}" type="slidenum">
              <a:rPr lang="en-US" altLang="en-US"/>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2E73117-776F-48A7-B171-2DEB4A58230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7CCC3E-1BC5-4CAA-9CB8-91C0796EABAD}"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2E73117-776F-48A7-B171-2DEB4A58230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7CCC3E-1BC5-4CAA-9CB8-91C0796EABAD}"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2E73117-776F-48A7-B171-2DEB4A58230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7CCC3E-1BC5-4CAA-9CB8-91C0796EABAD}"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2E73117-776F-48A7-B171-2DEB4A58230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7CCC3E-1BC5-4CAA-9CB8-91C0796EABAD}"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979382C-7718-45CE-9E53-300FF85A58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979382C-7718-45CE-9E53-300FF85A58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979382C-7718-45CE-9E53-300FF85A58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979382C-7718-45CE-9E53-300FF85A58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979382C-7718-45CE-9E53-300FF85A589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979382C-7718-45CE-9E53-300FF85A589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FAEE5AA-4F35-4CB0-9628-9549D1D1602E}" type="slidenum">
              <a:rPr lang="en-US" altLang="en-US"/>
            </a:fld>
            <a:endParaRPr lang="en-US"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79382C-7718-45CE-9E53-300FF85A589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979382C-7718-45CE-9E53-300FF85A58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979382C-7718-45CE-9E53-300FF85A58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979382C-7718-45CE-9E53-300FF85A58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979382C-7718-45CE-9E53-300FF85A58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showMasterSp="0"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EC32661-1629-4819-9114-00256C59E87A}" type="slidenum">
              <a:rPr lang="en-US" altLang="en-US"/>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73050"/>
            <a:ext cx="3342570"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972278" y="273051"/>
            <a:ext cx="567972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508001" y="1435101"/>
            <a:ext cx="3342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BC99C3B-075B-46F0-86D2-0FF48EAF010B}" type="slidenum">
              <a:rPr lang="en-US" altLang="en-US"/>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800600"/>
            <a:ext cx="60960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991431" y="612775"/>
            <a:ext cx="6096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91431" y="5367338"/>
            <a:ext cx="6096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C9A4C3E-F0CE-417C-BC86-3CE89FD38B7B}"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2" Type="http://schemas.openxmlformats.org/officeDocument/2006/relationships/theme" Target="../theme/theme2.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 Type="http://schemas.openxmlformats.org/officeDocument/2006/relationships/slideLayout" Target="../slideLayouts/slideLayout14.xml"/><Relationship Id="rId29" Type="http://schemas.openxmlformats.org/officeDocument/2006/relationships/slideLayout" Target="../slideLayouts/slideLayout40.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4" Type="http://schemas.openxmlformats.org/officeDocument/2006/relationships/theme" Target="../theme/theme3.xml"/><Relationship Id="rId13" Type="http://schemas.openxmlformats.org/officeDocument/2006/relationships/image" Target="../media/image4.png"/><Relationship Id="rId12" Type="http://schemas.openxmlformats.org/officeDocument/2006/relationships/image" Target="../media/image3.png"/><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2.xml"/><Relationship Id="rId8" Type="http://schemas.openxmlformats.org/officeDocument/2006/relationships/slideLayout" Target="../slideLayouts/slideLayout61.xml"/><Relationship Id="rId7" Type="http://schemas.openxmlformats.org/officeDocument/2006/relationships/slideLayout" Target="../slideLayouts/slideLayout60.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3" Type="http://schemas.openxmlformats.org/officeDocument/2006/relationships/slideLayout" Target="../slideLayouts/slideLayout56.xml"/><Relationship Id="rId2" Type="http://schemas.openxmlformats.org/officeDocument/2006/relationships/slideLayout" Target="../slideLayouts/slideLayout55.xml"/><Relationship Id="rId14" Type="http://schemas.openxmlformats.org/officeDocument/2006/relationships/theme" Target="../theme/theme4.xml"/><Relationship Id="rId13" Type="http://schemas.openxmlformats.org/officeDocument/2006/relationships/slideLayout" Target="../slideLayouts/slideLayout66.xml"/><Relationship Id="rId12" Type="http://schemas.openxmlformats.org/officeDocument/2006/relationships/slideLayout" Target="../slideLayouts/slideLayout65.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1380" name="Rectangle 4"/>
          <p:cNvSpPr>
            <a:spLocks noGrp="1" noChangeArrowheads="1"/>
          </p:cNvSpPr>
          <p:nvPr>
            <p:ph type="dt" sz="half" idx="2"/>
          </p:nvPr>
        </p:nvSpPr>
        <p:spPr bwMode="auto">
          <a:xfrm>
            <a:off x="610306" y="6245225"/>
            <a:ext cx="2843389"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a:defRPr/>
            </a:pPr>
            <a:endParaRPr lang="en-US"/>
          </a:p>
        </p:txBody>
      </p:sp>
      <p:sp>
        <p:nvSpPr>
          <p:cNvPr id="101381" name="Rectangle 5"/>
          <p:cNvSpPr>
            <a:spLocks noGrp="1" noChangeArrowheads="1"/>
          </p:cNvSpPr>
          <p:nvPr>
            <p:ph type="ftr" sz="quarter" idx="3"/>
          </p:nvPr>
        </p:nvSpPr>
        <p:spPr bwMode="auto">
          <a:xfrm>
            <a:off x="4166306" y="6245225"/>
            <a:ext cx="3859389"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a:defRPr/>
            </a:pPr>
            <a:endParaRPr lang="en-US"/>
          </a:p>
        </p:txBody>
      </p:sp>
      <p:sp>
        <p:nvSpPr>
          <p:cNvPr id="101382" name="Rectangle 6"/>
          <p:cNvSpPr>
            <a:spLocks noGrp="1" noChangeArrowheads="1"/>
          </p:cNvSpPr>
          <p:nvPr>
            <p:ph type="sldNum" sz="quarter" idx="4"/>
          </p:nvPr>
        </p:nvSpPr>
        <p:spPr bwMode="auto">
          <a:xfrm>
            <a:off x="8738306" y="6245225"/>
            <a:ext cx="2843389"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pPr>
              <a:defRPr/>
            </a:pPr>
            <a:fld id="{7B08407A-C487-4660-A503-7F01056FE504}"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73117-776F-48A7-B171-2DEB4A582306}"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CCC3E-1BC5-4CAA-9CB8-91C0796EABAD}" type="slidenum">
              <a:rPr lang="en-US" smtClean="0"/>
            </a:fld>
            <a:endParaRPr lang="en-US"/>
          </a:p>
        </p:txBody>
      </p:sp>
      <p:pic>
        <p:nvPicPr>
          <p:cNvPr id="8" name="Picture 7"/>
          <p:cNvPicPr>
            <a:picLocks noChangeAspect="1"/>
          </p:cNvPicPr>
          <p:nvPr userDrawn="1"/>
        </p:nvPicPr>
        <p:blipFill>
          <a:blip r:embed="rId12"/>
          <a:stretch>
            <a:fillRect/>
          </a:stretch>
        </p:blipFill>
        <p:spPr>
          <a:xfrm>
            <a:off x="0" y="6351988"/>
            <a:ext cx="3920068" cy="506012"/>
          </a:xfrm>
          <a:prstGeom prst="rect">
            <a:avLst/>
          </a:prstGeom>
        </p:spPr>
      </p:pic>
      <p:pic>
        <p:nvPicPr>
          <p:cNvPr id="11" name="Picture 10" descr="A round pink label with white text and a black background&#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08191" y="-5943600"/>
            <a:ext cx="2024762" cy="2024762"/>
          </a:xfrm>
          <a:prstGeom prst="rect">
            <a:avLst/>
          </a:prstGeom>
        </p:spPr>
      </p:pic>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42.xml"/><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39.png"/><Relationship Id="rId3" Type="http://schemas.microsoft.com/office/2007/relationships/hdphoto" Target="../media/image28.wdp"/><Relationship Id="rId2" Type="http://schemas.openxmlformats.org/officeDocument/2006/relationships/image" Target="../media/image38.png"/><Relationship Id="rId1" Type="http://schemas.openxmlformats.org/officeDocument/2006/relationships/image" Target="../media/image37.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41.png"/><Relationship Id="rId3" Type="http://schemas.microsoft.com/office/2007/relationships/hdphoto" Target="../media/image28.wdp"/><Relationship Id="rId2" Type="http://schemas.openxmlformats.org/officeDocument/2006/relationships/image" Target="../media/image38.png"/><Relationship Id="rId1" Type="http://schemas.openxmlformats.org/officeDocument/2006/relationships/image" Target="../media/image40.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45.png"/><Relationship Id="rId3" Type="http://schemas.openxmlformats.org/officeDocument/2006/relationships/image" Target="../media/image33.png"/><Relationship Id="rId2" Type="http://schemas.openxmlformats.org/officeDocument/2006/relationships/image" Target="../media/image44.png"/><Relationship Id="rId1" Type="http://schemas.openxmlformats.org/officeDocument/2006/relationships/image" Target="../media/image43.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microsoft.com/office/2007/relationships/hdphoto" Target="../media/image49.wdp"/><Relationship Id="rId5" Type="http://schemas.openxmlformats.org/officeDocument/2006/relationships/image" Target="../media/image48.png"/><Relationship Id="rId4" Type="http://schemas.microsoft.com/office/2007/relationships/hdphoto" Target="../media/image28.wdp"/><Relationship Id="rId3" Type="http://schemas.openxmlformats.org/officeDocument/2006/relationships/image" Target="../media/image38.png"/><Relationship Id="rId2" Type="http://schemas.openxmlformats.org/officeDocument/2006/relationships/image" Target="../media/image47.jpeg"/><Relationship Id="rId1" Type="http://schemas.openxmlformats.org/officeDocument/2006/relationships/image" Target="../media/image46.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1.xml"/><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52.png"/><Relationship Id="rId1" Type="http://schemas.openxmlformats.org/officeDocument/2006/relationships/image" Target="../media/image51.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openxmlformats.org/officeDocument/2006/relationships/image" Target="../media/image38.png"/><Relationship Id="rId4" Type="http://schemas.microsoft.com/office/2007/relationships/hdphoto" Target="../media/image28.wdp"/><Relationship Id="rId3" Type="http://schemas.openxmlformats.org/officeDocument/2006/relationships/image" Target="../media/image39.png"/><Relationship Id="rId2" Type="http://schemas.openxmlformats.org/officeDocument/2006/relationships/image" Target="../media/image53.png"/><Relationship Id="rId1"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54.jpeg"/><Relationship Id="rId1"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55.png"/><Relationship Id="rId1" Type="http://schemas.openxmlformats.org/officeDocument/2006/relationships/image" Target="../media/image51.png"/></Relationships>
</file>

<file path=ppt/slides/_rels/slide2.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GIF"/><Relationship Id="rId7" Type="http://schemas.openxmlformats.org/officeDocument/2006/relationships/image" Target="../media/image13.GIF"/><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4" Type="http://schemas.openxmlformats.org/officeDocument/2006/relationships/notesSlide" Target="../notesSlides/notesSlide2.xml"/><Relationship Id="rId13" Type="http://schemas.openxmlformats.org/officeDocument/2006/relationships/slideLayout" Target="../slideLayouts/slideLayout44.xml"/><Relationship Id="rId12" Type="http://schemas.openxmlformats.org/officeDocument/2006/relationships/image" Target="../media/image16.png"/><Relationship Id="rId11" Type="http://schemas.microsoft.com/office/2007/relationships/media" Target="../media/media1.mp3"/><Relationship Id="rId10" Type="http://schemas.openxmlformats.org/officeDocument/2006/relationships/audio" Target="../media/media1.mp3"/><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openxmlformats.org/officeDocument/2006/relationships/image" Target="../media/image57.svg"/><Relationship Id="rId4" Type="http://schemas.openxmlformats.org/officeDocument/2006/relationships/image" Target="../media/image56.png"/><Relationship Id="rId3" Type="http://schemas.microsoft.com/office/2007/relationships/hdphoto" Target="../media/image28.wdp"/><Relationship Id="rId2" Type="http://schemas.openxmlformats.org/officeDocument/2006/relationships/image" Target="../media/image38.png"/><Relationship Id="rId1" Type="http://schemas.openxmlformats.org/officeDocument/2006/relationships/image" Target="../media/image51.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openxmlformats.org/officeDocument/2006/relationships/image" Target="../media/image57.svg"/><Relationship Id="rId4" Type="http://schemas.openxmlformats.org/officeDocument/2006/relationships/image" Target="../media/image56.png"/><Relationship Id="rId3" Type="http://schemas.microsoft.com/office/2007/relationships/hdphoto" Target="../media/image28.wdp"/><Relationship Id="rId2" Type="http://schemas.openxmlformats.org/officeDocument/2006/relationships/image" Target="../media/image38.png"/><Relationship Id="rId1" Type="http://schemas.openxmlformats.org/officeDocument/2006/relationships/image" Target="../media/image51.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openxmlformats.org/officeDocument/2006/relationships/image" Target="../media/image38.png"/><Relationship Id="rId4" Type="http://schemas.microsoft.com/office/2007/relationships/hdphoto" Target="../media/image28.wdp"/><Relationship Id="rId3" Type="http://schemas.openxmlformats.org/officeDocument/2006/relationships/image" Target="../media/image39.png"/><Relationship Id="rId2" Type="http://schemas.openxmlformats.org/officeDocument/2006/relationships/image" Target="../media/image53.png"/><Relationship Id="rId1" Type="http://schemas.openxmlformats.org/officeDocument/2006/relationships/image" Target="../media/image47.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58.png"/><Relationship Id="rId3" Type="http://schemas.openxmlformats.org/officeDocument/2006/relationships/image" Target="../media/image45.png"/><Relationship Id="rId2" Type="http://schemas.openxmlformats.org/officeDocument/2006/relationships/image" Target="../media/image33.png"/><Relationship Id="rId1" Type="http://schemas.openxmlformats.org/officeDocument/2006/relationships/image" Target="../media/image43.jpe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image" Target="../media/image63.png"/><Relationship Id="rId5" Type="http://schemas.microsoft.com/office/2007/relationships/hdphoto" Target="../media/image62.wdp"/><Relationship Id="rId4" Type="http://schemas.openxmlformats.org/officeDocument/2006/relationships/image" Target="../media/image61.png"/><Relationship Id="rId3" Type="http://schemas.microsoft.com/office/2007/relationships/hdphoto" Target="../media/image60.wdp"/><Relationship Id="rId2" Type="http://schemas.openxmlformats.org/officeDocument/2006/relationships/image" Target="../media/image59.png"/><Relationship Id="rId1" Type="http://schemas.openxmlformats.org/officeDocument/2006/relationships/image" Target="../media/image51.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microsoft.com/office/2007/relationships/hdphoto" Target="../media/image28.wdp"/><Relationship Id="rId3" Type="http://schemas.openxmlformats.org/officeDocument/2006/relationships/image" Target="../media/image38.png"/><Relationship Id="rId2" Type="http://schemas.openxmlformats.org/officeDocument/2006/relationships/image" Target="../media/image65.png"/><Relationship Id="rId1" Type="http://schemas.openxmlformats.org/officeDocument/2006/relationships/image" Target="../media/image64.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image" Target="../media/image51.png"/></Relationships>
</file>

<file path=ppt/slides/_rels/slide27.xml.rels><?xml version="1.0" encoding="UTF-8" standalone="yes"?>
<Relationships xmlns="http://schemas.openxmlformats.org/package/2006/relationships"><Relationship Id="rId9" Type="http://schemas.openxmlformats.org/officeDocument/2006/relationships/image" Target="../media/image76.png"/><Relationship Id="rId8" Type="http://schemas.openxmlformats.org/officeDocument/2006/relationships/image" Target="../media/image75.svg"/><Relationship Id="rId7" Type="http://schemas.openxmlformats.org/officeDocument/2006/relationships/image" Target="../media/image74.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 Id="rId3" Type="http://schemas.openxmlformats.org/officeDocument/2006/relationships/image" Target="../media/image70.png"/><Relationship Id="rId21" Type="http://schemas.openxmlformats.org/officeDocument/2006/relationships/notesSlide" Target="../notesSlides/notesSlide9.xml"/><Relationship Id="rId20" Type="http://schemas.openxmlformats.org/officeDocument/2006/relationships/slideLayout" Target="../slideLayouts/slideLayout14.xml"/><Relationship Id="rId2" Type="http://schemas.openxmlformats.org/officeDocument/2006/relationships/image" Target="../media/image69.svg"/><Relationship Id="rId19" Type="http://schemas.openxmlformats.org/officeDocument/2006/relationships/image" Target="../media/image86.png"/><Relationship Id="rId18" Type="http://schemas.openxmlformats.org/officeDocument/2006/relationships/image" Target="../media/image85.svg"/><Relationship Id="rId17" Type="http://schemas.openxmlformats.org/officeDocument/2006/relationships/image" Target="../media/image84.png"/><Relationship Id="rId16" Type="http://schemas.openxmlformats.org/officeDocument/2006/relationships/image" Target="../media/image83.svg"/><Relationship Id="rId15" Type="http://schemas.openxmlformats.org/officeDocument/2006/relationships/image" Target="../media/image82.png"/><Relationship Id="rId14" Type="http://schemas.openxmlformats.org/officeDocument/2006/relationships/image" Target="../media/image81.svg"/><Relationship Id="rId13" Type="http://schemas.openxmlformats.org/officeDocument/2006/relationships/image" Target="../media/image80.png"/><Relationship Id="rId12" Type="http://schemas.openxmlformats.org/officeDocument/2006/relationships/image" Target="../media/image79.svg"/><Relationship Id="rId11" Type="http://schemas.openxmlformats.org/officeDocument/2006/relationships/image" Target="../media/image78.png"/><Relationship Id="rId10" Type="http://schemas.openxmlformats.org/officeDocument/2006/relationships/image" Target="../media/image77.svg"/><Relationship Id="rId1" Type="http://schemas.openxmlformats.org/officeDocument/2006/relationships/image" Target="../media/image68.png"/></Relationships>
</file>

<file path=ppt/slides/_rels/slide3.xml.rels><?xml version="1.0" encoding="UTF-8" standalone="yes"?>
<Relationships xmlns="http://schemas.openxmlformats.org/package/2006/relationships"><Relationship Id="rId9" Type="http://schemas.openxmlformats.org/officeDocument/2006/relationships/slide" Target="slide7.xml"/><Relationship Id="rId8" Type="http://schemas.openxmlformats.org/officeDocument/2006/relationships/slide" Target="slide6.xml"/><Relationship Id="rId7" Type="http://schemas.openxmlformats.org/officeDocument/2006/relationships/slide" Target="slide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slide" Target="slide4.xml"/><Relationship Id="rId3" Type="http://schemas.openxmlformats.org/officeDocument/2006/relationships/image" Target="../media/image18.svg"/><Relationship Id="rId2" Type="http://schemas.openxmlformats.org/officeDocument/2006/relationships/image" Target="../media/image17.png"/><Relationship Id="rId15" Type="http://schemas.openxmlformats.org/officeDocument/2006/relationships/notesSlide" Target="../notesSlides/notesSlide3.xml"/><Relationship Id="rId14" Type="http://schemas.openxmlformats.org/officeDocument/2006/relationships/slideLayout" Target="../slideLayouts/slideLayout60.xml"/><Relationship Id="rId13" Type="http://schemas.openxmlformats.org/officeDocument/2006/relationships/image" Target="../media/image13.GIF"/><Relationship Id="rId12" Type="http://schemas.openxmlformats.org/officeDocument/2006/relationships/slide" Target="slide8.xml"/><Relationship Id="rId11" Type="http://schemas.openxmlformats.org/officeDocument/2006/relationships/image" Target="../media/image20.png"/><Relationship Id="rId10" Type="http://schemas.openxmlformats.org/officeDocument/2006/relationships/image" Target="../media/image19.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 Target="slide3.xml"/><Relationship Id="rId3" Type="http://schemas.openxmlformats.org/officeDocument/2006/relationships/image" Target="../media/image23.png"/><Relationship Id="rId2" Type="http://schemas.openxmlformats.org/officeDocument/2006/relationships/image" Target="../media/image22.svg"/><Relationship Id="rId11" Type="http://schemas.openxmlformats.org/officeDocument/2006/relationships/notesSlide" Target="../notesSlides/notesSlide4.xml"/><Relationship Id="rId10" Type="http://schemas.openxmlformats.org/officeDocument/2006/relationships/slideLayout" Target="../slideLayouts/slideLayout60.xml"/><Relationship Id="rId1" Type="http://schemas.openxmlformats.org/officeDocument/2006/relationships/image" Target="../media/image21.png"/></Relationships>
</file>

<file path=ppt/slides/_rels/slide5.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25.png"/><Relationship Id="rId3" Type="http://schemas.openxmlformats.org/officeDocument/2006/relationships/image" Target="../media/image23.png"/><Relationship Id="rId2" Type="http://schemas.openxmlformats.org/officeDocument/2006/relationships/image" Target="../media/image22.svg"/><Relationship Id="rId11" Type="http://schemas.openxmlformats.org/officeDocument/2006/relationships/notesSlide" Target="../notesSlides/notesSlide5.xml"/><Relationship Id="rId10" Type="http://schemas.openxmlformats.org/officeDocument/2006/relationships/slideLayout" Target="../slideLayouts/slideLayout60.xml"/><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25.png"/><Relationship Id="rId3" Type="http://schemas.openxmlformats.org/officeDocument/2006/relationships/image" Target="../media/image23.png"/><Relationship Id="rId2" Type="http://schemas.openxmlformats.org/officeDocument/2006/relationships/image" Target="../media/image22.svg"/><Relationship Id="rId11" Type="http://schemas.openxmlformats.org/officeDocument/2006/relationships/notesSlide" Target="../notesSlides/notesSlide6.xml"/><Relationship Id="rId10" Type="http://schemas.openxmlformats.org/officeDocument/2006/relationships/slideLayout" Target="../slideLayouts/slideLayout60.xml"/><Relationship Id="rId1" Type="http://schemas.openxmlformats.org/officeDocument/2006/relationships/image" Target="../media/image21.png"/></Relationships>
</file>

<file path=ppt/slides/_rels/slide7.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25.png"/><Relationship Id="rId3" Type="http://schemas.openxmlformats.org/officeDocument/2006/relationships/image" Target="../media/image23.png"/><Relationship Id="rId2" Type="http://schemas.openxmlformats.org/officeDocument/2006/relationships/image" Target="../media/image22.svg"/><Relationship Id="rId11" Type="http://schemas.openxmlformats.org/officeDocument/2006/relationships/notesSlide" Target="../notesSlides/notesSlide7.xml"/><Relationship Id="rId10" Type="http://schemas.openxmlformats.org/officeDocument/2006/relationships/slideLayout" Target="../slideLayouts/slideLayout60.xml"/><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microsoft.com/office/2007/relationships/hdphoto" Target="../media/image28.wdp"/><Relationship Id="rId2" Type="http://schemas.openxmlformats.org/officeDocument/2006/relationships/image" Target="../media/image27.png"/><Relationship Id="rId1" Type="http://schemas.openxmlformats.org/officeDocument/2006/relationships/image" Target="../media/image26.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pic>
        <p:nvPicPr>
          <p:cNvPr id="3" name="Picture 2" descr="A close up of a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5499" y="2631440"/>
            <a:ext cx="7210399" cy="2510684"/>
          </a:xfrm>
          <a:prstGeom prst="rect">
            <a:avLst/>
          </a:prstGeom>
        </p:spPr>
      </p:pic>
    </p:spTree>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0" r="-20000" b="-1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7655754" y="3586902"/>
            <a:ext cx="2162201" cy="3187971"/>
          </a:xfrm>
          <a:prstGeom prst="rect">
            <a:avLst/>
          </a:prstGeom>
        </p:spPr>
      </p:pic>
      <p:sp>
        <p:nvSpPr>
          <p:cNvPr id="10" name="Speech Bubble: Rectangle with Corners Rounded 9"/>
          <p:cNvSpPr/>
          <p:nvPr/>
        </p:nvSpPr>
        <p:spPr>
          <a:xfrm>
            <a:off x="6329269" y="1701647"/>
            <a:ext cx="5720763" cy="1907458"/>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Hôm qua, cô giáo có cho lớp em tìm hiểu về các loại cây mọc lên từ một số bộ phận của cây mẹ. </a:t>
            </a:r>
            <a:endPar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Anh giúp em với.</a:t>
            </a:r>
            <a:endPar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endParaRPr>
          </a:p>
        </p:txBody>
      </p:sp>
      <p:pic>
        <p:nvPicPr>
          <p:cNvPr id="11" name="Picture 10"/>
          <p:cNvPicPr>
            <a:picLocks noChangeAspect="1"/>
          </p:cNvPicPr>
          <p:nvPr/>
        </p:nvPicPr>
        <p:blipFill rotWithShape="1">
          <a:blip r:embed="rId4">
            <a:extLst>
              <a:ext uri="{BEBA8EAE-BF5A-486C-A8C5-ECC9F3942E4B}">
                <a14:imgProps xmlns:a14="http://schemas.microsoft.com/office/drawing/2010/main">
                  <a14:imgLayer r:embed="rId3">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a:fillRect/>
          </a:stretch>
        </p:blipFill>
        <p:spPr>
          <a:xfrm>
            <a:off x="1700981" y="2568678"/>
            <a:ext cx="1973901" cy="3802613"/>
          </a:xfrm>
          <a:prstGeom prst="rect">
            <a:avLst/>
          </a:prstGeom>
        </p:spPr>
      </p:pic>
      <p:sp>
        <p:nvSpPr>
          <p:cNvPr id="12" name="Speech Bubble: Rectangle with Corners Rounded 11"/>
          <p:cNvSpPr/>
          <p:nvPr/>
        </p:nvSpPr>
        <p:spPr>
          <a:xfrm>
            <a:off x="1700981" y="1120113"/>
            <a:ext cx="4583318" cy="1290484"/>
          </a:xfrm>
          <a:prstGeom prst="wedgeRoundRectCallo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Được thôi em. Nào chúng ta cùng ra vườn thôi.</a:t>
            </a:r>
            <a:endPar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endParaRPr>
          </a:p>
        </p:txBody>
      </p:sp>
      <p:sp>
        <p:nvSpPr>
          <p:cNvPr id="14" name="Arrow: Pentagon 13"/>
          <p:cNvSpPr/>
          <p:nvPr/>
        </p:nvSpPr>
        <p:spPr>
          <a:xfrm>
            <a:off x="10107561" y="216309"/>
            <a:ext cx="2084439" cy="680884"/>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Tại nông trại</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8157939" y="3822975"/>
            <a:ext cx="2162201" cy="3187971"/>
          </a:xfrm>
          <a:prstGeom prst="rect">
            <a:avLst/>
          </a:prstGeom>
        </p:spPr>
      </p:pic>
      <p:grpSp>
        <p:nvGrpSpPr>
          <p:cNvPr id="20" name="Group 19"/>
          <p:cNvGrpSpPr/>
          <p:nvPr/>
        </p:nvGrpSpPr>
        <p:grpSpPr>
          <a:xfrm>
            <a:off x="2876428" y="3822975"/>
            <a:ext cx="1879408" cy="1120506"/>
            <a:chOff x="423734" y="3838884"/>
            <a:chExt cx="1879408" cy="1120506"/>
          </a:xfrm>
        </p:grpSpPr>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2" name="Group 31"/>
          <p:cNvGrpSpPr/>
          <p:nvPr/>
        </p:nvGrpSpPr>
        <p:grpSpPr>
          <a:xfrm>
            <a:off x="1676892" y="3813143"/>
            <a:ext cx="1879408" cy="1120506"/>
            <a:chOff x="423734" y="3838884"/>
            <a:chExt cx="1879408" cy="1120506"/>
          </a:xfrm>
        </p:grpSpPr>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6" name="Group 35"/>
          <p:cNvGrpSpPr/>
          <p:nvPr/>
        </p:nvGrpSpPr>
        <p:grpSpPr>
          <a:xfrm>
            <a:off x="452331" y="3956509"/>
            <a:ext cx="1879408" cy="1120506"/>
            <a:chOff x="423734" y="3838884"/>
            <a:chExt cx="1879408" cy="1120506"/>
          </a:xfrm>
        </p:grpSpPr>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40" name="Group 39"/>
          <p:cNvGrpSpPr/>
          <p:nvPr/>
        </p:nvGrpSpPr>
        <p:grpSpPr>
          <a:xfrm>
            <a:off x="4164279" y="3888181"/>
            <a:ext cx="1879408" cy="1120506"/>
            <a:chOff x="423734" y="3838884"/>
            <a:chExt cx="1879408" cy="1120506"/>
          </a:xfrm>
        </p:grpSpPr>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sp>
        <p:nvSpPr>
          <p:cNvPr id="44" name="Speech Bubble: Rectangle with Corners Rounded 43"/>
          <p:cNvSpPr/>
          <p:nvPr/>
        </p:nvSpPr>
        <p:spPr>
          <a:xfrm>
            <a:off x="6562341" y="1871232"/>
            <a:ext cx="5472960" cy="2085277"/>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Anh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ơi</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ở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đây</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trồng</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rất</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nhiều</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Làm</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thế</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nào</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để</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biết</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con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mọc</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lên</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từ</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đâu</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vậy</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anh</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endParaRPr>
          </a:p>
        </p:txBody>
      </p:sp>
      <p:pic>
        <p:nvPicPr>
          <p:cNvPr id="9" name="Picture 8"/>
          <p:cNvPicPr>
            <a:picLocks noChangeAspect="1"/>
          </p:cNvPicPr>
          <p:nvPr/>
        </p:nvPicPr>
        <p:blipFill rotWithShape="1">
          <a:blip r:embed="rId6">
            <a:extLst>
              <a:ext uri="{BEBA8EAE-BF5A-486C-A8C5-ECC9F3942E4B}">
                <a14:imgProps xmlns:a14="http://schemas.microsoft.com/office/drawing/2010/main">
                  <a14:imgLayer r:embed="rId3">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a:fillRect/>
          </a:stretch>
        </p:blipFill>
        <p:spPr>
          <a:xfrm>
            <a:off x="2443544" y="2661612"/>
            <a:ext cx="1590519" cy="3064048"/>
          </a:xfrm>
          <a:prstGeom prst="rect">
            <a:avLst/>
          </a:prstGeom>
        </p:spPr>
      </p:pic>
      <p:sp>
        <p:nvSpPr>
          <p:cNvPr id="45" name="Speech Bubble: Rectangle with Corners Rounded 44"/>
          <p:cNvSpPr/>
          <p:nvPr/>
        </p:nvSpPr>
        <p:spPr>
          <a:xfrm>
            <a:off x="1036877" y="493662"/>
            <a:ext cx="4758812" cy="1907458"/>
          </a:xfrm>
          <a:prstGeom prst="wedgeRoundRect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Vậy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thì</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hãy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cùng</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anh</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quan</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sát</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và</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tìm</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hiểu</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các</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loại</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này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nhé</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a:t>
            </a:r>
            <a:endPar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000" b="-14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6" y="489528"/>
            <a:ext cx="9376925" cy="325350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2"/>
            <a:stretch>
              <a:fillRect/>
            </a:stretch>
          </a:blipFill>
        </p:spPr>
      </p:pic>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8706368" y="3608439"/>
            <a:ext cx="2625714" cy="3871379"/>
          </a:xfrm>
          <a:prstGeom prst="rect">
            <a:avLst/>
          </a:prstGeom>
        </p:spPr>
      </p:pic>
      <p:sp>
        <p:nvSpPr>
          <p:cNvPr id="5" name="TextBox 4"/>
          <p:cNvSpPr txBox="1"/>
          <p:nvPr/>
        </p:nvSpPr>
        <p:spPr>
          <a:xfrm>
            <a:off x="1155112" y="1078923"/>
            <a:ext cx="961505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con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mọc</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lên</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hạt</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Hình ảnh Nảy Mầm Hạt Giống PNG , Nảy Mầm, Lá, Ấu Nha PNG ..."/>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156" b="90000" l="10000" r="90000">
                        <a14:foregroundMark x1="46406" y1="5156" x2="52500" y2="12188"/>
                        <a14:foregroundMark x1="52500" y1="12188" x2="52500" y2="12188"/>
                        <a14:foregroundMark x1="45000" y1="77344" x2="54219" y2="88125"/>
                        <a14:foregroundMark x1="54219" y1="88125" x2="56406" y2="89219"/>
                        <a14:foregroundMark x1="49063" y1="82188" x2="58281" y2="88438"/>
                        <a14:foregroundMark x1="58281" y1="88438" x2="60625" y2="87813"/>
                        <a14:foregroundMark x1="50938" y1="80938" x2="55469" y2="80313"/>
                        <a14:foregroundMark x1="56406" y1="82813" x2="62500" y2="82656"/>
                      </a14:backgroundRemoval>
                    </a14:imgEffect>
                  </a14:imgLayer>
                </a14:imgProps>
              </a:ext>
              <a:ext uri="{28A0092B-C50C-407E-A947-70E740481C1C}">
                <a14:useLocalDpi xmlns:a14="http://schemas.microsoft.com/office/drawing/2010/main" val="0"/>
              </a:ext>
            </a:extLst>
          </a:blip>
          <a:srcRect/>
          <a:stretch>
            <a:fillRect/>
          </a:stretch>
        </p:blipFill>
        <p:spPr bwMode="auto">
          <a:xfrm>
            <a:off x="944880" y="2468880"/>
            <a:ext cx="3561080" cy="3561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432619" y="277761"/>
            <a:ext cx="11326762" cy="6302477"/>
          </a:xfrm>
          <a:prstGeom prst="round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2326640" y="1034700"/>
            <a:ext cx="8672167" cy="193899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con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mọc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lên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thường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chất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dinh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dưỡng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dự</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trữ</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phôi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mầm</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51882"/>
          <a:stretch>
            <a:fillRect/>
          </a:stretch>
        </p:blipFill>
        <p:spPr>
          <a:xfrm>
            <a:off x="-410062" y="3244772"/>
            <a:ext cx="3523539" cy="4065754"/>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11759" y="195362"/>
            <a:ext cx="1557097" cy="16038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955040" y="120300"/>
            <a:ext cx="10749280"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2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luận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nhóm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đôi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hỏi</a:t>
            </a:r>
            <a:r>
              <a:rPr lang="en-US" sz="3200" b="1" dirty="0">
                <a:solidFill>
                  <a:prstClr val="black"/>
                </a:solidFill>
                <a:latin typeface="Cambria" panose="02040503050406030204" pitchFamily="18" charset="0"/>
                <a:ea typeface="Cambria" panose="02040503050406030204" pitchFamily="18" charset="0"/>
              </a:rPr>
              <a:t>:</a:t>
            </a:r>
            <a:endParaRPr lang="en-US" sz="3200" b="1" dirty="0">
              <a:solidFill>
                <a:prstClr val="black"/>
              </a:solidFill>
              <a:latin typeface="Cambria" panose="02040503050406030204" pitchFamily="18" charset="0"/>
              <a:ea typeface="Cambria" panose="02040503050406030204" pitchFamily="18" charset="0"/>
            </a:endParaRP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gồm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những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a:t>
            </a:r>
            <a:endParaRPr lang="en-US" sz="3200" dirty="0">
              <a:solidFill>
                <a:prstClr val="black"/>
              </a:solidFill>
              <a:latin typeface="Cambria" panose="02040503050406030204" pitchFamily="18" charset="0"/>
              <a:ea typeface="Cambria" panose="02040503050406030204" pitchFamily="18" charset="0"/>
            </a:endParaRP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sẽ</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thành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a:t>
            </a:r>
            <a:endParaRPr lang="en-US" sz="3200" dirty="0">
              <a:solidFill>
                <a:prstClr val="black"/>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a:stretch>
            <a:fillRect/>
          </a:stretch>
        </p:blipFill>
        <p:spPr>
          <a:xfrm>
            <a:off x="623887" y="2395220"/>
            <a:ext cx="5441477" cy="3619500"/>
          </a:xfrm>
          <a:prstGeom prst="rect">
            <a:avLst/>
          </a:prstGeom>
        </p:spPr>
      </p:pic>
      <p:grpSp>
        <p:nvGrpSpPr>
          <p:cNvPr id="11" name="THANH TÂM"/>
          <p:cNvGrpSpPr/>
          <p:nvPr/>
        </p:nvGrpSpPr>
        <p:grpSpPr>
          <a:xfrm>
            <a:off x="6228080" y="2081136"/>
            <a:ext cx="5323840" cy="1881264"/>
            <a:chOff x="4965437" y="5783580"/>
            <a:chExt cx="7844222" cy="2925382"/>
          </a:xfrm>
        </p:grpSpPr>
        <p:sp>
          <p:nvSpPr>
            <p:cNvPr id="12" name="Rectangle: Rounded Corners 11"/>
            <p:cNvSpPr/>
            <p:nvPr/>
          </p:nvSpPr>
          <p:spPr>
            <a:xfrm>
              <a:off x="4965437" y="5783580"/>
              <a:ext cx="7844222" cy="2925382"/>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166361" y="5919380"/>
              <a:ext cx="7373840" cy="272799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Hạt đậu gồm có 3 bộ phận là: </a:t>
              </a:r>
              <a:r>
                <a:rPr lang="vi-VN" sz="3600" dirty="0">
                  <a:solidFill>
                    <a:srgbClr val="FF0000"/>
                  </a:solidFill>
                  <a:latin typeface="Cambria" panose="02040503050406030204" pitchFamily="18" charset="0"/>
                  <a:ea typeface="Cambria" panose="02040503050406030204" pitchFamily="18" charset="0"/>
                </a:rPr>
                <a:t>vỏ hạt, chất dinh dưỡng dự trữ, phôi.</a:t>
              </a:r>
              <a:endParaRPr lang="en-GB" sz="3600" dirty="0">
                <a:solidFill>
                  <a:srgbClr val="0070C0"/>
                </a:solidFill>
                <a:latin typeface="Cambria" panose="02040503050406030204" pitchFamily="18" charset="0"/>
                <a:ea typeface="Cambria" panose="02040503050406030204" pitchFamily="18" charset="0"/>
              </a:endParaRPr>
            </a:p>
          </p:txBody>
        </p:sp>
      </p:grpSp>
      <p:grpSp>
        <p:nvGrpSpPr>
          <p:cNvPr id="32" name="THANH TÂM"/>
          <p:cNvGrpSpPr/>
          <p:nvPr/>
        </p:nvGrpSpPr>
        <p:grpSpPr>
          <a:xfrm>
            <a:off x="6289040" y="4367135"/>
            <a:ext cx="5323840" cy="1454544"/>
            <a:chOff x="4965437" y="5783580"/>
            <a:chExt cx="7844222" cy="2261829"/>
          </a:xfrm>
        </p:grpSpPr>
        <p:sp>
          <p:nvSpPr>
            <p:cNvPr id="34" name="Rectangle: Rounded Corners 33"/>
            <p:cNvSpPr/>
            <p:nvPr/>
          </p:nvSpPr>
          <p:spPr>
            <a:xfrm>
              <a:off x="4965437" y="5783580"/>
              <a:ext cx="7844222" cy="2261829"/>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166361" y="5919380"/>
              <a:ext cx="7373840" cy="186652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Phôi của hạt đậu mọc thành cây.</a:t>
              </a:r>
              <a:endParaRPr lang="en-GB" sz="3600" dirty="0">
                <a:solidFill>
                  <a:srgbClr val="0070C0"/>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521109" y="164591"/>
            <a:ext cx="11454581" cy="6693409"/>
            <a:chOff x="521109" y="-611719"/>
            <a:chExt cx="11454581" cy="746972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p:cNvSpPr txBox="1"/>
            <p:nvPr/>
          </p:nvSpPr>
          <p:spPr>
            <a:xfrm>
              <a:off x="2081060" y="2361653"/>
              <a:ext cx="8898193" cy="1614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Hạt thường gồm vỏ hạt, chất dinh dưỡng dự trữ và phôi (mầm cây).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a:fillRect/>
          </a:stretch>
        </p:blipFill>
        <p:spPr>
          <a:xfrm>
            <a:off x="238698" y="3429000"/>
            <a:ext cx="1862682" cy="3588356"/>
          </a:xfrm>
          <a:prstGeom prst="rect">
            <a:avLst/>
          </a:prstGeom>
        </p:spPr>
      </p:pic>
      <p:pic>
        <p:nvPicPr>
          <p:cNvPr id="13" name="Picture 12"/>
          <p:cNvPicPr>
            <a:picLocks noChangeAspect="1"/>
          </p:cNvPicPr>
          <p:nvPr/>
        </p:nvPicPr>
        <p:blipFill rotWithShape="1">
          <a:blip r:embed="rId5">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9372331" y="4345281"/>
            <a:ext cx="2020530" cy="29790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955040" y="120300"/>
            <a:ext cx="6014720" cy="584775"/>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2. Vẽ sơ đồ các bộ phận của hạt.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619760" y="1229360"/>
            <a:ext cx="6918960" cy="4785926"/>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Chuẩn bị: </a:t>
            </a:r>
            <a:r>
              <a:rPr lang="vi-VN" sz="2800" b="0" i="0" u="none" strike="noStrike" dirty="0">
                <a:solidFill>
                  <a:srgbClr val="002060"/>
                </a:solidFill>
                <a:effectLst/>
                <a:latin typeface="Cambria" panose="02040503050406030204" pitchFamily="18" charset="0"/>
                <a:ea typeface="Cambria" panose="02040503050406030204" pitchFamily="18" charset="0"/>
              </a:rPr>
              <a:t>Một vài hạt đậu hoặc hạt lạc đã ngâm trong nước khoảng vài giờ, sau đó đặt trên giấy ẩm qua đêm.</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1" i="1" u="none" strike="noStrike" dirty="0">
                <a:solidFill>
                  <a:srgbClr val="002060"/>
                </a:solidFill>
                <a:effectLst/>
                <a:latin typeface="Cambria" panose="02040503050406030204" pitchFamily="18" charset="0"/>
                <a:ea typeface="Cambria" panose="02040503050406030204" pitchFamily="18" charset="0"/>
              </a:rPr>
              <a:t>Tiến hành:</a:t>
            </a:r>
            <a:endParaRPr lang="vi-VN" sz="28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Quan sát bên ngoài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Tách đôi hạt theo đường rãnh.</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Chỉ và nói tên các bộ phận của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Vẽ vào vở và ghi chú các bộ phận của hạt quan sát</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được.</a:t>
            </a:r>
            <a:endParaRPr lang="vi-VN" sz="2800" b="0" dirty="0">
              <a:solidFill>
                <a:srgbClr val="002060"/>
              </a:solidFill>
              <a:effectLst/>
              <a:latin typeface="Cambria" panose="02040503050406030204" pitchFamily="18" charset="0"/>
              <a:ea typeface="Cambria" panose="02040503050406030204" pitchFamily="18" charset="0"/>
            </a:endParaRPr>
          </a:p>
          <a:p>
            <a:pPr algn="just"/>
            <a:endParaRPr lang="en-US" sz="2800" dirty="0">
              <a:solidFill>
                <a:srgbClr val="002060"/>
              </a:solidFill>
              <a:latin typeface="Cambria" panose="02040503050406030204" pitchFamily="18" charset="0"/>
              <a:ea typeface="Cambria" panose="02040503050406030204" pitchFamily="18" charset="0"/>
            </a:endParaRPr>
          </a:p>
        </p:txBody>
      </p:sp>
      <p:pic>
        <p:nvPicPr>
          <p:cNvPr id="14338" name="Picture 2" descr="Lạc rang có cần ngâm nước trước không? Nhiều người không hiểu bảo sao rang  lạc không giò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8520" y="2428240"/>
            <a:ext cx="3974233" cy="26425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barn(inVertical)">
                                      <p:cBhvr>
                                        <p:cTn id="1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p:cNvSpPr/>
          <p:nvPr/>
        </p:nvSpPr>
        <p:spPr>
          <a:xfrm>
            <a:off x="2326640" y="231648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Hạt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đậu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6" name="Straight Arrow Connector 5"/>
          <p:cNvCxnSpPr>
            <a:endCxn id="7" idx="1"/>
          </p:cNvCxnSpPr>
          <p:nvPr/>
        </p:nvCxnSpPr>
        <p:spPr>
          <a:xfrm flipV="1">
            <a:off x="4216400" y="1600200"/>
            <a:ext cx="1178560" cy="11328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p:cNvSpPr/>
          <p:nvPr/>
        </p:nvSpPr>
        <p:spPr>
          <a:xfrm>
            <a:off x="5394960" y="116840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Vỏ</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hạt</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9" name="Straight Arrow Connector 8"/>
          <p:cNvCxnSpPr/>
          <p:nvPr/>
        </p:nvCxnSpPr>
        <p:spPr>
          <a:xfrm>
            <a:off x="4185920" y="2834640"/>
            <a:ext cx="12801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p:cNvSpPr/>
          <p:nvPr/>
        </p:nvSpPr>
        <p:spPr>
          <a:xfrm>
            <a:off x="5466080" y="2286000"/>
            <a:ext cx="3383280" cy="10566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dinh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dưỡng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dự</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trữ</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4" name="Straight Arrow Connector 13"/>
          <p:cNvCxnSpPr/>
          <p:nvPr/>
        </p:nvCxnSpPr>
        <p:spPr>
          <a:xfrm>
            <a:off x="4206240" y="2966720"/>
            <a:ext cx="1249680" cy="10972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p:cNvSpPr/>
          <p:nvPr/>
        </p:nvSpPr>
        <p:spPr>
          <a:xfrm>
            <a:off x="5455920" y="3606800"/>
            <a:ext cx="169672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Phôi</a:t>
            </a:r>
            <a:endParaRPr lang="en-US" sz="3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721360" y="1583340"/>
            <a:ext cx="5567680" cy="353943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3,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thông</a:t>
            </a:r>
            <a:r>
              <a:rPr lang="en-US" sz="3200" b="1" dirty="0">
                <a:solidFill>
                  <a:prstClr val="black"/>
                </a:solidFill>
                <a:latin typeface="Cambria" panose="02040503050406030204" pitchFamily="18" charset="0"/>
                <a:ea typeface="Cambria" panose="02040503050406030204" pitchFamily="18" charset="0"/>
              </a:rPr>
              <a:t> tin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a:t>
            </a:r>
            <a:endParaRPr lang="en-US" sz="3200" b="1" dirty="0">
              <a:solidFill>
                <a:prstClr val="black"/>
              </a:solidFill>
              <a:latin typeface="Cambria" panose="02040503050406030204" pitchFamily="18" charset="0"/>
              <a:ea typeface="Cambria" panose="02040503050406030204" pitchFamily="18" charset="0"/>
            </a:endParaRP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Nêu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các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giai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triển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chính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endParaRPr lang="en-US" sz="3200" dirty="0">
              <a:solidFill>
                <a:prstClr val="black"/>
              </a:solidFill>
              <a:latin typeface="Cambria" panose="02040503050406030204" pitchFamily="18" charset="0"/>
              <a:ea typeface="Cambria" panose="02040503050406030204" pitchFamily="18" charset="0"/>
            </a:endParaRP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Trình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bày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sự</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lớn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con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6929120" y="158831"/>
            <a:ext cx="4596765" cy="62835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964" y="0"/>
            <a:ext cx="12206964" cy="8647612"/>
          </a:xfrm>
          <a:prstGeom prst="rect">
            <a:avLst/>
          </a:prstGeom>
        </p:spPr>
      </p:pic>
      <p:grpSp>
        <p:nvGrpSpPr>
          <p:cNvPr id="3" name="Group 2"/>
          <p:cNvGrpSpPr/>
          <p:nvPr/>
        </p:nvGrpSpPr>
        <p:grpSpPr>
          <a:xfrm>
            <a:off x="12763387" y="2824091"/>
            <a:ext cx="3552825" cy="3848099"/>
            <a:chOff x="6600825" y="2876551"/>
            <a:chExt cx="3552825" cy="3848099"/>
          </a:xfrm>
        </p:grpSpPr>
        <p:sp>
          <p:nvSpPr>
            <p:cNvPr id="11" name="Freeform 10"/>
            <p:cNvSpPr/>
            <p:nvPr/>
          </p:nvSpPr>
          <p:spPr>
            <a:xfrm>
              <a:off x="6894576" y="2876551"/>
              <a:ext cx="3259074" cy="3781424"/>
            </a:xfrm>
            <a:custGeom>
              <a:avLst/>
              <a:gdLst/>
              <a:ahLst/>
              <a:cxnLst/>
              <a:rect l="l" t="t" r="r" b="b"/>
              <a:pathLst>
                <a:path w="6899148" h="8229600">
                  <a:moveTo>
                    <a:pt x="0" y="0"/>
                  </a:moveTo>
                  <a:lnTo>
                    <a:pt x="6899148" y="0"/>
                  </a:lnTo>
                  <a:lnTo>
                    <a:pt x="689914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2"/>
            <p:cNvSpPr/>
            <p:nvPr/>
          </p:nvSpPr>
          <p:spPr>
            <a:xfrm>
              <a:off x="6600825" y="5124449"/>
              <a:ext cx="2413998" cy="1600201"/>
            </a:xfrm>
            <a:custGeom>
              <a:avLst/>
              <a:gdLst/>
              <a:ahLst/>
              <a:cxnLst/>
              <a:rect l="l" t="t" r="r" b="b"/>
              <a:pathLst>
                <a:path w="10567705" h="8229600">
                  <a:moveTo>
                    <a:pt x="0" y="0"/>
                  </a:moveTo>
                  <a:lnTo>
                    <a:pt x="10567704" y="0"/>
                  </a:lnTo>
                  <a:lnTo>
                    <a:pt x="10567704"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3"/>
            <p:cNvSpPr/>
            <p:nvPr/>
          </p:nvSpPr>
          <p:spPr>
            <a:xfrm rot="5012020">
              <a:off x="7917083" y="4899691"/>
              <a:ext cx="585503" cy="477396"/>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9"/>
          <p:cNvSpPr/>
          <p:nvPr/>
        </p:nvSpPr>
        <p:spPr>
          <a:xfrm>
            <a:off x="3267075" y="1562100"/>
            <a:ext cx="4067175" cy="4324349"/>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9"/>
          <p:cNvSpPr/>
          <p:nvPr/>
        </p:nvSpPr>
        <p:spPr>
          <a:xfrm>
            <a:off x="-76200" y="2857499"/>
            <a:ext cx="3736257" cy="3762375"/>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4"/>
          <p:cNvPicPr>
            <a:picLocks noChangeAspect="1"/>
          </p:cNvPicPr>
          <p:nvPr/>
        </p:nvPicPr>
        <p:blipFill>
          <a:blip r:embed="rId7"/>
          <a:srcRect/>
          <a:stretch>
            <a:fillRect/>
          </a:stretch>
        </p:blipFill>
        <p:spPr>
          <a:xfrm>
            <a:off x="1495424" y="0"/>
            <a:ext cx="1522373" cy="1522373"/>
          </a:xfrm>
          <a:prstGeom prst="rect">
            <a:avLst/>
          </a:prstGeom>
        </p:spPr>
      </p:pic>
      <p:pic>
        <p:nvPicPr>
          <p:cNvPr id="22" name="Picture 3"/>
          <p:cNvPicPr>
            <a:picLocks noChangeAspect="1"/>
          </p:cNvPicPr>
          <p:nvPr/>
        </p:nvPicPr>
        <p:blipFill>
          <a:blip r:embed="rId8"/>
          <a:srcRect/>
          <a:stretch>
            <a:fillRect/>
          </a:stretch>
        </p:blipFill>
        <p:spPr>
          <a:xfrm>
            <a:off x="455696" y="5224295"/>
            <a:ext cx="1238250" cy="1289844"/>
          </a:xfrm>
          <a:prstGeom prst="rect">
            <a:avLst/>
          </a:prstGeom>
        </p:spPr>
      </p:pic>
      <p:pic>
        <p:nvPicPr>
          <p:cNvPr id="23" name="Picture 3"/>
          <p:cNvPicPr>
            <a:picLocks noChangeAspect="1"/>
          </p:cNvPicPr>
          <p:nvPr/>
        </p:nvPicPr>
        <p:blipFill>
          <a:blip r:embed="rId8"/>
          <a:srcRect/>
          <a:stretch>
            <a:fillRect/>
          </a:stretch>
        </p:blipFill>
        <p:spPr>
          <a:xfrm flipH="1">
            <a:off x="9934575" y="392112"/>
            <a:ext cx="1038225" cy="1289844"/>
          </a:xfrm>
          <a:prstGeom prst="rect">
            <a:avLst/>
          </a:prstGeom>
        </p:spPr>
      </p:pic>
      <p:pic>
        <p:nvPicPr>
          <p:cNvPr id="24" name="Picture 23"/>
          <p:cNvPicPr>
            <a:picLocks noChangeAspect="1"/>
          </p:cNvPicPr>
          <p:nvPr/>
        </p:nvPicPr>
        <p:blipFill>
          <a:blip r:embed="rId9"/>
          <a:stretch>
            <a:fillRect/>
          </a:stretch>
        </p:blipFill>
        <p:spPr>
          <a:xfrm>
            <a:off x="1806365" y="-1279597"/>
            <a:ext cx="7779170" cy="4578493"/>
          </a:xfrm>
          <a:prstGeom prst="rect">
            <a:avLst/>
          </a:prstGeom>
        </p:spPr>
      </p:pic>
      <p:pic>
        <p:nvPicPr>
          <p:cNvPr id="25" name="Nhacnen_OnTap">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950601" y="5789421"/>
            <a:ext cx="828517" cy="82851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875E-6 -1.11111E-6 L -0.43998 -0.00463 " pathEditMode="relative" rAng="0" ptsTypes="AA">
                                      <p:cBhvr>
                                        <p:cTn id="6" dur="2000" fill="hold"/>
                                        <p:tgtEl>
                                          <p:spTgt spid="3"/>
                                        </p:tgtEl>
                                        <p:attrNameLst>
                                          <p:attrName>ppt_x</p:attrName>
                                          <p:attrName>ppt_y</p:attrName>
                                        </p:attrNameLst>
                                      </p:cBhvr>
                                      <p:rCtr x="-22005" y="-231"/>
                                    </p:animMotion>
                                  </p:childTnLst>
                                </p:cTn>
                              </p:par>
                              <p:par>
                                <p:cTn id="7" presetID="1" presetClass="mediacall" presetSubtype="0" fill="hold" nodeType="withEffect">
                                  <p:stCondLst>
                                    <p:cond delay="0"/>
                                  </p:stCondLst>
                                  <p:childTnLst>
                                    <p:cmd type="call" cmd="playFrom(0.0)">
                                      <p:cBhvr>
                                        <p:cTn id="8" dur="1" fill="hold"/>
                                        <p:tgtEl>
                                          <p:spTgt spid="25"/>
                                        </p:tgtEl>
                                      </p:cBhvr>
                                    </p:cmd>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6" repeatCount="indefinite"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dirty="0" err="1">
                <a:solidFill>
                  <a:prstClr val="black"/>
                </a:solidFill>
                <a:latin typeface="Cambria" panose="02040503050406030204" pitchFamily="18" charset="0"/>
                <a:ea typeface="Cambria" panose="02040503050406030204" pitchFamily="18" charset="0"/>
              </a:rPr>
              <a:t>Nêu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giai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phát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triển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chính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cây</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đậu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mọc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lên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hạt</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164250" y="3505900"/>
            <a:ext cx="2625714" cy="3871379"/>
          </a:xfrm>
          <a:prstGeom prst="rect">
            <a:avLst/>
          </a:prstGeom>
        </p:spPr>
      </p:pic>
      <p:sp>
        <p:nvSpPr>
          <p:cNvPr id="5" name="Freeform 2"/>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Rectangle: Rounded Corners 7"/>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a:solidFill>
                  <a:srgbClr val="FF0000"/>
                </a:solidFill>
                <a:latin typeface="Cambria" panose="02040503050406030204" pitchFamily="18" charset="0"/>
                <a:ea typeface="Cambria" panose="02040503050406030204" pitchFamily="18" charset="0"/>
              </a:rPr>
              <a:t>Các giai đoạn phát triển chính của cây đậu là: nảy mầm; cây con; cây trưởng thành.</a:t>
            </a:r>
            <a:endParaRPr lang="en-US" sz="3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a:solidFill>
                  <a:prstClr val="white"/>
                </a:solidFill>
              </a:rPr>
              <a:t>Trình bày sự lớn lên của cây đậu con mọc lên từ hạt?</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a:solidFill>
                  <a:prstClr val="black"/>
                </a:solidFill>
                <a:latin typeface="Cambria" panose="02040503050406030204" pitchFamily="18" charset="0"/>
                <a:ea typeface="Cambria" panose="02040503050406030204" pitchFamily="18" charset="0"/>
              </a:rPr>
              <a:t>Trình bày sự lớn lên của cây đậu con mọc lên từ hạt?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164250" y="3505900"/>
            <a:ext cx="2625714" cy="3871379"/>
          </a:xfrm>
          <a:prstGeom prst="rect">
            <a:avLst/>
          </a:prstGeom>
        </p:spPr>
      </p:pic>
      <p:sp>
        <p:nvSpPr>
          <p:cNvPr id="5" name="Freeform 2"/>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p:cNvSpPr/>
          <p:nvPr/>
        </p:nvSpPr>
        <p:spPr>
          <a:xfrm>
            <a:off x="2773680" y="2936240"/>
            <a:ext cx="5892800" cy="28041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rPr>
              <a:t>Sự lớn lên của cây đậu cây đậu mọc lên từ hạt là: rễ mầm mọc và đâm xuống đất, chồi mầm mọc vươn lên cao; cây con phát triển ra nhiều lá, rễ mới; cây ra hoa, tạo quả.</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521109" y="164591"/>
            <a:ext cx="11454581" cy="6693409"/>
            <a:chOff x="521109" y="-611719"/>
            <a:chExt cx="11454581" cy="746972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p:cNvSpPr txBox="1"/>
            <p:nvPr/>
          </p:nvSpPr>
          <p:spPr>
            <a:xfrm>
              <a:off x="2081060" y="2361653"/>
              <a:ext cx="8898193" cy="21638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 con có thể mọc lên từ hạt. Các giai đoạn phát triển chính của cây gồm: nảy mầm, cây con, cây trưởng thành.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a:fillRect/>
          </a:stretch>
        </p:blipFill>
        <p:spPr>
          <a:xfrm>
            <a:off x="238698" y="3429000"/>
            <a:ext cx="1862682" cy="3588356"/>
          </a:xfrm>
          <a:prstGeom prst="rect">
            <a:avLst/>
          </a:prstGeom>
        </p:spPr>
      </p:pic>
      <p:pic>
        <p:nvPicPr>
          <p:cNvPr id="13" name="Picture 12"/>
          <p:cNvPicPr>
            <a:picLocks noChangeAspect="1"/>
          </p:cNvPicPr>
          <p:nvPr/>
        </p:nvPicPr>
        <p:blipFill rotWithShape="1">
          <a:blip r:embed="rId5">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9372331" y="4345281"/>
            <a:ext cx="2020530" cy="29790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000" b="-1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279" y="3068320"/>
            <a:ext cx="7322730" cy="406575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3" name="Picture 2" descr="A logo with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73" y="998449"/>
            <a:ext cx="8315665" cy="642574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a:fillRect/>
          </a:stretch>
        </p:blipFill>
        <p:spPr>
          <a:xfrm>
            <a:off x="-149634" y="2550160"/>
            <a:ext cx="4093958" cy="4382794"/>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Effect>
                      <a14:colorTemperature colorTemp="4700"/>
                    </a14:imgEffect>
                  </a14:imgLayer>
                </a14:imgProps>
              </a:ext>
            </a:extLst>
          </a:blip>
          <a:stretch>
            <a:fillRect/>
          </a:stretch>
        </p:blipFill>
        <p:spPr>
          <a:xfrm>
            <a:off x="2235200" y="1254760"/>
            <a:ext cx="10804972" cy="8125741"/>
          </a:xfrm>
          <a:prstGeom prst="rect">
            <a:avLst/>
          </a:prstGeom>
        </p:spPr>
      </p:pic>
      <p:sp>
        <p:nvSpPr>
          <p:cNvPr id="8" name="TextBox 7"/>
          <p:cNvSpPr txBox="1"/>
          <p:nvPr/>
        </p:nvSpPr>
        <p:spPr>
          <a:xfrm>
            <a:off x="4318001" y="2626361"/>
            <a:ext cx="6757263" cy="2677656"/>
          </a:xfrm>
          <a:prstGeom prst="rect">
            <a:avLst/>
          </a:prstGeom>
          <a:noFill/>
        </p:spPr>
        <p:txBody>
          <a:bodyPr wrap="square" rtlCol="0">
            <a:spAutoFit/>
          </a:bodyPr>
          <a:lstStyle/>
          <a:p>
            <a:pPr algn="just" defTabSz="609600"/>
            <a:r>
              <a:rPr lang="vi-VN" sz="2800" b="1" dirty="0">
                <a:ln>
                  <a:solidFill>
                    <a:srgbClr val="FF0000"/>
                  </a:solidFill>
                </a:ln>
                <a:solidFill>
                  <a:srgbClr val="FF0000"/>
                </a:solidFill>
                <a:latin typeface="Cambria" panose="02040503050406030204" pitchFamily="18" charset="0"/>
                <a:ea typeface="Cambria" panose="02040503050406030204" pitchFamily="18" charset="0"/>
              </a:rPr>
              <a:t>Luật chơi: </a:t>
            </a:r>
            <a:r>
              <a:rPr lang="vi-VN" sz="2800" dirty="0">
                <a:ln>
                  <a:solidFill>
                    <a:srgbClr val="FF0000"/>
                  </a:solidFill>
                </a:ln>
                <a:solidFill>
                  <a:srgbClr val="FF0000"/>
                </a:solidFill>
                <a:latin typeface="Cambria" panose="02040503050406030204" pitchFamily="18" charset="0"/>
                <a:ea typeface="Cambria" panose="02040503050406030204" pitchFamily="18" charset="0"/>
              </a:rPr>
              <a:t>Mỗi tổ cử 5 bạn lên xếp hàng trước bảng, HS đầu hàng cầm phấn ghi 1 đáp án cây mọc lên từ hạt lên bảng rồi đưa phấn cho bạn tiếp theo cứ như vậy trong vòng 3 phút đội nào ghi được nhiều đáp án đúng hơn là đội giành chiến thắng</a:t>
            </a:r>
            <a:endParaRPr lang="en-GB" sz="28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6"/>
          <a:stretch>
            <a:fillRect/>
          </a:stretch>
        </p:blipFill>
        <p:spPr>
          <a:xfrm>
            <a:off x="1229360" y="205155"/>
            <a:ext cx="9351699" cy="16513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019" y="171528"/>
            <a:ext cx="10559187" cy="3072650"/>
          </a:xfrm>
          <a:prstGeom prst="rect">
            <a:avLst/>
          </a:prstGeom>
        </p:spPr>
      </p:pic>
      <p:sp>
        <p:nvSpPr>
          <p:cNvPr id="4" name="TextBox 3"/>
          <p:cNvSpPr txBox="1"/>
          <p:nvPr/>
        </p:nvSpPr>
        <p:spPr>
          <a:xfrm>
            <a:off x="2739481" y="2705938"/>
            <a:ext cx="882157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a:t>
            </a:r>
            <a:r>
              <a:rPr lang="vi-VN" sz="3600" dirty="0">
                <a:solidFill>
                  <a:prstClr val="black"/>
                </a:solidFill>
                <a:latin typeface="Cambria" panose="02040503050406030204" pitchFamily="18" charset="0"/>
                <a:ea typeface="Cambria" panose="02040503050406030204" pitchFamily="18" charset="0"/>
              </a:rPr>
              <a:t>ìm hiểu trong thực tế, sách báo, internet, …về sự phát triển của cây con mọc lên từ hạt mà em biết và vẽ sơ đồ và ghi chú các giai đoạn phát triển chính của cây.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164250" y="3505900"/>
            <a:ext cx="2625714" cy="38713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Trình bày sự lớn lên của cây đậu con mọc lên từ hạt?</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090612" y="695324"/>
            <a:ext cx="10241327" cy="5553075"/>
          </a:xfrm>
          <a:prstGeom prst="rect">
            <a:avLst/>
          </a:prstGeom>
        </p:spPr>
      </p:pic>
      <p:sp>
        <p:nvSpPr>
          <p:cNvPr id="7" name="TextBox 6"/>
          <p:cNvSpPr txBox="1"/>
          <p:nvPr/>
        </p:nvSpPr>
        <p:spPr>
          <a:xfrm>
            <a:off x="5915025" y="1885950"/>
            <a:ext cx="2200275"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đủ</a:t>
            </a:r>
            <a:endParaRPr lang="en-US" sz="2800" dirty="0">
              <a:solidFill>
                <a:srgbClr val="FF0000"/>
              </a:solidFill>
              <a:latin typeface="Cambria" panose="02040503050406030204" pitchFamily="18" charset="0"/>
              <a:ea typeface="Cambria" panose="02040503050406030204" pitchFamily="18" charset="0"/>
            </a:endParaRPr>
          </a:p>
        </p:txBody>
      </p:sp>
      <p:pic>
        <p:nvPicPr>
          <p:cNvPr id="1026" name="Picture 2" descr="Cây đu đủ có tác dụng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0" y="2752725"/>
            <a:ext cx="1917700" cy="14382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219575" y="4486275"/>
            <a:ext cx="3600450" cy="646331"/>
          </a:xfrm>
          <a:prstGeom prst="rect">
            <a:avLst/>
          </a:prstGeom>
          <a:noFill/>
        </p:spPr>
        <p:txBody>
          <a:bodyPr wrap="square" rtlCol="0">
            <a:spAutoFit/>
          </a:bodyPr>
          <a:lstStyle/>
          <a:p>
            <a:r>
              <a:rPr lang="en-US" dirty="0">
                <a:solidFill>
                  <a:srgbClr val="FF0000"/>
                </a:solidFill>
                <a:latin typeface="Cambria" panose="02040503050406030204" pitchFamily="18" charset="0"/>
                <a:ea typeface="Cambria" panose="02040503050406030204" pitchFamily="18" charset="0"/>
              </a:rPr>
              <a:t>L</a:t>
            </a:r>
            <a:r>
              <a:rPr lang="vi-VN" b="0" i="0" dirty="0">
                <a:solidFill>
                  <a:srgbClr val="FF0000"/>
                </a:solidFill>
                <a:effectLst/>
                <a:latin typeface="Cambria" panose="02040503050406030204" pitchFamily="18" charset="0"/>
                <a:ea typeface="Cambria" panose="02040503050406030204" pitchFamily="18" charset="0"/>
              </a:rPr>
              <a:t>à một loại cây nhỏ, nhánh thưa thớt, thường chỉ có một thân</a:t>
            </a:r>
            <a:endParaRPr lang="en-US" dirty="0">
              <a:solidFill>
                <a:srgbClr val="FF0000"/>
              </a:solidFill>
              <a:latin typeface="Cambria" panose="02040503050406030204" pitchFamily="18" charset="0"/>
              <a:ea typeface="Cambria" panose="02040503050406030204" pitchFamily="18" charset="0"/>
            </a:endParaRPr>
          </a:p>
        </p:txBody>
      </p:sp>
      <p:sp>
        <p:nvSpPr>
          <p:cNvPr id="10" name="TextBox 9"/>
          <p:cNvSpPr txBox="1"/>
          <p:nvPr/>
        </p:nvSpPr>
        <p:spPr>
          <a:xfrm>
            <a:off x="4219575" y="5238750"/>
            <a:ext cx="6496050" cy="646331"/>
          </a:xfrm>
          <a:prstGeom prst="rect">
            <a:avLst/>
          </a:prstGeom>
          <a:noFill/>
        </p:spPr>
        <p:txBody>
          <a:bodyPr wrap="square" rtlCol="0">
            <a:spAutoFit/>
          </a:bodyPr>
          <a:lstStyle/>
          <a:p>
            <a:r>
              <a:rPr lang="en-US" dirty="0" err="1">
                <a:solidFill>
                  <a:srgbClr val="FF0000"/>
                </a:solidFill>
              </a:rPr>
              <a:t>Cây</a:t>
            </a:r>
            <a:r>
              <a:rPr lang="en-US" dirty="0">
                <a:solidFill>
                  <a:srgbClr val="FF0000"/>
                </a:solidFill>
              </a:rPr>
              <a:t> </a:t>
            </a:r>
            <a:r>
              <a:rPr lang="en-US" dirty="0" err="1">
                <a:solidFill>
                  <a:srgbClr val="FF0000"/>
                </a:solidFill>
              </a:rPr>
              <a:t>đu</a:t>
            </a:r>
            <a:r>
              <a:rPr lang="en-US" dirty="0">
                <a:solidFill>
                  <a:srgbClr val="FF0000"/>
                </a:solidFill>
              </a:rPr>
              <a:t> </a:t>
            </a:r>
            <a:r>
              <a:rPr lang="en-US" dirty="0" err="1">
                <a:solidFill>
                  <a:srgbClr val="FF0000"/>
                </a:solidFill>
              </a:rPr>
              <a:t>đủ</a:t>
            </a:r>
            <a:r>
              <a:rPr lang="en-US" dirty="0">
                <a:solidFill>
                  <a:srgbClr val="FF0000"/>
                </a:solidFill>
              </a:rPr>
              <a:t> </a:t>
            </a:r>
            <a:r>
              <a:rPr lang="en-US" dirty="0" err="1">
                <a:solidFill>
                  <a:srgbClr val="FF0000"/>
                </a:solidFill>
              </a:rPr>
              <a:t>mọc</a:t>
            </a:r>
            <a:r>
              <a:rPr lang="en-US" dirty="0">
                <a:solidFill>
                  <a:srgbClr val="FF0000"/>
                </a:solidFill>
              </a:rPr>
              <a:t> </a:t>
            </a:r>
            <a:r>
              <a:rPr lang="en-US" dirty="0" err="1">
                <a:solidFill>
                  <a:srgbClr val="FF0000"/>
                </a:solidFill>
              </a:rPr>
              <a:t>lên</a:t>
            </a:r>
            <a:r>
              <a:rPr lang="en-US" dirty="0">
                <a:solidFill>
                  <a:srgbClr val="FF0000"/>
                </a:solidFill>
              </a:rPr>
              <a:t> </a:t>
            </a:r>
            <a:r>
              <a:rPr lang="en-US" dirty="0" err="1">
                <a:solidFill>
                  <a:srgbClr val="FF0000"/>
                </a:solidFill>
              </a:rPr>
              <a:t>từ</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nảy</a:t>
            </a:r>
            <a:r>
              <a:rPr lang="en-US" dirty="0">
                <a:solidFill>
                  <a:srgbClr val="FF0000"/>
                </a:solidFill>
              </a:rPr>
              <a:t> </a:t>
            </a:r>
            <a:r>
              <a:rPr lang="en-US" dirty="0" err="1">
                <a:solidFill>
                  <a:srgbClr val="FF0000"/>
                </a:solidFill>
              </a:rPr>
              <a:t>mầm</a:t>
            </a:r>
            <a:r>
              <a:rPr lang="en-US" dirty="0">
                <a:solidFill>
                  <a:srgbClr val="FF0000"/>
                </a:solidFill>
              </a:rPr>
              <a:t> → </a:t>
            </a:r>
            <a:r>
              <a:rPr lang="en-US" dirty="0" err="1">
                <a:solidFill>
                  <a:srgbClr val="FF0000"/>
                </a:solidFill>
              </a:rPr>
              <a:t>lớn</a:t>
            </a:r>
            <a:r>
              <a:rPr lang="en-US" dirty="0">
                <a:solidFill>
                  <a:srgbClr val="FF0000"/>
                </a:solidFill>
              </a:rPr>
              <a:t> </a:t>
            </a:r>
            <a:r>
              <a:rPr lang="en-US" dirty="0" err="1">
                <a:solidFill>
                  <a:srgbClr val="FF0000"/>
                </a:solidFill>
              </a:rPr>
              <a:t>lên</a:t>
            </a:r>
            <a:r>
              <a:rPr lang="en-US" dirty="0">
                <a:solidFill>
                  <a:srgbClr val="FF0000"/>
                </a:solidFill>
              </a:rPr>
              <a:t> → </a:t>
            </a:r>
            <a:r>
              <a:rPr lang="en-US" dirty="0" err="1">
                <a:solidFill>
                  <a:srgbClr val="FF0000"/>
                </a:solidFill>
              </a:rPr>
              <a:t>nở</a:t>
            </a:r>
            <a:r>
              <a:rPr lang="en-US" dirty="0">
                <a:solidFill>
                  <a:srgbClr val="FF0000"/>
                </a:solidFill>
              </a:rPr>
              <a:t> </a:t>
            </a:r>
            <a:r>
              <a:rPr lang="en-US" dirty="0" err="1">
                <a:solidFill>
                  <a:srgbClr val="FF0000"/>
                </a:solidFill>
              </a:rPr>
              <a:t>hoa</a:t>
            </a:r>
            <a:r>
              <a:rPr lang="en-US" dirty="0">
                <a:solidFill>
                  <a:srgbClr val="FF0000"/>
                </a:solidFill>
              </a:rPr>
              <a:t> → </a:t>
            </a:r>
            <a:r>
              <a:rPr lang="en-US" dirty="0" err="1">
                <a:solidFill>
                  <a:srgbClr val="FF0000"/>
                </a:solidFill>
              </a:rPr>
              <a:t>kết</a:t>
            </a:r>
            <a:r>
              <a:rPr lang="en-US" dirty="0">
                <a:solidFill>
                  <a:srgbClr val="FF0000"/>
                </a:solidFill>
              </a:rPr>
              <a:t> </a:t>
            </a:r>
            <a:r>
              <a:rPr lang="en-US" dirty="0" err="1">
                <a:solidFill>
                  <a:srgbClr val="FF0000"/>
                </a:solidFill>
              </a:rPr>
              <a:t>trái</a:t>
            </a:r>
            <a:r>
              <a:rPr lang="en-US" dirty="0">
                <a:solidFill>
                  <a:srgbClr val="FF0000"/>
                </a:solidFill>
              </a:rPr>
              <a:t> → </a:t>
            </a:r>
            <a:r>
              <a:rPr lang="en-US" dirty="0" err="1">
                <a:solidFill>
                  <a:srgbClr val="FF0000"/>
                </a:solidFill>
              </a:rPr>
              <a:t>trái</a:t>
            </a:r>
            <a:r>
              <a:rPr lang="en-US" dirty="0">
                <a:solidFill>
                  <a:srgbClr val="FF0000"/>
                </a:solidFill>
              </a:rPr>
              <a:t> </a:t>
            </a:r>
            <a:r>
              <a:rPr lang="en-US" dirty="0" err="1">
                <a:solidFill>
                  <a:srgbClr val="FF0000"/>
                </a:solidFill>
              </a:rPr>
              <a:t>chín</a:t>
            </a:r>
            <a:r>
              <a:rPr lang="en-US" dirty="0">
                <a:solidFill>
                  <a:srgbClr val="FF0000"/>
                </a:solidFill>
              </a:rPr>
              <a:t> → </a:t>
            </a:r>
            <a:r>
              <a:rPr lang="en-US" dirty="0" err="1">
                <a:solidFill>
                  <a:srgbClr val="FF0000"/>
                </a:solidFill>
              </a:rPr>
              <a:t>gieo</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mọc</a:t>
            </a:r>
            <a:r>
              <a:rPr lang="en-US" dirty="0">
                <a:solidFill>
                  <a:srgbClr val="FF0000"/>
                </a:solidFill>
              </a:rPr>
              <a:t> </a:t>
            </a:r>
            <a:r>
              <a:rPr lang="en-US" dirty="0" err="1">
                <a:solidFill>
                  <a:srgbClr val="FF0000"/>
                </a:solidFill>
              </a:rPr>
              <a:t>cây</a:t>
            </a:r>
            <a:r>
              <a:rPr lang="en-US" dirty="0">
                <a:solidFill>
                  <a:srgbClr val="FF0000"/>
                </a:solidFill>
              </a:rPr>
              <a:t>.</a:t>
            </a:r>
            <a:endParaRPr lang="en-US"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p:cNvGrpSpPr/>
          <p:nvPr/>
        </p:nvGrpSpPr>
        <p:grpSpPr>
          <a:xfrm rot="3892115">
            <a:off x="-176526" y="2437681"/>
            <a:ext cx="1935504" cy="3473199"/>
            <a:chOff x="101106" y="2960878"/>
            <a:chExt cx="1687576" cy="3858878"/>
          </a:xfrm>
        </p:grpSpPr>
        <p:sp>
          <p:nvSpPr>
            <p:cNvPr id="351" name="Freeform: Shape 350"/>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2" name="Freeform: Shape 351"/>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3" name="Freeform: Shape 352"/>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4" name="Freeform: Shape 353"/>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5" name="Freeform: Shape 354"/>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6" name="Freeform: Shape 355"/>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7" name="Freeform: Shape 356"/>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8" name="Freeform: Shape 357"/>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9" name="Freeform: Shape 358"/>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0" name="Freeform: Shape 359"/>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1" name="Freeform: Shape 360"/>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2" name="Freeform: Shape 361"/>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pic>
        <p:nvPicPr>
          <p:cNvPr id="4" name="Graphic 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316" y="4572727"/>
            <a:ext cx="12192001" cy="2819400"/>
          </a:xfrm>
          <a:prstGeom prst="rect">
            <a:avLst/>
          </a:prstGeom>
        </p:spPr>
      </p:pic>
      <p:grpSp>
        <p:nvGrpSpPr>
          <p:cNvPr id="204" name="Group 203"/>
          <p:cNvGrpSpPr/>
          <p:nvPr/>
        </p:nvGrpSpPr>
        <p:grpSpPr>
          <a:xfrm>
            <a:off x="9886271" y="3235362"/>
            <a:ext cx="2435262" cy="3699373"/>
            <a:chOff x="9471854" y="2605828"/>
            <a:chExt cx="2849679" cy="4328908"/>
          </a:xfrm>
        </p:grpSpPr>
        <p:grpSp>
          <p:nvGrpSpPr>
            <p:cNvPr id="5" name="Graphic 143"/>
            <p:cNvGrpSpPr/>
            <p:nvPr/>
          </p:nvGrpSpPr>
          <p:grpSpPr>
            <a:xfrm>
              <a:off x="10445531" y="3270549"/>
              <a:ext cx="1876002" cy="3664187"/>
              <a:chOff x="10445531" y="3270549"/>
              <a:chExt cx="1876002" cy="3664187"/>
            </a:xfrm>
          </p:grpSpPr>
          <p:sp>
            <p:nvSpPr>
              <p:cNvPr id="6" name="Freeform: Shape 5"/>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 name="Freeform: Shape 6"/>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 name="Freeform: Shape 7"/>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 name="Freeform: Shape 8"/>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 name="Freeform: Shape 9"/>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 name="Freeform: Shape 10"/>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 name="Freeform: Shape 11"/>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 name="Freeform: Shape 12"/>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 name="Graphic 153"/>
            <p:cNvGrpSpPr/>
            <p:nvPr/>
          </p:nvGrpSpPr>
          <p:grpSpPr>
            <a:xfrm>
              <a:off x="11161825" y="3187825"/>
              <a:ext cx="1068908" cy="1281259"/>
              <a:chOff x="11161825" y="3187825"/>
              <a:chExt cx="1068908" cy="1281259"/>
            </a:xfrm>
          </p:grpSpPr>
          <p:sp>
            <p:nvSpPr>
              <p:cNvPr id="15" name="Freeform: Shape 14"/>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 name="Freeform: Shape 15"/>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 name="Freeform: Shape 16"/>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 name="Freeform: Shape 17"/>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 name="Freeform: Shape 18"/>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0" name="Graphic 154"/>
            <p:cNvGrpSpPr/>
            <p:nvPr/>
          </p:nvGrpSpPr>
          <p:grpSpPr>
            <a:xfrm>
              <a:off x="9471854" y="3930714"/>
              <a:ext cx="1734184" cy="1380521"/>
              <a:chOff x="9167261" y="3475651"/>
              <a:chExt cx="1734184" cy="1380521"/>
            </a:xfrm>
          </p:grpSpPr>
          <p:sp>
            <p:nvSpPr>
              <p:cNvPr id="21" name="Freeform: Shape 20"/>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 name="Freeform: Shape 21"/>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 name="Freeform: Shape 22"/>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 name="Freeform: Shape 23"/>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 name="Freeform: Shape 24"/>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 name="Freeform: Shape 25"/>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 name="Freeform: Shape 26"/>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 name="Freeform: Shape 27"/>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 name="Freeform: Shape 28"/>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 name="Freeform: Shape 29"/>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 name="Freeform: Shape 30"/>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 name="Freeform: Shape 31"/>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 name="Freeform: Shape 32"/>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 name="Freeform: Shape 33"/>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 name="Freeform: Shape 34"/>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 name="Freeform: Shape 35"/>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7" name="Freeform: Shape 36"/>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8" name="Freeform: Shape 37"/>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 name="Freeform: Shape 38"/>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pic>
          <p:nvPicPr>
            <p:cNvPr id="62" name="Graphic 6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46101" y="2605828"/>
              <a:ext cx="1433328" cy="961600"/>
            </a:xfrm>
            <a:prstGeom prst="rect">
              <a:avLst/>
            </a:prstGeom>
          </p:spPr>
        </p:pic>
      </p:grpSp>
      <p:grpSp>
        <p:nvGrpSpPr>
          <p:cNvPr id="63" name="Graphic 153"/>
          <p:cNvGrpSpPr/>
          <p:nvPr/>
        </p:nvGrpSpPr>
        <p:grpSpPr>
          <a:xfrm rot="5043306">
            <a:off x="737597" y="5559159"/>
            <a:ext cx="1068908" cy="1281259"/>
            <a:chOff x="11161825" y="3187825"/>
            <a:chExt cx="1068908" cy="1281259"/>
          </a:xfrm>
        </p:grpSpPr>
        <p:sp>
          <p:nvSpPr>
            <p:cNvPr id="64" name="Freeform: Shape 63"/>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5" name="Freeform: Shape 64"/>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 name="Freeform: Shape 65"/>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7" name="Freeform: Shape 66"/>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8" name="Freeform: Shape 67"/>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pic>
        <p:nvPicPr>
          <p:cNvPr id="69" name="Graphic 6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90" y="4586771"/>
            <a:ext cx="1376593" cy="2413507"/>
          </a:xfrm>
          <a:prstGeom prst="rect">
            <a:avLst/>
          </a:prstGeom>
        </p:spPr>
      </p:pic>
      <p:grpSp>
        <p:nvGrpSpPr>
          <p:cNvPr id="70" name="Graphic 7"/>
          <p:cNvGrpSpPr/>
          <p:nvPr/>
        </p:nvGrpSpPr>
        <p:grpSpPr>
          <a:xfrm rot="1213838">
            <a:off x="-974620" y="-408845"/>
            <a:ext cx="3446538" cy="6075942"/>
            <a:chOff x="0" y="2213069"/>
            <a:chExt cx="2613113" cy="4606687"/>
          </a:xfrm>
        </p:grpSpPr>
        <p:sp>
          <p:nvSpPr>
            <p:cNvPr id="71" name="Freeform: Shape 70"/>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72" name="Graphic 7"/>
            <p:cNvGrpSpPr/>
            <p:nvPr/>
          </p:nvGrpSpPr>
          <p:grpSpPr>
            <a:xfrm>
              <a:off x="101106" y="2960878"/>
              <a:ext cx="1687576" cy="3858878"/>
              <a:chOff x="101106" y="2960878"/>
              <a:chExt cx="1687576" cy="3858878"/>
            </a:xfrm>
          </p:grpSpPr>
          <p:sp>
            <p:nvSpPr>
              <p:cNvPr id="86" name="Freeform: Shape 85"/>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 name="Freeform: Shape 86"/>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 name="Freeform: Shape 87"/>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9" name="Freeform: Shape 88"/>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0" name="Freeform: Shape 89"/>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1" name="Freeform: Shape 90"/>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2" name="Freeform: Shape 91"/>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3" name="Freeform: Shape 92"/>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4" name="Freeform: Shape 93"/>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5" name="Freeform: Shape 94"/>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6" name="Freeform: Shape 95"/>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7" name="Freeform: Shape 96"/>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73" name="Graphic 7"/>
            <p:cNvGrpSpPr/>
            <p:nvPr/>
          </p:nvGrpSpPr>
          <p:grpSpPr>
            <a:xfrm>
              <a:off x="199901" y="2459662"/>
              <a:ext cx="2180577" cy="1990110"/>
              <a:chOff x="199901" y="2459662"/>
              <a:chExt cx="2180577" cy="1990110"/>
            </a:xfrm>
          </p:grpSpPr>
          <p:sp>
            <p:nvSpPr>
              <p:cNvPr id="74" name="Freeform: Shape 73"/>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5" name="Freeform: Shape 74"/>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6" name="Freeform: Shape 75"/>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7" name="Freeform: Shape 76"/>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8" name="Freeform: Shape 77"/>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9" name="Freeform: Shape 78"/>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0" name="Freeform: Shape 79"/>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1" name="Freeform: Shape 80"/>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2" name="Freeform: Shape 81"/>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3" name="Freeform: Shape 82"/>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4" name="Freeform: Shape 83"/>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5" name="Freeform: Shape 84"/>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78" name="Graphic 233"/>
          <p:cNvGrpSpPr/>
          <p:nvPr/>
        </p:nvGrpSpPr>
        <p:grpSpPr>
          <a:xfrm>
            <a:off x="1392577" y="5382937"/>
            <a:ext cx="1484013" cy="1429614"/>
            <a:chOff x="2651548" y="5448024"/>
            <a:chExt cx="1484013" cy="1429614"/>
          </a:xfrm>
        </p:grpSpPr>
        <p:sp>
          <p:nvSpPr>
            <p:cNvPr id="179" name="Freeform: Shape 178"/>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 name="Freeform: Shape 179"/>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 name="Freeform: Shape 180"/>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 name="Freeform: Shape 181"/>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 name="Freeform: Shape 182"/>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 name="Freeform: Shape 183"/>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 name="Freeform: Shape 184"/>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 name="Freeform: Shape 185"/>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87" name="Graphic 243"/>
          <p:cNvGrpSpPr/>
          <p:nvPr/>
        </p:nvGrpSpPr>
        <p:grpSpPr>
          <a:xfrm>
            <a:off x="9806836" y="5549127"/>
            <a:ext cx="1630724" cy="1255170"/>
            <a:chOff x="7982733" y="5589867"/>
            <a:chExt cx="1630724" cy="1255170"/>
          </a:xfrm>
        </p:grpSpPr>
        <p:sp>
          <p:nvSpPr>
            <p:cNvPr id="188" name="Freeform: Shape 187"/>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 name="Freeform: Shape 188"/>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 name="Freeform: Shape 189"/>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 name="Freeform: Shape 190"/>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 name="Freeform: Shape 191"/>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pic>
        <p:nvPicPr>
          <p:cNvPr id="305" name="Graphic 30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017820">
            <a:off x="9948945" y="-4980"/>
            <a:ext cx="2294946" cy="1762785"/>
          </a:xfrm>
          <a:prstGeom prst="rect">
            <a:avLst/>
          </a:prstGeom>
        </p:spPr>
      </p:pic>
      <p:pic>
        <p:nvPicPr>
          <p:cNvPr id="306" name="Graphic 30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2395828">
            <a:off x="11461035" y="553889"/>
            <a:ext cx="1009110" cy="1698258"/>
          </a:xfrm>
          <a:prstGeom prst="rect">
            <a:avLst/>
          </a:prstGeom>
        </p:spPr>
      </p:pic>
      <p:pic>
        <p:nvPicPr>
          <p:cNvPr id="2" name="Graphic 1"/>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10328" y="422573"/>
            <a:ext cx="1460633" cy="684352"/>
          </a:xfrm>
          <a:prstGeom prst="rect">
            <a:avLst/>
          </a:prstGeom>
        </p:spPr>
      </p:pic>
      <p:pic>
        <p:nvPicPr>
          <p:cNvPr id="194" name="Graphic 19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88961" y="108767"/>
            <a:ext cx="1000125" cy="1085850"/>
          </a:xfrm>
          <a:prstGeom prst="rect">
            <a:avLst/>
          </a:prstGeom>
        </p:spPr>
      </p:pic>
      <p:grpSp>
        <p:nvGrpSpPr>
          <p:cNvPr id="202" name="Group 201"/>
          <p:cNvGrpSpPr/>
          <p:nvPr/>
        </p:nvGrpSpPr>
        <p:grpSpPr>
          <a:xfrm flipH="1">
            <a:off x="9007950" y="1557956"/>
            <a:ext cx="2110039" cy="1246123"/>
            <a:chOff x="1910854" y="856083"/>
            <a:chExt cx="2428670" cy="1434296"/>
          </a:xfrm>
        </p:grpSpPr>
        <p:grpSp>
          <p:nvGrpSpPr>
            <p:cNvPr id="329" name="Group 328"/>
            <p:cNvGrpSpPr/>
            <p:nvPr/>
          </p:nvGrpSpPr>
          <p:grpSpPr>
            <a:xfrm>
              <a:off x="2714422" y="856083"/>
              <a:ext cx="1625102" cy="888291"/>
              <a:chOff x="-2757327" y="585888"/>
              <a:chExt cx="1625102" cy="888291"/>
            </a:xfrm>
          </p:grpSpPr>
          <p:sp>
            <p:nvSpPr>
              <p:cNvPr id="330" name="Freeform: Shape 329"/>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2" name="Freeform: Shape 331"/>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34" name="Graphic 333"/>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10854" y="1395295"/>
              <a:ext cx="1910403" cy="895084"/>
            </a:xfrm>
            <a:prstGeom prst="rect">
              <a:avLst/>
            </a:prstGeom>
          </p:spPr>
        </p:pic>
      </p:grpSp>
      <p:pic>
        <p:nvPicPr>
          <p:cNvPr id="199" name="Graphic 198"/>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65625" y="3657793"/>
            <a:ext cx="2810337" cy="3450287"/>
          </a:xfrm>
          <a:prstGeom prst="rect">
            <a:avLst/>
          </a:prstGeom>
        </p:spPr>
      </p:pic>
      <p:grpSp>
        <p:nvGrpSpPr>
          <p:cNvPr id="201" name="Group 200"/>
          <p:cNvGrpSpPr/>
          <p:nvPr/>
        </p:nvGrpSpPr>
        <p:grpSpPr>
          <a:xfrm>
            <a:off x="1565062" y="3313034"/>
            <a:ext cx="1862870" cy="1974329"/>
            <a:chOff x="-3133932" y="-781651"/>
            <a:chExt cx="2856443" cy="3027349"/>
          </a:xfrm>
        </p:grpSpPr>
        <p:sp>
          <p:nvSpPr>
            <p:cNvPr id="336" name="Freeform: Shape 335"/>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338" name="Graphic 7"/>
            <p:cNvGrpSpPr/>
            <p:nvPr/>
          </p:nvGrpSpPr>
          <p:grpSpPr>
            <a:xfrm rot="1862317">
              <a:off x="-2990368" y="-421759"/>
              <a:ext cx="2526247" cy="2305587"/>
              <a:chOff x="199901" y="2459662"/>
              <a:chExt cx="2180577" cy="1990110"/>
            </a:xfrm>
          </p:grpSpPr>
          <p:sp>
            <p:nvSpPr>
              <p:cNvPr id="339" name="Freeform: Shape 338"/>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0" name="Freeform: Shape 339"/>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1" name="Freeform: Shape 340"/>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2" name="Freeform: Shape 341"/>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3" name="Freeform: Shape 342"/>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4" name="Freeform: Shape 343"/>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5" name="Freeform: Shape 344"/>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6" name="Freeform: Shape 345"/>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7" name="Freeform: Shape 346"/>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8" name="Freeform: Shape 347"/>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9" name="Freeform: Shape 348"/>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0" name="Freeform: Shape 349"/>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pic>
        <p:nvPicPr>
          <p:cNvPr id="203" name="Graphic 202"/>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5192" y="2112033"/>
            <a:ext cx="2111368" cy="1805584"/>
          </a:xfrm>
          <a:prstGeom prst="rect">
            <a:avLst/>
          </a:prstGeom>
        </p:spPr>
      </p:pic>
      <p:pic>
        <p:nvPicPr>
          <p:cNvPr id="3" name="Picture 2"/>
          <p:cNvPicPr>
            <a:picLocks noChangeAspect="1"/>
          </p:cNvPicPr>
          <p:nvPr/>
        </p:nvPicPr>
        <p:blipFill>
          <a:blip r:embed="rId19"/>
          <a:stretch>
            <a:fillRect/>
          </a:stretch>
        </p:blipFill>
        <p:spPr>
          <a:xfrm>
            <a:off x="1990977" y="2007546"/>
            <a:ext cx="8839966" cy="16033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964" y="0"/>
            <a:ext cx="12206964" cy="7091915"/>
          </a:xfrm>
          <a:prstGeom prst="rect">
            <a:avLst/>
          </a:prstGeom>
        </p:spPr>
      </p:pic>
      <p:sp>
        <p:nvSpPr>
          <p:cNvPr id="9" name="Freeform 2"/>
          <p:cNvSpPr/>
          <p:nvPr/>
        </p:nvSpPr>
        <p:spPr>
          <a:xfrm>
            <a:off x="0" y="0"/>
            <a:ext cx="6087266" cy="6805306"/>
          </a:xfrm>
          <a:custGeom>
            <a:avLst/>
            <a:gdLst/>
            <a:ahLst/>
            <a:cxnLst/>
            <a:rect l="l" t="t" r="r" b="b"/>
            <a:pathLst>
              <a:path w="7682150" h="8097128">
                <a:moveTo>
                  <a:pt x="0" y="0"/>
                </a:moveTo>
                <a:lnTo>
                  <a:pt x="7682150" y="0"/>
                </a:lnTo>
                <a:lnTo>
                  <a:pt x="7682150" y="8097128"/>
                </a:lnTo>
                <a:lnTo>
                  <a:pt x="0" y="80971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1">
            <a:hlinkClick r:id="rId4" action="ppaction://hlinksldjump"/>
          </p:cNvPr>
          <p:cNvSpPr/>
          <p:nvPr/>
        </p:nvSpPr>
        <p:spPr>
          <a:xfrm rot="4461102">
            <a:off x="863451" y="1325061"/>
            <a:ext cx="878457"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2">
            <a:hlinkClick r:id="rId7" action="ppaction://hlinksldjump"/>
          </p:cNvPr>
          <p:cNvSpPr/>
          <p:nvPr/>
        </p:nvSpPr>
        <p:spPr>
          <a:xfrm rot="2996330">
            <a:off x="2401609" y="609828"/>
            <a:ext cx="1053213" cy="84811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3">
            <a:hlinkClick r:id="rId8" action="ppaction://hlinksldjump"/>
          </p:cNvPr>
          <p:cNvSpPr/>
          <p:nvPr/>
        </p:nvSpPr>
        <p:spPr>
          <a:xfrm>
            <a:off x="4212702" y="976643"/>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4">
            <a:hlinkClick r:id="rId9" action="ppaction://hlinksldjump"/>
          </p:cNvPr>
          <p:cNvSpPr/>
          <p:nvPr/>
        </p:nvSpPr>
        <p:spPr>
          <a:xfrm>
            <a:off x="2341372" y="2146225"/>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p:cNvGrpSpPr/>
          <p:nvPr/>
        </p:nvGrpSpPr>
        <p:grpSpPr>
          <a:xfrm>
            <a:off x="7902528" y="2222205"/>
            <a:ext cx="4047430" cy="4635795"/>
            <a:chOff x="7902528" y="2222205"/>
            <a:chExt cx="4047430" cy="4635795"/>
          </a:xfrm>
        </p:grpSpPr>
        <p:pic>
          <p:nvPicPr>
            <p:cNvPr id="21" name="Picture 20" descr="A cartoon of a child holding an orange&#10;&#10;Description automatically generate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02528" y="2222205"/>
              <a:ext cx="4047430" cy="4635795"/>
            </a:xfrm>
            <a:prstGeom prst="rect">
              <a:avLst/>
            </a:prstGeom>
          </p:spPr>
        </p:pic>
        <p:sp>
          <p:nvSpPr>
            <p:cNvPr id="22" name="Freeform 3"/>
            <p:cNvSpPr/>
            <p:nvPr/>
          </p:nvSpPr>
          <p:spPr>
            <a:xfrm rot="2596266">
              <a:off x="9193347" y="4519089"/>
              <a:ext cx="705328" cy="83215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Picture 25" descr="A wicker basket with a black background&#10;&#10;Description automatically generated"/>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49924" y="4242391"/>
            <a:ext cx="3891518" cy="2849524"/>
          </a:xfrm>
          <a:prstGeom prst="rect">
            <a:avLst/>
          </a:prstGeom>
        </p:spPr>
      </p:pic>
      <p:pic>
        <p:nvPicPr>
          <p:cNvPr id="29" name="Picture 4">
            <a:hlinkClick r:id="rId12" action="ppaction://hlinksldjump"/>
          </p:cNvPr>
          <p:cNvPicPr>
            <a:picLocks noChangeAspect="1"/>
          </p:cNvPicPr>
          <p:nvPr/>
        </p:nvPicPr>
        <p:blipFill>
          <a:blip r:embed="rId13"/>
          <a:srcRect/>
          <a:stretch>
            <a:fillRect/>
          </a:stretch>
        </p:blipFill>
        <p:spPr>
          <a:xfrm>
            <a:off x="9865977" y="260498"/>
            <a:ext cx="2083981" cy="208398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11111E-6 L 0.50547 0.54236 " pathEditMode="relative" rAng="0" ptsTypes="AA">
                                      <p:cBhvr>
                                        <p:cTn id="6" dur="2000" fill="hold"/>
                                        <p:tgtEl>
                                          <p:spTgt spid="10"/>
                                        </p:tgtEl>
                                        <p:attrNameLst>
                                          <p:attrName>ppt_x</p:attrName>
                                          <p:attrName>ppt_y</p:attrName>
                                        </p:attrNameLst>
                                      </p:cBhvr>
                                      <p:rCtr x="25273" y="27106"/>
                                    </p:animMotion>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6 -4.44444E-6 L 0.41654 0.63681 " pathEditMode="relative" rAng="0" ptsTypes="AA">
                                      <p:cBhvr>
                                        <p:cTn id="11" dur="2000" fill="hold"/>
                                        <p:tgtEl>
                                          <p:spTgt spid="11"/>
                                        </p:tgtEl>
                                        <p:attrNameLst>
                                          <p:attrName>ppt_x</p:attrName>
                                          <p:attrName>ppt_y</p:attrName>
                                        </p:attrNameLst>
                                      </p:cBhvr>
                                      <p:rCtr x="20820" y="31829"/>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75E-6 -2.96296E-6 L 0.32787 0.60556 " pathEditMode="relative" rAng="0" ptsTypes="AA">
                                      <p:cBhvr>
                                        <p:cTn id="16" dur="2000" fill="hold"/>
                                        <p:tgtEl>
                                          <p:spTgt spid="13"/>
                                        </p:tgtEl>
                                        <p:attrNameLst>
                                          <p:attrName>ppt_x</p:attrName>
                                          <p:attrName>ppt_y</p:attrName>
                                        </p:attrNameLst>
                                      </p:cBhvr>
                                      <p:rCtr x="16393" y="30278"/>
                                    </p:animMotion>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66667E-6 -4.81481E-6 L 0.40456 0.4132 " pathEditMode="relative" rAng="0" ptsTypes="AA">
                                      <p:cBhvr>
                                        <p:cTn id="21" dur="2000" fill="hold"/>
                                        <p:tgtEl>
                                          <p:spTgt spid="16"/>
                                        </p:tgtEl>
                                        <p:attrNameLst>
                                          <p:attrName>ppt_x</p:attrName>
                                          <p:attrName>ppt_y</p:attrName>
                                        </p:attrNameLst>
                                      </p:cBhvr>
                                      <p:rCtr x="20221" y="20648"/>
                                    </p:animMotion>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p:cNvPicPr>
            <a:picLocks noChangeAspect="1"/>
          </p:cNvPicPr>
          <p:nvPr/>
        </p:nvPicPr>
        <p:blipFill rotWithShape="1">
          <a:blip r:embed="rId1">
            <a:extLst>
              <a:ext uri="{96DAC541-7B7A-43D3-8B79-37D633B846F1}">
                <asvg:svgBlip xmlns:asvg="http://schemas.microsoft.com/office/drawing/2016/SVG/main" r:embed="rId2"/>
              </a:ext>
            </a:extLst>
          </a:blip>
          <a:srcRect l="1091" t="29953" r="17860" b="4322"/>
          <a:stretch>
            <a:fillRect/>
          </a:stretch>
        </p:blipFill>
        <p:spPr>
          <a:xfrm>
            <a:off x="-132080" y="0"/>
            <a:ext cx="12425680" cy="6858000"/>
          </a:xfrm>
          <a:prstGeom prst="rect">
            <a:avLst/>
          </a:prstGeom>
        </p:spPr>
      </p:pic>
      <p:sp>
        <p:nvSpPr>
          <p:cNvPr id="2" name="Rectangle 1"/>
          <p:cNvSpPr/>
          <p:nvPr/>
        </p:nvSpPr>
        <p:spPr>
          <a:xfrm>
            <a:off x="1393753" y="3057525"/>
            <a:ext cx="9144000" cy="847725"/>
          </a:xfrm>
          <a:prstGeom prst="rect">
            <a:avLst/>
          </a:prstGeom>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 Hoa</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3" name="Rectangle 2"/>
          <p:cNvSpPr/>
          <p:nvPr/>
        </p:nvSpPr>
        <p:spPr>
          <a:xfrm>
            <a:off x="1374703" y="4176486"/>
            <a:ext cx="9144000" cy="843189"/>
          </a:xfrm>
          <a:prstGeom prst="rect">
            <a:avLst/>
          </a:prstGeom>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Rễ</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6" name="Rectangle 5"/>
          <p:cNvSpPr/>
          <p:nvPr/>
        </p:nvSpPr>
        <p:spPr>
          <a:xfrm>
            <a:off x="1412803" y="1990726"/>
            <a:ext cx="9144000" cy="790574"/>
          </a:xfrm>
          <a:prstGeom prst="rect">
            <a:avLst/>
          </a:prstGeom>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Gốc</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8" name="Rectangle 7"/>
          <p:cNvSpPr/>
          <p:nvPr/>
        </p:nvSpPr>
        <p:spPr>
          <a:xfrm>
            <a:off x="742610" y="152400"/>
            <a:ext cx="10494161" cy="80002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latin typeface="Cambria" panose="02040503050406030204" pitchFamily="18" charset="0"/>
                <a:ea typeface="Cambria" panose="02040503050406030204" pitchFamily="18" charset="0"/>
                <a:cs typeface="Arial-Rounded" pitchFamily="34" charset="0"/>
              </a:rPr>
              <a:t>1. </a:t>
            </a:r>
            <a:r>
              <a:rPr lang="vi-VN" sz="4400" dirty="0">
                <a:solidFill>
                  <a:srgbClr val="4472C4">
                    <a:lumMod val="50000"/>
                  </a:srgbClr>
                </a:solidFill>
                <a:latin typeface="Cambria" panose="02040503050406030204" pitchFamily="18" charset="0"/>
                <a:ea typeface="Cambria" panose="02040503050406030204" pitchFamily="18" charset="0"/>
                <a:cs typeface="Arial-Rounded" pitchFamily="34" charset="0"/>
              </a:rPr>
              <a:t>Cơ quan sinh sản của thực vật có hoa là:</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2" name="Rectangle 11"/>
          <p:cNvSpPr/>
          <p:nvPr/>
        </p:nvSpPr>
        <p:spPr>
          <a:xfrm>
            <a:off x="1374703" y="5367111"/>
            <a:ext cx="9144000" cy="843189"/>
          </a:xfrm>
          <a:prstGeom prst="rect">
            <a:avLst/>
          </a:prstGeom>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Lá</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0" name="Picture 19" descr="A wicker basket with a black background&#10;&#10;Description automatically generated">
            <a:hlinkClick r:id="rId4" action="ppaction://hlinksldjump"/>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pic>
        <p:nvPicPr>
          <p:cNvPr id="26" name="Picture 25" descr="A cartoon of a mango&#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0752" y="2870789"/>
            <a:ext cx="879574" cy="123339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strVal val="#ppt_w*0.70"/>
                                          </p:val>
                                        </p:tav>
                                        <p:tav tm="100000">
                                          <p:val>
                                            <p:strVal val="#ppt_w"/>
                                          </p:val>
                                        </p:tav>
                                      </p:tavLst>
                                    </p:anim>
                                    <p:anim calcmode="lin" valueType="num">
                                      <p:cBhvr>
                                        <p:cTn id="28" dur="1000" fill="hold"/>
                                        <p:tgtEl>
                                          <p:spTgt spid="12"/>
                                        </p:tgtEl>
                                        <p:attrNameLst>
                                          <p:attrName>ppt_h</p:attrName>
                                        </p:attrNameLst>
                                      </p:cBhvr>
                                      <p:tavLst>
                                        <p:tav tm="0">
                                          <p:val>
                                            <p:strVal val="#ppt_h"/>
                                          </p:val>
                                        </p:tav>
                                        <p:tav tm="100000">
                                          <p:val>
                                            <p:strVal val="#ppt_h"/>
                                          </p:val>
                                        </p:tav>
                                      </p:tavLst>
                                    </p:anim>
                                    <p:animEffect transition="in" filter="fade">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
                                        </p:tgtEl>
                                        <p:attrNameLst>
                                          <p:attrName>fillcolor</p:attrName>
                                        </p:attrNameLst>
                                      </p:cBhvr>
                                      <p:to>
                                        <a:schemeClr val="bg2"/>
                                      </p:to>
                                    </p:animClr>
                                    <p:set>
                                      <p:cBhvr>
                                        <p:cTn id="35" dur="250" fill="hold"/>
                                        <p:tgtEl>
                                          <p:spTgt spid="2"/>
                                        </p:tgtEl>
                                        <p:attrNameLst>
                                          <p:attrName>fill.type</p:attrName>
                                        </p:attrNameLst>
                                      </p:cBhvr>
                                      <p:to>
                                        <p:strVal val="solid"/>
                                      </p:to>
                                    </p:set>
                                    <p:set>
                                      <p:cBhvr>
                                        <p:cTn id="36" dur="250" fill="hold"/>
                                        <p:tgtEl>
                                          <p:spTgt spid="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7" name="click.wav"/>
                                        </p:tgtEl>
                                      </p:cMediaNode>
                                    </p:audio>
                                  </p:subTnLst>
                                </p:cTn>
                              </p:par>
                              <p:par>
                                <p:cTn id="37" presetID="1" presetClass="emph" presetSubtype="2" fill="hold" nodeType="withEffect">
                                  <p:stCondLst>
                                    <p:cond delay="500"/>
                                  </p:stCondLst>
                                  <p:childTnLst>
                                    <p:animClr clrSpc="rgb" dir="cw">
                                      <p:cBhvr>
                                        <p:cTn id="38" dur="250" fill="hold"/>
                                        <p:tgtEl>
                                          <p:spTgt spid="2"/>
                                        </p:tgtEl>
                                        <p:attrNameLst>
                                          <p:attrName>fillcolor</p:attrName>
                                        </p:attrNameLst>
                                      </p:cBhvr>
                                      <p:to>
                                        <a:srgbClr val="FFFF00"/>
                                      </p:to>
                                    </p:animClr>
                                    <p:set>
                                      <p:cBhvr>
                                        <p:cTn id="39" dur="250" fill="hold"/>
                                        <p:tgtEl>
                                          <p:spTgt spid="2"/>
                                        </p:tgtEl>
                                        <p:attrNameLst>
                                          <p:attrName>fill.type</p:attrName>
                                        </p:attrNameLst>
                                      </p:cBhvr>
                                      <p:to>
                                        <p:strVal val="solid"/>
                                      </p:to>
                                    </p:set>
                                    <p:set>
                                      <p:cBhvr>
                                        <p:cTn id="40" dur="250" fill="hold"/>
                                        <p:tgtEl>
                                          <p:spTgt spid="2"/>
                                        </p:tgtEl>
                                        <p:attrNameLst>
                                          <p:attrName>fill.on</p:attrName>
                                        </p:attrNameLst>
                                      </p:cBhvr>
                                      <p:to>
                                        <p:strVal val="true"/>
                                      </p:to>
                                    </p:set>
                                  </p:childTnLst>
                                </p:cTn>
                              </p:par>
                              <p:par>
                                <p:cTn id="41" presetID="23" presetClass="entr" presetSubtype="16" fill="hold" nodeType="withEffect">
                                  <p:stCondLst>
                                    <p:cond delay="5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8" name="Check mark.wav"/>
                                        </p:tgtEl>
                                      </p:cMediaNode>
                                    </p:audio>
                                  </p:subTnLst>
                                </p:cTn>
                              </p:par>
                            </p:childTnLst>
                          </p:cTn>
                        </p:par>
                      </p:childTnLst>
                    </p:cTn>
                  </p:par>
                </p:childTnLst>
              </p:cTn>
              <p:nextCondLst>
                <p:cond evt="onClick" delay="0">
                  <p:tgtEl>
                    <p:spTgt spid="2"/>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7" name="click.wav"/>
                                        </p:tgtEl>
                                      </p:cMediaNode>
                                    </p:audio>
                                  </p:subTnLst>
                                </p:cTn>
                              </p:par>
                              <p:par>
                                <p:cTn id="52" presetID="1" presetClass="emph" presetSubtype="2" fill="hold" nodeType="withEffect">
                                  <p:stCondLst>
                                    <p:cond delay="500"/>
                                  </p:stCondLst>
                                  <p:childTnLst>
                                    <p:animClr clrSpc="rgb" dir="cw">
                                      <p:cBhvr>
                                        <p:cTn id="53" dur="250" fill="hold"/>
                                        <p:tgtEl>
                                          <p:spTgt spid="3"/>
                                        </p:tgtEl>
                                        <p:attrNameLst>
                                          <p:attrName>fillcolor</p:attrName>
                                        </p:attrNameLst>
                                      </p:cBhvr>
                                      <p:to>
                                        <a:schemeClr val="accent1"/>
                                      </p:to>
                                    </p:animClr>
                                    <p:set>
                                      <p:cBhvr>
                                        <p:cTn id="54" dur="250" fill="hold"/>
                                        <p:tgtEl>
                                          <p:spTgt spid="3"/>
                                        </p:tgtEl>
                                        <p:attrNameLst>
                                          <p:attrName>fill.type</p:attrName>
                                        </p:attrNameLst>
                                      </p:cBhvr>
                                      <p:to>
                                        <p:strVal val="solid"/>
                                      </p:to>
                                    </p:set>
                                    <p:set>
                                      <p:cBhvr>
                                        <p:cTn id="55" dur="250" fill="hold"/>
                                        <p:tgtEl>
                                          <p:spTgt spid="3"/>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5"/>
                                        </p:tgtEl>
                                        <p:attrNameLst>
                                          <p:attrName>style.visibility</p:attrName>
                                        </p:attrNameLst>
                                      </p:cBhvr>
                                      <p:to>
                                        <p:strVal val="visible"/>
                                      </p:to>
                                    </p:set>
                                    <p:anim calcmode="lin" valueType="num">
                                      <p:cBhvr>
                                        <p:cTn id="58" dur="250" fill="hold"/>
                                        <p:tgtEl>
                                          <p:spTgt spid="5"/>
                                        </p:tgtEl>
                                        <p:attrNameLst>
                                          <p:attrName>ppt_w</p:attrName>
                                        </p:attrNameLst>
                                      </p:cBhvr>
                                      <p:tavLst>
                                        <p:tav tm="0">
                                          <p:val>
                                            <p:strVal val="4*#ppt_w"/>
                                          </p:val>
                                        </p:tav>
                                        <p:tav tm="100000">
                                          <p:val>
                                            <p:strVal val="#ppt_w"/>
                                          </p:val>
                                        </p:tav>
                                      </p:tavLst>
                                    </p:anim>
                                    <p:anim calcmode="lin" valueType="num">
                                      <p:cBhvr>
                                        <p:cTn id="5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9" name="Wrong Buzzer.wav"/>
                                        </p:tgtEl>
                                      </p:cMediaNode>
                                    </p:audio>
                                  </p:subTnLst>
                                </p:cTn>
                              </p:par>
                            </p:childTnLst>
                          </p:cTn>
                        </p:par>
                      </p:childTnLst>
                    </p:cTn>
                  </p:par>
                </p:childTnLst>
              </p:cTn>
              <p:nextCondLst>
                <p:cond evt="onClick" delay="0">
                  <p:tgtEl>
                    <p:spTgt spid="3"/>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7" name="click.wav"/>
                                        </p:tgtEl>
                                      </p:cMediaNode>
                                    </p:audio>
                                  </p:subTnLst>
                                </p:cTn>
                              </p:par>
                              <p:par>
                                <p:cTn id="67" presetID="1" presetClass="emph" presetSubtype="2" fill="hold" nodeType="withEffect">
                                  <p:stCondLst>
                                    <p:cond delay="50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7"/>
                                        </p:tgtEl>
                                        <p:attrNameLst>
                                          <p:attrName>style.visibility</p:attrName>
                                        </p:attrNameLst>
                                      </p:cBhvr>
                                      <p:to>
                                        <p:strVal val="visible"/>
                                      </p:to>
                                    </p:set>
                                    <p:anim calcmode="lin" valueType="num">
                                      <p:cBhvr>
                                        <p:cTn id="73" dur="250" fill="hold"/>
                                        <p:tgtEl>
                                          <p:spTgt spid="7"/>
                                        </p:tgtEl>
                                        <p:attrNameLst>
                                          <p:attrName>ppt_w</p:attrName>
                                        </p:attrNameLst>
                                      </p:cBhvr>
                                      <p:tavLst>
                                        <p:tav tm="0">
                                          <p:val>
                                            <p:strVal val="4*#ppt_w"/>
                                          </p:val>
                                        </p:tav>
                                        <p:tav tm="100000">
                                          <p:val>
                                            <p:strVal val="#ppt_w"/>
                                          </p:val>
                                        </p:tav>
                                      </p:tavLst>
                                    </p:anim>
                                    <p:anim calcmode="lin" valueType="num">
                                      <p:cBhvr>
                                        <p:cTn id="7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9" name="Wrong Buzzer.wav"/>
                                        </p:tgtEl>
                                      </p:cMediaNode>
                                    </p:audio>
                                  </p:sub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2"/>
                                        </p:tgtEl>
                                        <p:attrNameLst>
                                          <p:attrName>fillcolor</p:attrName>
                                        </p:attrNameLst>
                                      </p:cBhvr>
                                      <p:to>
                                        <a:schemeClr val="accent1"/>
                                      </p:to>
                                    </p:animClr>
                                    <p:set>
                                      <p:cBhvr>
                                        <p:cTn id="80" dur="250" fill="hold"/>
                                        <p:tgtEl>
                                          <p:spTgt spid="12"/>
                                        </p:tgtEl>
                                        <p:attrNameLst>
                                          <p:attrName>fill.type</p:attrName>
                                        </p:attrNameLst>
                                      </p:cBhvr>
                                      <p:to>
                                        <p:strVal val="solid"/>
                                      </p:to>
                                    </p:set>
                                    <p:set>
                                      <p:cBhvr>
                                        <p:cTn id="81" dur="250" fill="hold"/>
                                        <p:tgtEl>
                                          <p:spTgt spid="12"/>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7" name="click.wav"/>
                                        </p:tgtEl>
                                      </p:cMediaNode>
                                    </p:audio>
                                  </p:subTnLst>
                                </p:cTn>
                              </p:par>
                              <p:par>
                                <p:cTn id="82" presetID="1" presetClass="emph" presetSubtype="2" fill="hold" nodeType="withEffect">
                                  <p:stCondLst>
                                    <p:cond delay="500"/>
                                  </p:stCondLst>
                                  <p:childTnLst>
                                    <p:animClr clrSpc="rgb" dir="cw">
                                      <p:cBhvr>
                                        <p:cTn id="83" dur="250" fill="hold"/>
                                        <p:tgtEl>
                                          <p:spTgt spid="12"/>
                                        </p:tgtEl>
                                        <p:attrNameLst>
                                          <p:attrName>fillcolor</p:attrName>
                                        </p:attrNameLst>
                                      </p:cBhvr>
                                      <p:to>
                                        <a:schemeClr val="accent1"/>
                                      </p:to>
                                    </p:animClr>
                                    <p:set>
                                      <p:cBhvr>
                                        <p:cTn id="84" dur="250" fill="hold"/>
                                        <p:tgtEl>
                                          <p:spTgt spid="12"/>
                                        </p:tgtEl>
                                        <p:attrNameLst>
                                          <p:attrName>fill.type</p:attrName>
                                        </p:attrNameLst>
                                      </p:cBhvr>
                                      <p:to>
                                        <p:strVal val="solid"/>
                                      </p:to>
                                    </p:set>
                                    <p:set>
                                      <p:cBhvr>
                                        <p:cTn id="85" dur="250" fill="hold"/>
                                        <p:tgtEl>
                                          <p:spTgt spid="12"/>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4"/>
                                        </p:tgtEl>
                                        <p:attrNameLst>
                                          <p:attrName>style.visibility</p:attrName>
                                        </p:attrNameLst>
                                      </p:cBhvr>
                                      <p:to>
                                        <p:strVal val="visible"/>
                                      </p:to>
                                    </p:set>
                                    <p:anim calcmode="lin" valueType="num">
                                      <p:cBhvr>
                                        <p:cTn id="88" dur="250" fill="hold"/>
                                        <p:tgtEl>
                                          <p:spTgt spid="14"/>
                                        </p:tgtEl>
                                        <p:attrNameLst>
                                          <p:attrName>ppt_w</p:attrName>
                                        </p:attrNameLst>
                                      </p:cBhvr>
                                      <p:tavLst>
                                        <p:tav tm="0">
                                          <p:val>
                                            <p:strVal val="4*#ppt_w"/>
                                          </p:val>
                                        </p:tav>
                                        <p:tav tm="100000">
                                          <p:val>
                                            <p:strVal val="#ppt_w"/>
                                          </p:val>
                                        </p:tav>
                                      </p:tavLst>
                                    </p:anim>
                                    <p:anim calcmode="lin" valueType="num">
                                      <p:cBhvr>
                                        <p:cTn id="8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9" name="Wrong Buzzer.wav"/>
                                        </p:tgtEl>
                                      </p:cMediaNode>
                                    </p:audio>
                                  </p:subTnLst>
                                </p:cTn>
                              </p:par>
                            </p:childTnLst>
                          </p:cTn>
                        </p:par>
                      </p:childTnLst>
                    </p:cTn>
                  </p:par>
                </p:childTnLst>
              </p:cTn>
              <p:nextCondLst>
                <p:cond evt="onClick" delay="0">
                  <p:tgtEl>
                    <p:spTgt spid="12"/>
                  </p:tgtEl>
                </p:cond>
              </p:nextCondLst>
            </p:seq>
          </p:childTnLst>
        </p:cTn>
      </p:par>
    </p:tnLst>
    <p:bldLst>
      <p:bldP spid="2" grpId="0" animBg="1"/>
      <p:bldP spid="3" grpId="0" animBg="1"/>
      <p:bldP spid="6" grpId="0" animBg="1"/>
      <p:bldP spid="8"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p:cNvPicPr>
            <a:picLocks noChangeAspect="1"/>
          </p:cNvPicPr>
          <p:nvPr/>
        </p:nvPicPr>
        <p:blipFill rotWithShape="1">
          <a:blip r:embed="rId1">
            <a:extLst>
              <a:ext uri="{96DAC541-7B7A-43D3-8B79-37D633B846F1}">
                <asvg:svgBlip xmlns:asvg="http://schemas.microsoft.com/office/drawing/2016/SVG/main" r:embed="rId2"/>
              </a:ext>
            </a:extLst>
          </a:blip>
          <a:srcRect l="1091" t="29953" r="17860" b="4322"/>
          <a:stretch>
            <a:fillRect/>
          </a:stretch>
        </p:blipFill>
        <p:spPr>
          <a:xfrm>
            <a:off x="-132080" y="0"/>
            <a:ext cx="12425680" cy="6858000"/>
          </a:xfrm>
          <a:prstGeom prst="rect">
            <a:avLst/>
          </a:prstGeom>
        </p:spPr>
      </p:pic>
      <p:sp>
        <p:nvSpPr>
          <p:cNvPr id="9" name="Rectangle 8"/>
          <p:cNvSpPr/>
          <p:nvPr/>
        </p:nvSpPr>
        <p:spPr>
          <a:xfrm>
            <a:off x="1287428" y="1643394"/>
            <a:ext cx="9144000" cy="847725"/>
          </a:xfrm>
          <a:prstGeom prst="rect">
            <a:avLst/>
          </a:prstGeom>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Nhị</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p:cNvSpPr/>
          <p:nvPr/>
        </p:nvSpPr>
        <p:spPr>
          <a:xfrm>
            <a:off x="1374703" y="4176486"/>
            <a:ext cx="9144000" cy="843189"/>
          </a:xfrm>
          <a:prstGeom prst="rect">
            <a:avLst/>
          </a:prstGeom>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p:cNvSpPr/>
          <p:nvPr/>
        </p:nvSpPr>
        <p:spPr>
          <a:xfrm>
            <a:off x="1349008" y="2979554"/>
            <a:ext cx="9144000" cy="790574"/>
          </a:xfrm>
          <a:prstGeom prst="rect">
            <a:avLst/>
          </a:prstGeom>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Nhuỵ</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p:cNvSpPr/>
          <p:nvPr/>
        </p:nvSpPr>
        <p:spPr>
          <a:xfrm>
            <a:off x="742610" y="152400"/>
            <a:ext cx="10494161" cy="67691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2.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Tế</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bào</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sinh</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dục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đực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của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thực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vật</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có</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hoa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gọi</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là</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gì</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a:t>
            </a:r>
            <a:endPar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8" name="Rectangle 17"/>
          <p:cNvSpPr/>
          <p:nvPr/>
        </p:nvSpPr>
        <p:spPr>
          <a:xfrm>
            <a:off x="1374703" y="5367111"/>
            <a:ext cx="9144000" cy="843189"/>
          </a:xfrm>
          <a:prstGeom prst="rect">
            <a:avLst/>
          </a:prstGeom>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54427" y="1456658"/>
            <a:ext cx="879574" cy="1233397"/>
          </a:xfrm>
          <a:prstGeom prst="rect">
            <a:avLst/>
          </a:prstGeom>
        </p:spPr>
      </p:pic>
      <p:pic>
        <p:nvPicPr>
          <p:cNvPr id="23" name="Picture 22" descr="A wicker basket with a black background&#10;&#10;Description automatically generated">
            <a:hlinkClick r:id="rId5" action="ppaction://hlinksldjump"/>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7"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8"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7"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9"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7"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9"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7"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9"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p:cNvPicPr>
            <a:picLocks noChangeAspect="1"/>
          </p:cNvPicPr>
          <p:nvPr/>
        </p:nvPicPr>
        <p:blipFill rotWithShape="1">
          <a:blip r:embed="rId1">
            <a:extLst>
              <a:ext uri="{96DAC541-7B7A-43D3-8B79-37D633B846F1}">
                <asvg:svgBlip xmlns:asvg="http://schemas.microsoft.com/office/drawing/2016/SVG/main" r:embed="rId2"/>
              </a:ext>
            </a:extLst>
          </a:blip>
          <a:srcRect l="1091" t="29953" r="17860" b="4322"/>
          <a:stretch>
            <a:fillRect/>
          </a:stretch>
        </p:blipFill>
        <p:spPr>
          <a:xfrm>
            <a:off x="-132080" y="0"/>
            <a:ext cx="12425680" cy="6858000"/>
          </a:xfrm>
          <a:prstGeom prst="rect">
            <a:avLst/>
          </a:prstGeom>
        </p:spPr>
      </p:pic>
      <p:sp>
        <p:nvSpPr>
          <p:cNvPr id="9" name="Rectangle 8"/>
          <p:cNvSpPr/>
          <p:nvPr/>
        </p:nvSpPr>
        <p:spPr>
          <a:xfrm>
            <a:off x="1319325" y="5492362"/>
            <a:ext cx="9144000" cy="847725"/>
          </a:xfrm>
          <a:prstGeom prst="rect">
            <a:avLst/>
          </a:prstGeom>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Nhuỵ</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p:cNvSpPr/>
          <p:nvPr/>
        </p:nvSpPr>
        <p:spPr>
          <a:xfrm>
            <a:off x="1374703" y="4176486"/>
            <a:ext cx="9144000" cy="843189"/>
          </a:xfrm>
          <a:prstGeom prst="rect">
            <a:avLst/>
          </a:prstGeom>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p:cNvSpPr/>
          <p:nvPr/>
        </p:nvSpPr>
        <p:spPr>
          <a:xfrm>
            <a:off x="1349008" y="2979554"/>
            <a:ext cx="9144000" cy="790574"/>
          </a:xfrm>
          <a:prstGeom prst="rect">
            <a:avLst/>
          </a:prstGeom>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p:cNvSpPr/>
          <p:nvPr/>
        </p:nvSpPr>
        <p:spPr>
          <a:xfrm>
            <a:off x="742610" y="152400"/>
            <a:ext cx="10890590"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3.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Tế</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bào</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dục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cái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của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thực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vật</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có</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hoa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gọi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là</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gì</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a:t>
            </a:r>
            <a:endPar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8" name="Rectangle 17"/>
          <p:cNvSpPr/>
          <p:nvPr/>
        </p:nvSpPr>
        <p:spPr>
          <a:xfrm>
            <a:off x="1342805" y="1666981"/>
            <a:ext cx="9144000" cy="843189"/>
          </a:xfrm>
          <a:prstGeom prst="rect">
            <a:avLst/>
          </a:prstGeom>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Nhị</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86324" y="5305626"/>
            <a:ext cx="879574" cy="1233397"/>
          </a:xfrm>
          <a:prstGeom prst="rect">
            <a:avLst/>
          </a:prstGeom>
        </p:spPr>
      </p:pic>
      <p:pic>
        <p:nvPicPr>
          <p:cNvPr id="2" name="Picture 1" descr="A wicker basket with a black background&#10;&#10;Description automatically generated">
            <a:hlinkClick r:id="rId5" action="ppaction://hlinksldjump"/>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7"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8"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7"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9"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7"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9"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7"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9"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p:cNvPicPr>
            <a:picLocks noChangeAspect="1"/>
          </p:cNvPicPr>
          <p:nvPr/>
        </p:nvPicPr>
        <p:blipFill rotWithShape="1">
          <a:blip r:embed="rId1">
            <a:extLst>
              <a:ext uri="{96DAC541-7B7A-43D3-8B79-37D633B846F1}">
                <asvg:svgBlip xmlns:asvg="http://schemas.microsoft.com/office/drawing/2016/SVG/main" r:embed="rId2"/>
              </a:ext>
            </a:extLst>
          </a:blip>
          <a:srcRect l="1091" t="29953" r="17860" b="4322"/>
          <a:stretch>
            <a:fillRect/>
          </a:stretch>
        </p:blipFill>
        <p:spPr>
          <a:xfrm>
            <a:off x="-132080" y="0"/>
            <a:ext cx="12425680" cy="6858000"/>
          </a:xfrm>
          <a:prstGeom prst="rect">
            <a:avLst/>
          </a:prstGeom>
        </p:spPr>
      </p:pic>
      <p:sp>
        <p:nvSpPr>
          <p:cNvPr id="9" name="Rectangle 8"/>
          <p:cNvSpPr/>
          <p:nvPr/>
        </p:nvSpPr>
        <p:spPr>
          <a:xfrm>
            <a:off x="1298060" y="4344045"/>
            <a:ext cx="9144000" cy="847725"/>
          </a:xfrm>
          <a:prstGeom prst="rect">
            <a:avLst/>
          </a:prstGeom>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C.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bưởi</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p:cNvSpPr/>
          <p:nvPr/>
        </p:nvSpPr>
        <p:spPr>
          <a:xfrm>
            <a:off x="1279011" y="5718208"/>
            <a:ext cx="9144000" cy="843189"/>
          </a:xfrm>
          <a:prstGeom prst="rect">
            <a:avLst/>
          </a:prstGeom>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D.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bầu</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9952" y="576020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p:cNvSpPr/>
          <p:nvPr/>
        </p:nvSpPr>
        <p:spPr>
          <a:xfrm>
            <a:off x="1349008" y="2979554"/>
            <a:ext cx="9144000" cy="790574"/>
          </a:xfrm>
          <a:prstGeom prst="rect">
            <a:avLst/>
          </a:prstGeom>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mướp</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p:cNvSpPr/>
          <p:nvPr/>
        </p:nvSpPr>
        <p:spPr>
          <a:xfrm>
            <a:off x="742610" y="152400"/>
            <a:ext cx="10494161"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4. </a:t>
            </a:r>
            <a:r>
              <a:rPr kumimoji="0" lang="vi-VN"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Hoa của cây nào dưới đây là hoa lưỡng tính: </a:t>
            </a:r>
            <a:endPar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8" name="Rectangle 17"/>
          <p:cNvSpPr/>
          <p:nvPr/>
        </p:nvSpPr>
        <p:spPr>
          <a:xfrm>
            <a:off x="1342805" y="1666981"/>
            <a:ext cx="9144000" cy="843189"/>
          </a:xfrm>
          <a:prstGeom prst="rect">
            <a:avLst/>
          </a:prstGeom>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A.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bí</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65059" y="4157309"/>
            <a:ext cx="879574" cy="1233397"/>
          </a:xfrm>
          <a:prstGeom prst="rect">
            <a:avLst/>
          </a:prstGeom>
        </p:spPr>
      </p:pic>
      <p:pic>
        <p:nvPicPr>
          <p:cNvPr id="2" name="Picture 1" descr="A wicker basket with a black background&#10;&#10;Description automatically generated">
            <a:hlinkClick r:id="rId5" action="ppaction://hlinksldjump"/>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7"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8"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7"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9"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7"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9"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7"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9"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7000" b="-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a:fillRect/>
          </a:stretch>
        </p:blipFill>
        <p:spPr>
          <a:xfrm>
            <a:off x="5069840" y="3983536"/>
            <a:ext cx="3132645" cy="2784360"/>
          </a:xfrm>
          <a:prstGeom prst="rect">
            <a:avLst/>
          </a:prstGeom>
        </p:spPr>
      </p:pic>
      <p:pic>
        <p:nvPicPr>
          <p:cNvPr id="7" name="Picture 6"/>
          <p:cNvPicPr>
            <a:picLocks noChangeAspect="1"/>
          </p:cNvPicPr>
          <p:nvPr/>
        </p:nvPicPr>
        <p:blipFill>
          <a:blip r:embed="rId4"/>
          <a:stretch>
            <a:fillRect/>
          </a:stretch>
        </p:blipFill>
        <p:spPr>
          <a:xfrm>
            <a:off x="4134959" y="79206"/>
            <a:ext cx="3718882" cy="969348"/>
          </a:xfrm>
          <a:prstGeom prst="rect">
            <a:avLst/>
          </a:prstGeom>
        </p:spPr>
      </p:pic>
      <p:pic>
        <p:nvPicPr>
          <p:cNvPr id="15" name="Picture 14"/>
          <p:cNvPicPr>
            <a:picLocks noChangeAspect="1"/>
          </p:cNvPicPr>
          <p:nvPr/>
        </p:nvPicPr>
        <p:blipFill>
          <a:blip r:embed="rId5"/>
          <a:stretch>
            <a:fillRect/>
          </a:stretch>
        </p:blipFill>
        <p:spPr>
          <a:xfrm>
            <a:off x="881448" y="1164208"/>
            <a:ext cx="10144623" cy="2944623"/>
          </a:xfrm>
          <a:prstGeom prst="rect">
            <a:avLst/>
          </a:prstGeom>
        </p:spPr>
      </p:pic>
      <p:pic>
        <p:nvPicPr>
          <p:cNvPr id="17" name="Picture 16"/>
          <p:cNvPicPr>
            <a:picLocks noChangeAspect="1"/>
          </p:cNvPicPr>
          <p:nvPr/>
        </p:nvPicPr>
        <p:blipFill>
          <a:blip r:embed="rId6"/>
          <a:stretch>
            <a:fillRect/>
          </a:stretch>
        </p:blipFill>
        <p:spPr>
          <a:xfrm>
            <a:off x="-506089" y="178765"/>
            <a:ext cx="2780017" cy="11766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r="49069"/>
          <a:stretch>
            <a:fillRect/>
          </a:stretch>
        </p:blipFill>
        <p:spPr>
          <a:xfrm>
            <a:off x="1750329" y="23452"/>
            <a:ext cx="2079993" cy="2267524"/>
          </a:xfrm>
          <a:prstGeom prst="rect">
            <a:avLst/>
          </a:prstGeom>
        </p:spPr>
      </p:pic>
      <p:grpSp>
        <p:nvGrpSpPr>
          <p:cNvPr id="17" name="Group 16"/>
          <p:cNvGrpSpPr/>
          <p:nvPr/>
        </p:nvGrpSpPr>
        <p:grpSpPr>
          <a:xfrm>
            <a:off x="1595141" y="2385462"/>
            <a:ext cx="9244012" cy="3893418"/>
            <a:chOff x="500352" y="1476765"/>
            <a:chExt cx="10557164" cy="1573305"/>
          </a:xfrm>
        </p:grpSpPr>
        <p:sp>
          <p:nvSpPr>
            <p:cNvPr id="18" name="Rectangle: Rounded Corners 17"/>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500352" y="1476765"/>
              <a:ext cx="10557163" cy="1573305"/>
            </a:xfrm>
            <a:prstGeom prst="roundRect">
              <a:avLst>
                <a:gd name="adj" fmla="val 50000"/>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Vẽ sơ đồ (hoặc sử dụng sơ đồ đã cho), ghi chú được tên các bộ phận của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Sử dụng sơ đồ đã cho, ghi chú được tên một số giai đoạn phát triển chính của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Trình bày được sự lớn lên của cây con.</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Nêu được ví dụ về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p:txBody>
        </p:sp>
      </p:gr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8205" y="187774"/>
            <a:ext cx="1746219" cy="1798681"/>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219"/>
            <a:ext cx="1843135" cy="1843135"/>
          </a:xfrm>
          <a:prstGeom prst="rect">
            <a:avLst/>
          </a:prstGeom>
        </p:spPr>
      </p:pic>
      <p:pic>
        <p:nvPicPr>
          <p:cNvPr id="4" name="Picture 3" descr="Logo&#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133" y="296274"/>
            <a:ext cx="7403582" cy="18431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2942</Words>
  <Application>WPS Presentation</Application>
  <PresentationFormat>Widescreen</PresentationFormat>
  <Paragraphs>120</Paragraphs>
  <Slides>27</Slides>
  <Notes>9</Notes>
  <HiddenSlides>0</HiddenSlides>
  <MMClips>2</MMClips>
  <ScaleCrop>false</ScaleCrop>
  <HeadingPairs>
    <vt:vector size="6" baseType="variant">
      <vt:variant>
        <vt:lpstr>已用的字体</vt:lpstr>
      </vt:variant>
      <vt:variant>
        <vt:i4>17</vt:i4>
      </vt:variant>
      <vt:variant>
        <vt:lpstr>主题</vt:lpstr>
      </vt:variant>
      <vt:variant>
        <vt:i4>4</vt:i4>
      </vt:variant>
      <vt:variant>
        <vt:lpstr>幻灯片标题</vt:lpstr>
      </vt:variant>
      <vt:variant>
        <vt:i4>27</vt:i4>
      </vt:variant>
    </vt:vector>
  </HeadingPairs>
  <TitlesOfParts>
    <vt:vector size="48" baseType="lpstr">
      <vt:lpstr>Arial</vt:lpstr>
      <vt:lpstr>SimSun</vt:lpstr>
      <vt:lpstr>Wingdings</vt:lpstr>
      <vt:lpstr>Calibri</vt:lpstr>
      <vt:lpstr>等线</vt:lpstr>
      <vt:lpstr>Cambria</vt:lpstr>
      <vt:lpstr>Arial-Rounded</vt:lpstr>
      <vt:lpstr>Segoe Print</vt:lpstr>
      <vt:lpstr>iCiel Cadena</vt:lpstr>
      <vt:lpstr>Corbel</vt:lpstr>
      <vt:lpstr>Pattaya</vt:lpstr>
      <vt:lpstr>Microsoft YaHei</vt:lpstr>
      <vt:lpstr>Arial Unicode MS</vt:lpstr>
      <vt:lpstr>Calibri Light</vt:lpstr>
      <vt:lpstr>Microsoft Sans Serif</vt:lpstr>
      <vt:lpstr>Cordia New</vt:lpstr>
      <vt:lpstr>Cascadia Code</vt:lpstr>
      <vt:lpstr>Default Design</vt:lpstr>
      <vt:lpstr>Office Theme</vt:lpstr>
      <vt:lpstr>1_Office Theme</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2024-10-08T15:41:00Z</dcterms:created>
  <dcterms:modified xsi:type="dcterms:W3CDTF">2024-12-09T11:24:55Z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CBCF9E641B654B0E8337A7975AD2DDFB_12</vt:lpwstr>
  </property>
  <property fmtid="{D5CDD505-2E9C-101B-9397-08002B2CF9AE}" pid="3" name="KSOProductBuildVer">
    <vt:lpwstr>1033-12.2.0.19307</vt:lpwstr>
  </property>
</Properties>
</file>