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25" r:id="rId3"/>
    <p:sldId id="343" r:id="rId4"/>
    <p:sldId id="371" r:id="rId5"/>
    <p:sldId id="346" r:id="rId6"/>
    <p:sldId id="347" r:id="rId7"/>
    <p:sldId id="349" r:id="rId8"/>
    <p:sldId id="360" r:id="rId9"/>
    <p:sldId id="352" r:id="rId10"/>
    <p:sldId id="363" r:id="rId11"/>
    <p:sldId id="364" r:id="rId12"/>
    <p:sldId id="356" r:id="rId13"/>
    <p:sldId id="365" r:id="rId14"/>
    <p:sldId id="367" r:id="rId15"/>
    <p:sldId id="369" r:id="rId16"/>
    <p:sldId id="368" r:id="rId17"/>
    <p:sldId id="370" r:id="rId18"/>
    <p:sldId id="358" r:id="rId19"/>
    <p:sldId id="354" r:id="rId20"/>
    <p:sldId id="256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50"/>
    <a:srgbClr val="F9CA00"/>
    <a:srgbClr val="54823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9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4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42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3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9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ECF6D2B-615C-10D3-E6E6-C15B7235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1C7819B-4015-A387-B449-7AA4CA60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48D31A8-CA65-B149-9E5E-7AF9926AE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0D052B-9EFE-A579-CD24-616B7F0DC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E8F1EC-568F-89C0-3245-7251F482E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9FC5721-F66F-4850-AE1D-41A86DA428CD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1AA84C-52A0-8AEA-4667-A3F4000078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22B5B0-3B26-AD84-3614-13C073711C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6B8F247-C740-44D2-D502-D0CC7C8270BF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10/5/2024</a:t>
            </a:fld>
            <a:endParaRPr lang="en-US" sz="8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DFBA8FA-71CF-B1CA-AFD8-68CB41F458B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224825EF-4A16-6C1C-B15B-B24543ED6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9153B4C3-FA24-9CFC-D274-24D88EDE1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E4BFF06-1C58-1559-0749-0093C6260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4061003-9230-194D-B000-B3ACD5CD6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795EC10-2702-13C9-9994-6338AEE12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3DC45656-6411-0731-F02D-5DD16F3F4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7672CB70-41A7-99C4-097B-C7D4FE106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FFE5D7C1-9148-9E70-A8C9-C9A0DFD1E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27CE4601-87C1-D624-6D62-9686EF5AE167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AFCA9-59C6-58EA-A951-48F39D67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08B0B-BD82-5F66-0456-8889342DD5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2598E2B-EBDA-0AE4-1F4B-7804C973D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5F9E3F6-D586-A25A-018D-13A2B113C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1AA13F4-086D-1811-AD16-C4DF7E7A1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8B2C937-762E-C567-8609-ECADE1F88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35EF451-460B-509A-6DDC-3D3815FD8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4DD8538-CFB8-C3BF-45AA-7F3F48AC1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0CE0273-C31B-6E66-D21C-5B6B41E7A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659E05CE-699A-5415-6238-F11F4277D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:a16="http://schemas.microsoft.com/office/drawing/2014/main" id="{5C695483-0A3E-1DCC-53AB-675F5648B592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FA8E53-A334-1379-3409-D03B1BD2CB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02C73-A5CB-B47A-D4CD-59C895D6C7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1C7122EA-9182-26D1-8C72-AB27D3062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DFC09DC-1CE6-F700-4AC3-AD0CDC740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13928E18-012A-0E91-2BF4-65923F52C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90515F4-2F1F-72D1-C984-D00436729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7B73FF6-3395-F184-B0EE-C2A1054F9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33AF709-1D7A-ECB3-96FB-EFA99A28F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AFAD008-E7BB-A7C0-29CA-837ACF07E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5C6FCA0-8B1C-144A-76CA-810302CCA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10/5/2024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C4E0C0-125C-4232-A874-0A5822EE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153" y="3095923"/>
            <a:ext cx="5323102" cy="39206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33" y="-185424"/>
            <a:ext cx="1367692" cy="1367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66" y="3920876"/>
            <a:ext cx="932769" cy="957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A620D-AF24-B0D3-FFD2-19224915BE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38" y="18407"/>
            <a:ext cx="9175275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E1C1D3-B8FB-408E-9BD0-720F4B3AFBDF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EC1607-C9C9-4A5D-ACB5-9BF9777B72B9}"/>
              </a:ext>
            </a:extLst>
          </p:cNvPr>
          <p:cNvSpPr/>
          <p:nvPr/>
        </p:nvSpPr>
        <p:spPr>
          <a:xfrm>
            <a:off x="915312" y="805171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DF59F2-CB24-DA6D-76F9-5405EB07EF4E}"/>
              </a:ext>
            </a:extLst>
          </p:cNvPr>
          <p:cNvGrpSpPr/>
          <p:nvPr/>
        </p:nvGrpSpPr>
        <p:grpSpPr>
          <a:xfrm>
            <a:off x="1866437" y="883490"/>
            <a:ext cx="8039563" cy="707886"/>
            <a:chOff x="809897" y="463518"/>
            <a:chExt cx="66687989" cy="1211130"/>
          </a:xfrm>
        </p:grpSpPr>
        <p:sp>
          <p:nvSpPr>
            <p:cNvPr id="7" name="Rectangle: Rounded Corners 16">
              <a:extLst>
                <a:ext uri="{FF2B5EF4-FFF2-40B4-BE49-F238E27FC236}">
                  <a16:creationId xmlns:a16="http://schemas.microsoft.com/office/drawing/2014/main" id="{8EDE6307-7F6A-B2CE-A77B-F048B07FD3B3}"/>
                </a:ext>
              </a:extLst>
            </p:cNvPr>
            <p:cNvSpPr/>
            <p:nvPr/>
          </p:nvSpPr>
          <p:spPr>
            <a:xfrm>
              <a:off x="809897" y="544762"/>
              <a:ext cx="6576859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4D6E4-35D2-2C96-552C-EEE55A32B337}"/>
                </a:ext>
              </a:extLst>
            </p:cNvPr>
            <p:cNvSpPr txBox="1"/>
            <p:nvPr/>
          </p:nvSpPr>
          <p:spPr>
            <a:xfrm>
              <a:off x="939731" y="463518"/>
              <a:ext cx="66558155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thành bảng sau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735848-5CE9-9137-C4A6-0328F35B1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593228"/>
              </p:ext>
            </p:extLst>
          </p:nvPr>
        </p:nvGraphicFramePr>
        <p:xfrm>
          <a:off x="1910547" y="1821485"/>
          <a:ext cx="887984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968">
                  <a:extLst>
                    <a:ext uri="{9D8B030D-6E8A-4147-A177-3AD203B41FA5}">
                      <a16:colId xmlns:a16="http://schemas.microsoft.com/office/drawing/2014/main" val="2736756934"/>
                    </a:ext>
                  </a:extLst>
                </a:gridCol>
                <a:gridCol w="1530257">
                  <a:extLst>
                    <a:ext uri="{9D8B030D-6E8A-4147-A177-3AD203B41FA5}">
                      <a16:colId xmlns:a16="http://schemas.microsoft.com/office/drawing/2014/main" val="3549378551"/>
                    </a:ext>
                  </a:extLst>
                </a:gridCol>
                <a:gridCol w="1455167">
                  <a:extLst>
                    <a:ext uri="{9D8B030D-6E8A-4147-A177-3AD203B41FA5}">
                      <a16:colId xmlns:a16="http://schemas.microsoft.com/office/drawing/2014/main" val="2041966735"/>
                    </a:ext>
                  </a:extLst>
                </a:gridCol>
                <a:gridCol w="1412367">
                  <a:extLst>
                    <a:ext uri="{9D8B030D-6E8A-4147-A177-3AD203B41FA5}">
                      <a16:colId xmlns:a16="http://schemas.microsoft.com/office/drawing/2014/main" val="1779945175"/>
                    </a:ext>
                  </a:extLst>
                </a:gridCol>
                <a:gridCol w="2706081">
                  <a:extLst>
                    <a:ext uri="{9D8B030D-6E8A-4147-A177-3AD203B41FA5}">
                      <a16:colId xmlns:a16="http://schemas.microsoft.com/office/drawing/2014/main" val="594522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SG" sz="22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1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2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3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 mưa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 bình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22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Một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15,4mm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22,1mm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16,5mm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80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Hai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15,6mm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18,9mm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12,3mm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10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Ba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23,5mm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32,7mm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21,8mm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775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F72026-79F8-7A98-11C4-229AAD770625}"/>
              </a:ext>
            </a:extLst>
          </p:cNvPr>
          <p:cNvSpPr txBox="1"/>
          <p:nvPr/>
        </p:nvSpPr>
        <p:spPr>
          <a:xfrm>
            <a:off x="8803559" y="2998113"/>
            <a:ext cx="1477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 mm</a:t>
            </a:r>
            <a:endParaRPr lang="en-SG" sz="2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77A71-0F8A-C697-75FF-409E050339E7}"/>
              </a:ext>
            </a:extLst>
          </p:cNvPr>
          <p:cNvSpPr txBox="1"/>
          <p:nvPr/>
        </p:nvSpPr>
        <p:spPr>
          <a:xfrm>
            <a:off x="8879760" y="3397836"/>
            <a:ext cx="1249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mm</a:t>
            </a:r>
            <a:endParaRPr lang="en-SG" sz="2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C1BB9A6B-85F1-EB1C-6EC2-71D045BC9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00" y="1261176"/>
            <a:ext cx="406400" cy="406400"/>
          </a:xfrm>
          <a:prstGeom prst="rect">
            <a:avLst/>
          </a:prstGeom>
        </p:spPr>
      </p:pic>
      <p:pic>
        <p:nvPicPr>
          <p:cNvPr id="1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6697F5B-4154-6A40-BCF3-984FA2526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0138" y="2023176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8A7DC-EFD6-7E37-19E7-046060E6A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3828723"/>
            <a:ext cx="582828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183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7252EE-E6C2-BA0A-1B6B-C3F31B8692DA}"/>
              </a:ext>
            </a:extLst>
          </p:cNvPr>
          <p:cNvSpPr/>
          <p:nvPr/>
        </p:nvSpPr>
        <p:spPr>
          <a:xfrm>
            <a:off x="348841" y="722085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43BE43-25B6-CFDC-79CE-5ECB00BEDCD6}"/>
              </a:ext>
            </a:extLst>
          </p:cNvPr>
          <p:cNvGrpSpPr/>
          <p:nvPr/>
        </p:nvGrpSpPr>
        <p:grpSpPr>
          <a:xfrm>
            <a:off x="1213365" y="793769"/>
            <a:ext cx="10145515" cy="974071"/>
            <a:chOff x="809889" y="544760"/>
            <a:chExt cx="81592113" cy="1666549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2D70DB7E-8748-150B-9C1F-C463EA0E7DB8}"/>
                </a:ext>
              </a:extLst>
            </p:cNvPr>
            <p:cNvSpPr/>
            <p:nvPr/>
          </p:nvSpPr>
          <p:spPr>
            <a:xfrm>
              <a:off x="809889" y="544760"/>
              <a:ext cx="81592113" cy="166654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B7643E-6C96-83F2-1176-B4B0EB7A5246}"/>
                </a:ext>
              </a:extLst>
            </p:cNvPr>
            <p:cNvSpPr txBox="1"/>
            <p:nvPr/>
          </p:nvSpPr>
          <p:spPr>
            <a:xfrm>
              <a:off x="864246" y="544760"/>
              <a:ext cx="81537756" cy="157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83,52 </a:t>
              </a:r>
              <a:r>
                <a:rPr lang="en-SG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8,7 m.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SG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C37216-279E-4F45-D36C-9EFC6B2E0FC3}"/>
              </a:ext>
            </a:extLst>
          </p:cNvPr>
          <p:cNvSpPr txBox="1"/>
          <p:nvPr/>
        </p:nvSpPr>
        <p:spPr>
          <a:xfrm>
            <a:off x="982602" y="3413760"/>
            <a:ext cx="8395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khu vườn = diện tích : chiều rộng</a:t>
            </a:r>
          </a:p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khu vườn = (chiều dài + chiều rộng) x 2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1349B9-3B92-D1C5-8C26-BAFE7ECC8A3C}"/>
              </a:ext>
            </a:extLst>
          </p:cNvPr>
          <p:cNvGrpSpPr/>
          <p:nvPr/>
        </p:nvGrpSpPr>
        <p:grpSpPr>
          <a:xfrm>
            <a:off x="2455477" y="2167671"/>
            <a:ext cx="5695032" cy="906829"/>
            <a:chOff x="13989918" y="587943"/>
            <a:chExt cx="46471425" cy="155150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F5F2E2F-8B5E-07F1-5084-FF348FA02E06}"/>
                </a:ext>
              </a:extLst>
            </p:cNvPr>
            <p:cNvSpPr/>
            <p:nvPr/>
          </p:nvSpPr>
          <p:spPr>
            <a:xfrm>
              <a:off x="13989918" y="587943"/>
              <a:ext cx="38328820" cy="1551504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66490C-AB99-B074-B338-0F205DE13FD4}"/>
                </a:ext>
              </a:extLst>
            </p:cNvPr>
            <p:cNvSpPr txBox="1"/>
            <p:nvPr/>
          </p:nvSpPr>
          <p:spPr>
            <a:xfrm>
              <a:off x="15396448" y="707782"/>
              <a:ext cx="45064895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4000" b="1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5">
            <a:extLst>
              <a:ext uri="{FF2B5EF4-FFF2-40B4-BE49-F238E27FC236}">
                <a16:creationId xmlns:a16="http://schemas.microsoft.com/office/drawing/2014/main" id="{AB063DF7-46CF-22B3-5C5B-230A9048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021809D6-4423-AB21-B77D-DF3ED33F4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5A9716EE-1950-A1CF-11CA-BD5D30C24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DA33C340-20F9-2777-6670-7816AD3DA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7252EE-E6C2-BA0A-1B6B-C3F31B8692DA}"/>
              </a:ext>
            </a:extLst>
          </p:cNvPr>
          <p:cNvSpPr/>
          <p:nvPr/>
        </p:nvSpPr>
        <p:spPr>
          <a:xfrm>
            <a:off x="348841" y="722085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43BE43-25B6-CFDC-79CE-5ECB00BEDCD6}"/>
              </a:ext>
            </a:extLst>
          </p:cNvPr>
          <p:cNvGrpSpPr/>
          <p:nvPr/>
        </p:nvGrpSpPr>
        <p:grpSpPr>
          <a:xfrm>
            <a:off x="1213365" y="793769"/>
            <a:ext cx="10145515" cy="974071"/>
            <a:chOff x="809889" y="544760"/>
            <a:chExt cx="81592113" cy="1666549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2D70DB7E-8748-150B-9C1F-C463EA0E7DB8}"/>
                </a:ext>
              </a:extLst>
            </p:cNvPr>
            <p:cNvSpPr/>
            <p:nvPr/>
          </p:nvSpPr>
          <p:spPr>
            <a:xfrm>
              <a:off x="809889" y="544760"/>
              <a:ext cx="81592113" cy="166654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B7643E-6C96-83F2-1176-B4B0EB7A5246}"/>
                </a:ext>
              </a:extLst>
            </p:cNvPr>
            <p:cNvSpPr txBox="1"/>
            <p:nvPr/>
          </p:nvSpPr>
          <p:spPr>
            <a:xfrm>
              <a:off x="864246" y="544760"/>
              <a:ext cx="81537756" cy="157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vườn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dạng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nhật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83,52 </a:t>
              </a:r>
              <a:r>
                <a:rPr kumimoji="0" lang="en-SG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chiều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rộng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8,7 m.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vườn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mét</a:t>
              </a:r>
              <a:r>
                <a:rPr kumimoji="0" lang="en-SG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1349B9-3B92-D1C5-8C26-BAFE7ECC8A3C}"/>
              </a:ext>
            </a:extLst>
          </p:cNvPr>
          <p:cNvGrpSpPr/>
          <p:nvPr/>
        </p:nvGrpSpPr>
        <p:grpSpPr>
          <a:xfrm>
            <a:off x="1835718" y="2014261"/>
            <a:ext cx="2207962" cy="624042"/>
            <a:chOff x="13989926" y="587945"/>
            <a:chExt cx="18016956" cy="106768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F5F2E2F-8B5E-07F1-5084-FF348FA02E06}"/>
                </a:ext>
              </a:extLst>
            </p:cNvPr>
            <p:cNvSpPr/>
            <p:nvPr/>
          </p:nvSpPr>
          <p:spPr>
            <a:xfrm>
              <a:off x="13989926" y="587945"/>
              <a:ext cx="15115262" cy="1067680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66490C-AB99-B074-B338-0F205DE13FD4}"/>
                </a:ext>
              </a:extLst>
            </p:cNvPr>
            <p:cNvSpPr txBox="1"/>
            <p:nvPr/>
          </p:nvSpPr>
          <p:spPr>
            <a:xfrm>
              <a:off x="15230637" y="707784"/>
              <a:ext cx="16776245" cy="94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Tóm tắt</a:t>
              </a:r>
              <a:endPara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图片 5">
            <a:extLst>
              <a:ext uri="{FF2B5EF4-FFF2-40B4-BE49-F238E27FC236}">
                <a16:creationId xmlns:a16="http://schemas.microsoft.com/office/drawing/2014/main" id="{AB063DF7-46CF-22B3-5C5B-230A9048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021809D6-4423-AB21-B77D-DF3ED33F4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0" y="4934817"/>
            <a:ext cx="2042160" cy="2042160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5A9716EE-1950-A1CF-11CA-BD5D30C24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87396">
            <a:off x="11071779" y="-115101"/>
            <a:ext cx="1302056" cy="1324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EAE21-5B7E-086F-9570-F6D6FDFD38B4}"/>
              </a:ext>
            </a:extLst>
          </p:cNvPr>
          <p:cNvSpPr txBox="1"/>
          <p:nvPr/>
        </p:nvSpPr>
        <p:spPr>
          <a:xfrm>
            <a:off x="989081" y="2923050"/>
            <a:ext cx="7188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83,52 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8,7 m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Chu vi: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....m?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83D54-0DC4-9F3C-4AD2-062D26F31AC4}"/>
              </a:ext>
            </a:extLst>
          </p:cNvPr>
          <p:cNvSpPr txBox="1"/>
          <p:nvPr/>
        </p:nvSpPr>
        <p:spPr>
          <a:xfrm>
            <a:off x="7291286" y="2106371"/>
            <a:ext cx="2055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11916-C99C-4699-A8E5-DC371EC029E2}"/>
              </a:ext>
            </a:extLst>
          </p:cNvPr>
          <p:cNvSpPr txBox="1"/>
          <p:nvPr/>
        </p:nvSpPr>
        <p:spPr>
          <a:xfrm>
            <a:off x="5577363" y="2811766"/>
            <a:ext cx="71886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Chiều dài khu vườn là:</a:t>
            </a:r>
          </a:p>
          <a:p>
            <a:pPr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83,52 : 8,7 = 9,6 (m)</a:t>
            </a:r>
          </a:p>
          <a:p>
            <a:pPr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</a:p>
          <a:p>
            <a:pPr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(9,6 + 8,7) x 2 = 36, 6 (m)</a:t>
            </a:r>
          </a:p>
          <a:p>
            <a:pPr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Đáp số: 36, 6 m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867464-83F6-1081-CE8E-1A452D670E3F}"/>
              </a:ext>
            </a:extLst>
          </p:cNvPr>
          <p:cNvGrpSpPr/>
          <p:nvPr/>
        </p:nvGrpSpPr>
        <p:grpSpPr>
          <a:xfrm>
            <a:off x="6780179" y="2021432"/>
            <a:ext cx="2207962" cy="624042"/>
            <a:chOff x="13989926" y="587945"/>
            <a:chExt cx="18016956" cy="10676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B9619DC-0080-7D38-DF0E-6DA63E2EFFE1}"/>
                </a:ext>
              </a:extLst>
            </p:cNvPr>
            <p:cNvSpPr/>
            <p:nvPr/>
          </p:nvSpPr>
          <p:spPr>
            <a:xfrm>
              <a:off x="13989926" y="587945"/>
              <a:ext cx="15115262" cy="1067680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D4696-86FF-C3F7-F387-7C6F5DAD0B22}"/>
                </a:ext>
              </a:extLst>
            </p:cNvPr>
            <p:cNvSpPr txBox="1"/>
            <p:nvPr/>
          </p:nvSpPr>
          <p:spPr>
            <a:xfrm>
              <a:off x="15230637" y="707784"/>
              <a:ext cx="16776245" cy="94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giải</a:t>
              </a:r>
              <a:endPara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624B65-8FD3-2903-DAA1-170CEE80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91" t="27456" r="1" b="32412"/>
          <a:stretch/>
        </p:blipFill>
        <p:spPr>
          <a:xfrm>
            <a:off x="1225823" y="4495695"/>
            <a:ext cx="2817857" cy="864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D106D-4370-0F1D-B4C4-A3AA2748B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646" y="4036001"/>
            <a:ext cx="319458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2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B434A2-B5A7-6BF9-46B3-8A5B5E37CD10}"/>
              </a:ext>
            </a:extLst>
          </p:cNvPr>
          <p:cNvSpPr/>
          <p:nvPr/>
        </p:nvSpPr>
        <p:spPr>
          <a:xfrm>
            <a:off x="300145" y="2586495"/>
            <a:ext cx="11587418" cy="4027714"/>
          </a:xfrm>
          <a:prstGeom prst="roundRect">
            <a:avLst>
              <a:gd name="adj" fmla="val 2588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id="{AC7F8ACA-92A8-CC20-F8E7-86878C50B282}"/>
              </a:ext>
            </a:extLst>
          </p:cNvPr>
          <p:cNvGrpSpPr/>
          <p:nvPr/>
        </p:nvGrpSpPr>
        <p:grpSpPr>
          <a:xfrm>
            <a:off x="304437" y="2880541"/>
            <a:ext cx="3114335" cy="1384996"/>
            <a:chOff x="1794689" y="2246737"/>
            <a:chExt cx="3114335" cy="1384996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0F6D3748-B864-463A-68D1-E5557B3B3B40}"/>
                </a:ext>
              </a:extLst>
            </p:cNvPr>
            <p:cNvSpPr/>
            <p:nvPr/>
          </p:nvSpPr>
          <p:spPr>
            <a:xfrm>
              <a:off x="2528923" y="2246737"/>
              <a:ext cx="2380101" cy="1384996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63345BBC-9128-467C-75DB-09CE295B4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794689" y="2598888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F7B7F72D-11A3-63CD-5300-A1024B42B5A9}"/>
              </a:ext>
            </a:extLst>
          </p:cNvPr>
          <p:cNvGrpSpPr/>
          <p:nvPr/>
        </p:nvGrpSpPr>
        <p:grpSpPr>
          <a:xfrm>
            <a:off x="3447941" y="2810577"/>
            <a:ext cx="3203058" cy="1454960"/>
            <a:chOff x="6591374" y="2280448"/>
            <a:chExt cx="4256240" cy="1393475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E9DFD1F8-23D8-FCF3-8043-CF89EE6C906A}"/>
                </a:ext>
              </a:extLst>
            </p:cNvPr>
            <p:cNvSpPr/>
            <p:nvPr/>
          </p:nvSpPr>
          <p:spPr>
            <a:xfrm>
              <a:off x="7558453" y="2280448"/>
              <a:ext cx="3289161" cy="1393475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BAA2D5B0-5583-1F6C-5EAA-B937181F1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91374" y="2494881"/>
              <a:ext cx="1276582" cy="972060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7AE1944C-458B-232B-5946-DD533ABF4F4A}"/>
              </a:ext>
            </a:extLst>
          </p:cNvPr>
          <p:cNvGrpSpPr/>
          <p:nvPr/>
        </p:nvGrpSpPr>
        <p:grpSpPr>
          <a:xfrm>
            <a:off x="1657351" y="4778470"/>
            <a:ext cx="2895426" cy="1322806"/>
            <a:chOff x="2556123" y="3938009"/>
            <a:chExt cx="2895426" cy="1322806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7E7EE108-3D3B-56A1-7CD1-191AE5698122}"/>
                </a:ext>
              </a:extLst>
            </p:cNvPr>
            <p:cNvSpPr/>
            <p:nvPr/>
          </p:nvSpPr>
          <p:spPr>
            <a:xfrm>
              <a:off x="3324395" y="3938009"/>
              <a:ext cx="2127154" cy="1322806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1">
              <a:extLst>
                <a:ext uri="{FF2B5EF4-FFF2-40B4-BE49-F238E27FC236}">
                  <a16:creationId xmlns:a16="http://schemas.microsoft.com/office/drawing/2014/main" id="{4B3F0856-021B-85AA-1CB1-6783B5584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2556123" y="4263688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61937A-8AB4-B331-6371-FF068EB1ED10}"/>
              </a:ext>
            </a:extLst>
          </p:cNvPr>
          <p:cNvGrpSpPr/>
          <p:nvPr/>
        </p:nvGrpSpPr>
        <p:grpSpPr>
          <a:xfrm>
            <a:off x="1449962" y="176792"/>
            <a:ext cx="10091780" cy="1015663"/>
            <a:chOff x="809888" y="497594"/>
            <a:chExt cx="75265747" cy="1737709"/>
          </a:xfrm>
        </p:grpSpPr>
        <p:sp>
          <p:nvSpPr>
            <p:cNvPr id="32" name="Rectangle: Rounded Corners 16">
              <a:extLst>
                <a:ext uri="{FF2B5EF4-FFF2-40B4-BE49-F238E27FC236}">
                  <a16:creationId xmlns:a16="http://schemas.microsoft.com/office/drawing/2014/main" id="{1D075C3B-292A-BCD7-D5B0-C736EB4B114D}"/>
                </a:ext>
              </a:extLst>
            </p:cNvPr>
            <p:cNvSpPr/>
            <p:nvPr/>
          </p:nvSpPr>
          <p:spPr>
            <a:xfrm>
              <a:off x="809888" y="544760"/>
              <a:ext cx="74053489" cy="166654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198B47-3CE2-2D1C-C409-E3F8D2D94A3B}"/>
                </a:ext>
              </a:extLst>
            </p:cNvPr>
            <p:cNvSpPr txBox="1"/>
            <p:nvPr/>
          </p:nvSpPr>
          <p:spPr>
            <a:xfrm>
              <a:off x="809888" y="497594"/>
              <a:ext cx="75265747" cy="173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nửa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mảnh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SG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8B484F7-0776-6B6E-3330-9A441AA053BA}"/>
              </a:ext>
            </a:extLst>
          </p:cNvPr>
          <p:cNvSpPr/>
          <p:nvPr/>
        </p:nvSpPr>
        <p:spPr>
          <a:xfrm>
            <a:off x="770368" y="277200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9B3B5F-ADCF-E5F2-CB7C-B002FE5D8D94}"/>
              </a:ext>
            </a:extLst>
          </p:cNvPr>
          <p:cNvSpPr txBox="1"/>
          <p:nvPr/>
        </p:nvSpPr>
        <p:spPr>
          <a:xfrm>
            <a:off x="467360" y="1243187"/>
            <a:ext cx="10911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04327ED-F3D6-7EA7-E156-B1D206D27A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7243" b="-4182"/>
          <a:stretch/>
        </p:blipFill>
        <p:spPr>
          <a:xfrm>
            <a:off x="1140946" y="2918026"/>
            <a:ext cx="2204720" cy="13117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053383-5A51-3B66-6A0B-3022B9F9B6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612" t="664" r="34344" b="3829"/>
          <a:stretch/>
        </p:blipFill>
        <p:spPr>
          <a:xfrm>
            <a:off x="4408640" y="2889910"/>
            <a:ext cx="2058507" cy="13070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D8DFB7-C143-27C2-AFF0-67174A1EA4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903" t="1" r="2260" b="5588"/>
          <a:stretch/>
        </p:blipFill>
        <p:spPr>
          <a:xfrm>
            <a:off x="2618050" y="4778470"/>
            <a:ext cx="1907467" cy="1131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4C61320-400D-47C3-DA8C-53021A589080}"/>
                  </a:ext>
                </a:extLst>
              </p:cNvPr>
              <p:cNvSpPr txBox="1"/>
              <p:nvPr/>
            </p:nvSpPr>
            <p:spPr>
              <a:xfrm>
                <a:off x="6758963" y="3722184"/>
                <a:ext cx="5220526" cy="2060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A: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vi-VN" sz="2400" b="1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SG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xanh.</a:t>
                </a:r>
                <a:endParaRPr lang="en-SG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4C61320-400D-47C3-DA8C-53021A589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963" y="3722184"/>
                <a:ext cx="5220526" cy="2060564"/>
              </a:xfrm>
              <a:prstGeom prst="rect">
                <a:avLst/>
              </a:prstGeom>
              <a:blipFill>
                <a:blip r:embed="rId7"/>
                <a:stretch>
                  <a:fillRect l="-1869" b="-562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9A763831-D40F-2C1B-B44A-F6C26601D3A2}"/>
              </a:ext>
            </a:extLst>
          </p:cNvPr>
          <p:cNvGrpSpPr/>
          <p:nvPr/>
        </p:nvGrpSpPr>
        <p:grpSpPr>
          <a:xfrm>
            <a:off x="6797113" y="2631228"/>
            <a:ext cx="5695032" cy="906829"/>
            <a:chOff x="13989918" y="587943"/>
            <a:chExt cx="46471425" cy="155150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583DFEE-5852-9C97-08F5-BA3B5768DC5A}"/>
                </a:ext>
              </a:extLst>
            </p:cNvPr>
            <p:cNvSpPr/>
            <p:nvPr/>
          </p:nvSpPr>
          <p:spPr>
            <a:xfrm>
              <a:off x="13989918" y="587943"/>
              <a:ext cx="38328820" cy="1551504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05941A-345F-3271-8D66-7FC0A16E8CE3}"/>
                </a:ext>
              </a:extLst>
            </p:cNvPr>
            <p:cNvSpPr txBox="1"/>
            <p:nvPr/>
          </p:nvSpPr>
          <p:spPr>
            <a:xfrm>
              <a:off x="15396448" y="707782"/>
              <a:ext cx="45064895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4000" b="1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35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B434A2-B5A7-6BF9-46B3-8A5B5E37CD10}"/>
              </a:ext>
            </a:extLst>
          </p:cNvPr>
          <p:cNvSpPr/>
          <p:nvPr/>
        </p:nvSpPr>
        <p:spPr>
          <a:xfrm>
            <a:off x="452545" y="2664283"/>
            <a:ext cx="11246270" cy="4027714"/>
          </a:xfrm>
          <a:prstGeom prst="roundRect">
            <a:avLst>
              <a:gd name="adj" fmla="val 2588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id="{AC7F8ACA-92A8-CC20-F8E7-86878C50B282}"/>
              </a:ext>
            </a:extLst>
          </p:cNvPr>
          <p:cNvGrpSpPr/>
          <p:nvPr/>
        </p:nvGrpSpPr>
        <p:grpSpPr>
          <a:xfrm>
            <a:off x="829761" y="2987809"/>
            <a:ext cx="4384000" cy="1529434"/>
            <a:chOff x="1106373" y="2246736"/>
            <a:chExt cx="4384000" cy="1529434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0F6D3748-B864-463A-68D1-E5557B3B3B40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63345BBC-9128-467C-75DB-09CE295B4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F7B7F72D-11A3-63CD-5300-A1024B42B5A9}"/>
              </a:ext>
            </a:extLst>
          </p:cNvPr>
          <p:cNvGrpSpPr/>
          <p:nvPr/>
        </p:nvGrpSpPr>
        <p:grpSpPr>
          <a:xfrm>
            <a:off x="5961044" y="3055293"/>
            <a:ext cx="5128846" cy="1529433"/>
            <a:chOff x="6611984" y="2209120"/>
            <a:chExt cx="4235631" cy="1529433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E9DFD1F8-23D8-FCF3-8043-CF89EE6C906A}"/>
                </a:ext>
              </a:extLst>
            </p:cNvPr>
            <p:cNvSpPr/>
            <p:nvPr/>
          </p:nvSpPr>
          <p:spPr>
            <a:xfrm>
              <a:off x="7323515" y="2209120"/>
              <a:ext cx="3524100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BAA2D5B0-5583-1F6C-5EAA-B937181F1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611984" y="2379736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7AE1944C-458B-232B-5946-DD533ABF4F4A}"/>
              </a:ext>
            </a:extLst>
          </p:cNvPr>
          <p:cNvGrpSpPr/>
          <p:nvPr/>
        </p:nvGrpSpPr>
        <p:grpSpPr>
          <a:xfrm>
            <a:off x="3365968" y="4991861"/>
            <a:ext cx="4345176" cy="1449980"/>
            <a:chOff x="1106373" y="3810835"/>
            <a:chExt cx="4345176" cy="1449980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7E7EE108-3D3B-56A1-7CD1-191AE5698122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1">
              <a:extLst>
                <a:ext uri="{FF2B5EF4-FFF2-40B4-BE49-F238E27FC236}">
                  <a16:creationId xmlns:a16="http://schemas.microsoft.com/office/drawing/2014/main" id="{4B3F0856-021B-85AA-1CB1-6783B5584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id="{58F0FCBF-1DDC-2735-2B3C-7304D46C37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7396062" y="5278810"/>
            <a:ext cx="896707" cy="890172"/>
          </a:xfrm>
          <a:prstGeom prst="rect">
            <a:avLst/>
          </a:prstGeom>
        </p:spPr>
      </p:pic>
      <p:pic>
        <p:nvPicPr>
          <p:cNvPr id="25" name="Hình ảnh 15">
            <a:extLst>
              <a:ext uri="{FF2B5EF4-FFF2-40B4-BE49-F238E27FC236}">
                <a16:creationId xmlns:a16="http://schemas.microsoft.com/office/drawing/2014/main" id="{5E777E9F-F208-5A6B-A158-B0D877A83F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880115" y="3332864"/>
            <a:ext cx="896707" cy="890172"/>
          </a:xfrm>
          <a:prstGeom prst="rect">
            <a:avLst/>
          </a:prstGeom>
        </p:spPr>
      </p:pic>
      <p:pic>
        <p:nvPicPr>
          <p:cNvPr id="26" name="Hình ảnh 16">
            <a:extLst>
              <a:ext uri="{FF2B5EF4-FFF2-40B4-BE49-F238E27FC236}">
                <a16:creationId xmlns:a16="http://schemas.microsoft.com/office/drawing/2014/main" id="{5A6A6F35-AA51-CB97-82C3-911F50B09B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82414" y="3349669"/>
            <a:ext cx="896707" cy="8901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961937A-8AB4-B331-6371-FF068EB1ED10}"/>
              </a:ext>
            </a:extLst>
          </p:cNvPr>
          <p:cNvGrpSpPr/>
          <p:nvPr/>
        </p:nvGrpSpPr>
        <p:grpSpPr>
          <a:xfrm>
            <a:off x="1377939" y="192969"/>
            <a:ext cx="10091780" cy="1015663"/>
            <a:chOff x="272732" y="525271"/>
            <a:chExt cx="75265747" cy="1737709"/>
          </a:xfrm>
        </p:grpSpPr>
        <p:sp>
          <p:nvSpPr>
            <p:cNvPr id="32" name="Rectangle: Rounded Corners 16">
              <a:extLst>
                <a:ext uri="{FF2B5EF4-FFF2-40B4-BE49-F238E27FC236}">
                  <a16:creationId xmlns:a16="http://schemas.microsoft.com/office/drawing/2014/main" id="{1D075C3B-292A-BCD7-D5B0-C736EB4B114D}"/>
                </a:ext>
              </a:extLst>
            </p:cNvPr>
            <p:cNvSpPr/>
            <p:nvPr/>
          </p:nvSpPr>
          <p:spPr>
            <a:xfrm>
              <a:off x="809888" y="544760"/>
              <a:ext cx="74053489" cy="166654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198B47-3CE2-2D1C-C409-E3F8D2D94A3B}"/>
                </a:ext>
              </a:extLst>
            </p:cNvPr>
            <p:cNvSpPr txBox="1"/>
            <p:nvPr/>
          </p:nvSpPr>
          <p:spPr>
            <a:xfrm>
              <a:off x="272732" y="525271"/>
              <a:ext cx="75265747" cy="173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Ông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Hà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nửa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mảnh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đất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dạng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xây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xuất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rô-bốt</a:t>
              </a: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8B484F7-0776-6B6E-3330-9A441AA053BA}"/>
              </a:ext>
            </a:extLst>
          </p:cNvPr>
          <p:cNvSpPr/>
          <p:nvPr/>
        </p:nvSpPr>
        <p:spPr>
          <a:xfrm>
            <a:off x="770368" y="277200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9B3B5F-ADCF-E5F2-CB7C-B002FE5D8D94}"/>
              </a:ext>
            </a:extLst>
          </p:cNvPr>
          <p:cNvSpPr txBox="1"/>
          <p:nvPr/>
        </p:nvSpPr>
        <p:spPr>
          <a:xfrm>
            <a:off x="467360" y="1243187"/>
            <a:ext cx="10911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04327ED-F3D6-7EA7-E156-B1D206D27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7243" b="-4182"/>
          <a:stretch/>
        </p:blipFill>
        <p:spPr>
          <a:xfrm>
            <a:off x="2427692" y="3070066"/>
            <a:ext cx="2204720" cy="14471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053383-5A51-3B66-6A0B-3022B9F9B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612" t="664" r="34344" b="3829"/>
          <a:stretch/>
        </p:blipFill>
        <p:spPr>
          <a:xfrm>
            <a:off x="7818624" y="3162857"/>
            <a:ext cx="2187323" cy="13888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D8DFB7-C143-27C2-AFF0-67174A1EA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903" t="1" r="2260" b="5588"/>
          <a:stretch/>
        </p:blipFill>
        <p:spPr>
          <a:xfrm>
            <a:off x="4985709" y="5031059"/>
            <a:ext cx="2335147" cy="1385674"/>
          </a:xfrm>
          <a:prstGeom prst="rect">
            <a:avLst/>
          </a:prstGeom>
        </p:spPr>
      </p:pic>
      <p:pic>
        <p:nvPicPr>
          <p:cNvPr id="3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A86A5D7-001D-5728-1150-1DA6608D6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C624828-1F60-47AE-3460-A9D793E4C4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99AC4-D143-1C23-0B86-598945B9A9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0000" y="4626228"/>
            <a:ext cx="2190272" cy="21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657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026B81-57AE-41F8-8FFE-A4314EB47301}"/>
              </a:ext>
            </a:extLst>
          </p:cNvPr>
          <p:cNvSpPr/>
          <p:nvPr/>
        </p:nvSpPr>
        <p:spPr>
          <a:xfrm>
            <a:off x="1073426" y="861313"/>
            <a:ext cx="172278" cy="513537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B3E5CE-8846-40B0-81F0-4EA20D8C236B}"/>
              </a:ext>
            </a:extLst>
          </p:cNvPr>
          <p:cNvSpPr/>
          <p:nvPr/>
        </p:nvSpPr>
        <p:spPr>
          <a:xfrm>
            <a:off x="880166" y="2067339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A15C6C-1475-490E-B802-61917A0284FE}"/>
              </a:ext>
            </a:extLst>
          </p:cNvPr>
          <p:cNvSpPr/>
          <p:nvPr/>
        </p:nvSpPr>
        <p:spPr>
          <a:xfrm>
            <a:off x="880166" y="3456267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E85B08-2A5F-46C8-ABF5-CF135986F858}"/>
              </a:ext>
            </a:extLst>
          </p:cNvPr>
          <p:cNvSpPr/>
          <p:nvPr/>
        </p:nvSpPr>
        <p:spPr>
          <a:xfrm>
            <a:off x="880166" y="4606659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FB4551-AB0E-8908-D042-9B265AF60906}"/>
                  </a:ext>
                </a:extLst>
              </p:cNvPr>
              <p:cNvSpPr txBox="1"/>
              <p:nvPr/>
            </p:nvSpPr>
            <p:spPr>
              <a:xfrm>
                <a:off x="1490339" y="1488130"/>
                <a:ext cx="9996603" cy="964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vi-VN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SG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ha. </a:t>
                </a:r>
                <a:r>
                  <a:rPr lang="en-SG" sz="5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FB4551-AB0E-8908-D042-9B265AF6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339" y="1488130"/>
                <a:ext cx="9996603" cy="964495"/>
              </a:xfrm>
              <a:prstGeom prst="rect">
                <a:avLst/>
              </a:prstGeom>
              <a:blipFill>
                <a:blip r:embed="rId4"/>
                <a:stretch>
                  <a:fillRect l="-2134" b="-1202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2B347969-368F-2A22-408A-4CBBEA45B042}"/>
              </a:ext>
            </a:extLst>
          </p:cNvPr>
          <p:cNvSpPr/>
          <p:nvPr/>
        </p:nvSpPr>
        <p:spPr>
          <a:xfrm>
            <a:off x="4297371" y="478291"/>
            <a:ext cx="2931201" cy="766044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28575">
            <a:solidFill>
              <a:srgbClr val="4D9E2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 hay S?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D262340-A831-D3B9-691C-833EE98310F0}"/>
              </a:ext>
            </a:extLst>
          </p:cNvPr>
          <p:cNvSpPr/>
          <p:nvPr/>
        </p:nvSpPr>
        <p:spPr>
          <a:xfrm>
            <a:off x="10657365" y="1619518"/>
            <a:ext cx="783976" cy="694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975FB7DB-FE4A-4BF2-81E8-0D4B423F71FF}"/>
              </a:ext>
            </a:extLst>
          </p:cNvPr>
          <p:cNvSpPr/>
          <p:nvPr/>
        </p:nvSpPr>
        <p:spPr>
          <a:xfrm>
            <a:off x="10610013" y="1575181"/>
            <a:ext cx="825675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808E17-0037-DB9C-6D7E-107713FA72E2}"/>
              </a:ext>
            </a:extLst>
          </p:cNvPr>
          <p:cNvSpPr txBox="1"/>
          <p:nvPr/>
        </p:nvSpPr>
        <p:spPr>
          <a:xfrm>
            <a:off x="3426094" y="2396735"/>
            <a:ext cx="625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40,4 x 30 = 1 212 (m²)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1 212 : 2 = 606 (m²)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E1EE11-49C5-454C-B59E-B0589703B298}"/>
                  </a:ext>
                </a:extLst>
              </p:cNvPr>
              <p:cNvSpPr txBox="1"/>
              <p:nvPr/>
            </p:nvSpPr>
            <p:spPr>
              <a:xfrm>
                <a:off x="1956904" y="4666247"/>
                <a:ext cx="8780243" cy="173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 606 m</a:t>
                </a:r>
                <a:r>
                  <a:rPr lang="en-SG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r>
                  <a:rPr lang="sv-SE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0,0606 ha</a:t>
                </a:r>
                <a:r>
                  <a:rPr lang="vi-VN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7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7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vi-VN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0,01 ha</a:t>
                </a:r>
                <a:r>
                  <a:rPr lang="sv-SE" sz="37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606 </a:t>
                </a:r>
                <a:r>
                  <a:rPr lang="sv-SE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SG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r>
                  <a:rPr lang="vi-VN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vi-VN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ha.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E1EE11-49C5-454C-B59E-B0589703B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904" y="4666247"/>
                <a:ext cx="8780243" cy="1737270"/>
              </a:xfrm>
              <a:prstGeom prst="rect">
                <a:avLst/>
              </a:prstGeom>
              <a:blipFill>
                <a:blip r:embed="rId5"/>
                <a:stretch>
                  <a:fillRect l="-2153" b="-491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60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526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9E397A-3473-224A-A4BA-82FCE8ADAD4E}"/>
              </a:ext>
            </a:extLst>
          </p:cNvPr>
          <p:cNvGrpSpPr/>
          <p:nvPr/>
        </p:nvGrpSpPr>
        <p:grpSpPr>
          <a:xfrm>
            <a:off x="971404" y="308912"/>
            <a:ext cx="10700643" cy="1881768"/>
            <a:chOff x="97115" y="249253"/>
            <a:chExt cx="75441357" cy="3219538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92E2E099-B66D-7D73-2874-E220EFF18DB8}"/>
                </a:ext>
              </a:extLst>
            </p:cNvPr>
            <p:cNvSpPr/>
            <p:nvPr/>
          </p:nvSpPr>
          <p:spPr>
            <a:xfrm>
              <a:off x="272731" y="249253"/>
              <a:ext cx="75265741" cy="3219538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05B067-9D65-EDC2-5219-DC8F9D8E199D}"/>
                </a:ext>
              </a:extLst>
            </p:cNvPr>
            <p:cNvSpPr txBox="1"/>
            <p:nvPr/>
          </p:nvSpPr>
          <p:spPr>
            <a:xfrm>
              <a:off x="97115" y="467293"/>
              <a:ext cx="75265748" cy="300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25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5,7 g.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Khi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62,7 g.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B864DE-4D39-4087-BED2-F4A5077A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61" y="3283760"/>
            <a:ext cx="3654041" cy="2793274"/>
          </a:xfrm>
          <a:prstGeom prst="rect">
            <a:avLst/>
          </a:prstGeom>
        </p:spPr>
      </p:pic>
      <p:pic>
        <p:nvPicPr>
          <p:cNvPr id="3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7764AEA-B912-3709-5B68-018DD49B6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92D639C-F64A-2855-1B21-92535EB61E72}"/>
              </a:ext>
            </a:extLst>
          </p:cNvPr>
          <p:cNvSpPr/>
          <p:nvPr/>
        </p:nvSpPr>
        <p:spPr>
          <a:xfrm>
            <a:off x="106880" y="14842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B1136-C767-5CAA-5655-46491952B88B}"/>
              </a:ext>
            </a:extLst>
          </p:cNvPr>
          <p:cNvSpPr txBox="1"/>
          <p:nvPr/>
        </p:nvSpPr>
        <p:spPr>
          <a:xfrm>
            <a:off x="742524" y="2361947"/>
            <a:ext cx="8177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3C791D-2A8D-9FED-5AE7-6460EFD27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0289" y="2361947"/>
            <a:ext cx="3194581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4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526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9E397A-3473-224A-A4BA-82FCE8ADAD4E}"/>
              </a:ext>
            </a:extLst>
          </p:cNvPr>
          <p:cNvGrpSpPr/>
          <p:nvPr/>
        </p:nvGrpSpPr>
        <p:grpSpPr>
          <a:xfrm>
            <a:off x="1341927" y="308912"/>
            <a:ext cx="10115326" cy="1881768"/>
            <a:chOff x="97115" y="249253"/>
            <a:chExt cx="75441357" cy="3219538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92E2E099-B66D-7D73-2874-E220EFF18DB8}"/>
                </a:ext>
              </a:extLst>
            </p:cNvPr>
            <p:cNvSpPr/>
            <p:nvPr/>
          </p:nvSpPr>
          <p:spPr>
            <a:xfrm>
              <a:off x="272731" y="249253"/>
              <a:ext cx="75265741" cy="3219538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05B067-9D65-EDC2-5219-DC8F9D8E199D}"/>
                </a:ext>
              </a:extLst>
            </p:cNvPr>
            <p:cNvSpPr txBox="1"/>
            <p:nvPr/>
          </p:nvSpPr>
          <p:spPr>
            <a:xfrm>
              <a:off x="97115" y="467293"/>
              <a:ext cx="75265748" cy="300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25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5,7 g.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Khi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Tú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62,7 g.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SG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SG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B864DE-4D39-4087-BED2-F4A5077A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116" y="3393082"/>
            <a:ext cx="3654041" cy="2793274"/>
          </a:xfrm>
          <a:prstGeom prst="rect">
            <a:avLst/>
          </a:prstGeom>
        </p:spPr>
      </p:pic>
      <p:grpSp>
        <p:nvGrpSpPr>
          <p:cNvPr id="12" name="A">
            <a:extLst>
              <a:ext uri="{FF2B5EF4-FFF2-40B4-BE49-F238E27FC236}">
                <a16:creationId xmlns:a16="http://schemas.microsoft.com/office/drawing/2014/main" id="{88A09D25-1A3B-01B1-48A7-7827974927D2}"/>
              </a:ext>
            </a:extLst>
          </p:cNvPr>
          <p:cNvGrpSpPr/>
          <p:nvPr/>
        </p:nvGrpSpPr>
        <p:grpSpPr>
          <a:xfrm>
            <a:off x="1290436" y="2547359"/>
            <a:ext cx="3448944" cy="1196217"/>
            <a:chOff x="1301862" y="2246736"/>
            <a:chExt cx="4188511" cy="1529434"/>
          </a:xfrm>
        </p:grpSpPr>
        <p:sp>
          <p:nvSpPr>
            <p:cNvPr id="13" name="Hình chữ nhật: Góc Tròn 4">
              <a:extLst>
                <a:ext uri="{FF2B5EF4-FFF2-40B4-BE49-F238E27FC236}">
                  <a16:creationId xmlns:a16="http://schemas.microsoft.com/office/drawing/2014/main" id="{DC4CF300-D9A5-ECC9-889A-8D57E9B0E7AF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142,5 g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A">
              <a:extLst>
                <a:ext uri="{FF2B5EF4-FFF2-40B4-BE49-F238E27FC236}">
                  <a16:creationId xmlns:a16="http://schemas.microsoft.com/office/drawing/2014/main" id="{CDB5A994-9FD9-B03F-8948-CE9C96B09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301862" y="2340820"/>
              <a:ext cx="1302828" cy="1352228"/>
            </a:xfrm>
            <a:prstGeom prst="rect">
              <a:avLst/>
            </a:prstGeom>
          </p:spPr>
        </p:pic>
      </p:grpSp>
      <p:grpSp>
        <p:nvGrpSpPr>
          <p:cNvPr id="15" name="B">
            <a:extLst>
              <a:ext uri="{FF2B5EF4-FFF2-40B4-BE49-F238E27FC236}">
                <a16:creationId xmlns:a16="http://schemas.microsoft.com/office/drawing/2014/main" id="{34F6DCC3-7A02-4E56-389A-56A6D2E259F6}"/>
              </a:ext>
            </a:extLst>
          </p:cNvPr>
          <p:cNvGrpSpPr/>
          <p:nvPr/>
        </p:nvGrpSpPr>
        <p:grpSpPr>
          <a:xfrm>
            <a:off x="6000166" y="2487283"/>
            <a:ext cx="2956953" cy="1196217"/>
            <a:chOff x="6594757" y="2209120"/>
            <a:chExt cx="4252858" cy="1529433"/>
          </a:xfrm>
        </p:grpSpPr>
        <p:sp>
          <p:nvSpPr>
            <p:cNvPr id="16" name="Hình chữ nhật: Góc Tròn 5">
              <a:extLst>
                <a:ext uri="{FF2B5EF4-FFF2-40B4-BE49-F238E27FC236}">
                  <a16:creationId xmlns:a16="http://schemas.microsoft.com/office/drawing/2014/main" id="{38875193-4140-49BE-92CC-90AA2267E828}"/>
                </a:ext>
              </a:extLst>
            </p:cNvPr>
            <p:cNvSpPr/>
            <p:nvPr/>
          </p:nvSpPr>
          <p:spPr>
            <a:xfrm>
              <a:off x="7323515" y="2209120"/>
              <a:ext cx="3524100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74,1g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Hình ảnh 10">
              <a:extLst>
                <a:ext uri="{FF2B5EF4-FFF2-40B4-BE49-F238E27FC236}">
                  <a16:creationId xmlns:a16="http://schemas.microsoft.com/office/drawing/2014/main" id="{A4CC8C34-00D2-87E2-A22C-E4FB727BB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94757" y="2224858"/>
              <a:ext cx="1376442" cy="1428634"/>
            </a:xfrm>
            <a:prstGeom prst="rect">
              <a:avLst/>
            </a:prstGeom>
          </p:spPr>
        </p:pic>
      </p:grpSp>
      <p:grpSp>
        <p:nvGrpSpPr>
          <p:cNvPr id="18" name="C">
            <a:extLst>
              <a:ext uri="{FF2B5EF4-FFF2-40B4-BE49-F238E27FC236}">
                <a16:creationId xmlns:a16="http://schemas.microsoft.com/office/drawing/2014/main" id="{17046A5B-7252-A371-5D63-6C83D5B69B8B}"/>
              </a:ext>
            </a:extLst>
          </p:cNvPr>
          <p:cNvGrpSpPr/>
          <p:nvPr/>
        </p:nvGrpSpPr>
        <p:grpSpPr>
          <a:xfrm>
            <a:off x="1268332" y="4278692"/>
            <a:ext cx="3785921" cy="1176661"/>
            <a:chOff x="1369636" y="3810835"/>
            <a:chExt cx="4081913" cy="1466971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880F46E2-628E-226B-5781-F3665DF04BA9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79,8g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Hình ảnh 11">
              <a:extLst>
                <a:ext uri="{FF2B5EF4-FFF2-40B4-BE49-F238E27FC236}">
                  <a16:creationId xmlns:a16="http://schemas.microsoft.com/office/drawing/2014/main" id="{12855C9C-2881-0507-A8F6-D8118C1AB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369636" y="3864718"/>
              <a:ext cx="1361464" cy="1413088"/>
            </a:xfrm>
            <a:prstGeom prst="rect">
              <a:avLst/>
            </a:prstGeom>
          </p:spPr>
        </p:pic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id="{746C3597-D459-9B2D-27D9-70A9066D9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605899" y="4441431"/>
            <a:ext cx="896707" cy="890172"/>
          </a:xfrm>
          <a:prstGeom prst="rect">
            <a:avLst/>
          </a:prstGeom>
        </p:spPr>
      </p:pic>
      <p:pic>
        <p:nvPicPr>
          <p:cNvPr id="25" name="Hình ảnh 15">
            <a:extLst>
              <a:ext uri="{FF2B5EF4-FFF2-40B4-BE49-F238E27FC236}">
                <a16:creationId xmlns:a16="http://schemas.microsoft.com/office/drawing/2014/main" id="{FEF7B52B-DE9C-6AD6-952B-752E615B6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387336" y="2725796"/>
            <a:ext cx="896707" cy="890172"/>
          </a:xfrm>
          <a:prstGeom prst="rect">
            <a:avLst/>
          </a:prstGeom>
        </p:spPr>
      </p:pic>
      <p:pic>
        <p:nvPicPr>
          <p:cNvPr id="26" name="Hình ảnh 16">
            <a:extLst>
              <a:ext uri="{FF2B5EF4-FFF2-40B4-BE49-F238E27FC236}">
                <a16:creationId xmlns:a16="http://schemas.microsoft.com/office/drawing/2014/main" id="{4190A51D-F5F8-1D42-E17E-D6C15FCC3C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8466578" y="2614246"/>
            <a:ext cx="896707" cy="890172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168DE00D-8A26-6A15-1FC7-D7609E2E4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7764AEA-B912-3709-5B68-018DD49B6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92D639C-F64A-2855-1B21-92535EB61E72}"/>
              </a:ext>
            </a:extLst>
          </p:cNvPr>
          <p:cNvSpPr/>
          <p:nvPr/>
        </p:nvSpPr>
        <p:spPr>
          <a:xfrm>
            <a:off x="460390" y="761970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9211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94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1FF01E5-4194-495A-BEED-1AE85A04C8FF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C9E131-6891-4022-AECA-A83838213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9" y="72889"/>
            <a:ext cx="8803861" cy="63676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52C685-004A-4BB6-ABF0-22CE7A066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1320" y="1374119"/>
            <a:ext cx="4914118" cy="4914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812C9-0FBC-56B3-2B04-4D7B67A51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59" y="971941"/>
            <a:ext cx="944352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3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7444DC-145A-4ED9-913D-322E78CF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1218D0-2417-4A5A-B850-6F0D18144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64343"/>
            <a:ext cx="5015557" cy="5434167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E466F-6D20-77A6-BF9A-404A9C419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600" y="360651"/>
            <a:ext cx="9307955" cy="51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5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34063A2C-61BB-A4E4-3B39-D0138ED6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9757BA0B-0BB2-73D6-CAE7-639A423B6BB9}"/>
              </a:ext>
            </a:extLst>
          </p:cNvPr>
          <p:cNvSpPr/>
          <p:nvPr/>
        </p:nvSpPr>
        <p:spPr>
          <a:xfrm>
            <a:off x="711200" y="421497"/>
            <a:ext cx="10769600" cy="613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CF4C414-7F5F-AF63-801B-47D43C8069FE}"/>
              </a:ext>
            </a:extLst>
          </p:cNvPr>
          <p:cNvSpPr/>
          <p:nvPr/>
        </p:nvSpPr>
        <p:spPr>
          <a:xfrm>
            <a:off x="5105400" y="762653"/>
            <a:ext cx="6375400" cy="29845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 nhất</a:t>
            </a:r>
          </a:p>
          <a:p>
            <a:pPr algn="ctr"/>
            <a:r>
              <a:rPr lang="vi-VN" sz="43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 x 4,3 x 4</a:t>
            </a:r>
            <a:endParaRPr lang="en-US" sz="43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81D57-DD9C-CA41-6AED-C34ECA7C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497"/>
            <a:ext cx="6059949" cy="665131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9517F9-BB0E-27A4-8DB6-A1B0D2DE9B3B}"/>
              </a:ext>
            </a:extLst>
          </p:cNvPr>
          <p:cNvSpPr/>
          <p:nvPr/>
        </p:nvSpPr>
        <p:spPr>
          <a:xfrm>
            <a:off x="5308600" y="4034136"/>
            <a:ext cx="6007100" cy="22362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2,5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4,3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4 = (2,5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4)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4,3</a:t>
            </a:r>
          </a:p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4,3</a:t>
            </a:r>
          </a:p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    = </a:t>
            </a:r>
            <a:r>
              <a:rPr lang="en-US" sz="3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  <a:endParaRPr lang="vi-VN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7444DC-145A-4ED9-913D-322E78CF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53C05-E5EF-4107-B064-3621CB686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2" t="35319" r="4529" b="41374"/>
          <a:stretch>
            <a:fillRect/>
          </a:stretch>
        </p:blipFill>
        <p:spPr>
          <a:xfrm>
            <a:off x="6854374" y="5536245"/>
            <a:ext cx="1409292" cy="1072744"/>
          </a:xfrm>
          <a:custGeom>
            <a:avLst/>
            <a:gdLst>
              <a:gd name="connsiteX0" fmla="*/ 1326148 w 1944914"/>
              <a:gd name="connsiteY0" fmla="*/ 0 h 1480457"/>
              <a:gd name="connsiteX1" fmla="*/ 1653195 w 1944914"/>
              <a:gd name="connsiteY1" fmla="*/ 0 h 1480457"/>
              <a:gd name="connsiteX2" fmla="*/ 1944914 w 1944914"/>
              <a:gd name="connsiteY2" fmla="*/ 1074057 h 1480457"/>
              <a:gd name="connsiteX3" fmla="*/ 319314 w 1944914"/>
              <a:gd name="connsiteY3" fmla="*/ 1480457 h 1480457"/>
              <a:gd name="connsiteX4" fmla="*/ 0 w 1944914"/>
              <a:gd name="connsiteY4" fmla="*/ 449943 h 1480457"/>
              <a:gd name="connsiteX5" fmla="*/ 1326148 w 1944914"/>
              <a:gd name="connsiteY5" fmla="*/ 0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4914" h="1480457">
                <a:moveTo>
                  <a:pt x="1326148" y="0"/>
                </a:moveTo>
                <a:lnTo>
                  <a:pt x="1653195" y="0"/>
                </a:lnTo>
                <a:lnTo>
                  <a:pt x="1944914" y="1074057"/>
                </a:lnTo>
                <a:lnTo>
                  <a:pt x="319314" y="1480457"/>
                </a:lnTo>
                <a:lnTo>
                  <a:pt x="0" y="449943"/>
                </a:lnTo>
                <a:lnTo>
                  <a:pt x="1326148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85716A0-2F6D-468E-BC5D-09B5A43D2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9815" y="4987060"/>
            <a:ext cx="6030027" cy="15891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D09069-89A8-4D12-B4C7-07134AD037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0" t="9042" r="39261" b="65366"/>
          <a:stretch>
            <a:fillRect/>
          </a:stretch>
        </p:blipFill>
        <p:spPr>
          <a:xfrm>
            <a:off x="5301388" y="5530527"/>
            <a:ext cx="953610" cy="1068044"/>
          </a:xfrm>
          <a:custGeom>
            <a:avLst/>
            <a:gdLst>
              <a:gd name="connsiteX0" fmla="*/ 827314 w 1451428"/>
              <a:gd name="connsiteY0" fmla="*/ 0 h 1625600"/>
              <a:gd name="connsiteX1" fmla="*/ 1451428 w 1451428"/>
              <a:gd name="connsiteY1" fmla="*/ 304800 h 1625600"/>
              <a:gd name="connsiteX2" fmla="*/ 1436914 w 1451428"/>
              <a:gd name="connsiteY2" fmla="*/ 595086 h 1625600"/>
              <a:gd name="connsiteX3" fmla="*/ 1422400 w 1451428"/>
              <a:gd name="connsiteY3" fmla="*/ 1132115 h 1625600"/>
              <a:gd name="connsiteX4" fmla="*/ 1016000 w 1451428"/>
              <a:gd name="connsiteY4" fmla="*/ 1625600 h 1625600"/>
              <a:gd name="connsiteX5" fmla="*/ 0 w 1451428"/>
              <a:gd name="connsiteY5" fmla="*/ 1306286 h 1625600"/>
              <a:gd name="connsiteX6" fmla="*/ 14514 w 1451428"/>
              <a:gd name="connsiteY6" fmla="*/ 943429 h 1625600"/>
              <a:gd name="connsiteX7" fmla="*/ 595086 w 1451428"/>
              <a:gd name="connsiteY7" fmla="*/ 58057 h 1625600"/>
              <a:gd name="connsiteX8" fmla="*/ 827314 w 1451428"/>
              <a:gd name="connsiteY8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428" h="1625600">
                <a:moveTo>
                  <a:pt x="827314" y="0"/>
                </a:moveTo>
                <a:lnTo>
                  <a:pt x="1451428" y="304800"/>
                </a:lnTo>
                <a:lnTo>
                  <a:pt x="1436914" y="595086"/>
                </a:lnTo>
                <a:lnTo>
                  <a:pt x="1422400" y="1132115"/>
                </a:lnTo>
                <a:lnTo>
                  <a:pt x="1016000" y="1625600"/>
                </a:lnTo>
                <a:lnTo>
                  <a:pt x="0" y="1306286"/>
                </a:lnTo>
                <a:lnTo>
                  <a:pt x="14514" y="943429"/>
                </a:lnTo>
                <a:lnTo>
                  <a:pt x="595086" y="58057"/>
                </a:lnTo>
                <a:lnTo>
                  <a:pt x="827314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1FD9BF-BC18-403A-A29A-21CCC9429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568" y="3639809"/>
            <a:ext cx="3562721" cy="315870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A0B1F-3EB0-589A-B637-BF294ED5C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98" y="0"/>
            <a:ext cx="10687614" cy="60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5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E1C1D3-B8FB-408E-9BD0-720F4B3AFBDF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42144E-F736-4366-A20A-3CFB14CB2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8877"/>
            <a:ext cx="5413237" cy="467703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EC1607-C9C9-4A5D-ACB5-9BF9777B72B9}"/>
              </a:ext>
            </a:extLst>
          </p:cNvPr>
          <p:cNvSpPr/>
          <p:nvPr/>
        </p:nvSpPr>
        <p:spPr>
          <a:xfrm>
            <a:off x="711200" y="66750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DF59F2-CB24-DA6D-76F9-5405EB07EF4E}"/>
              </a:ext>
            </a:extLst>
          </p:cNvPr>
          <p:cNvGrpSpPr/>
          <p:nvPr/>
        </p:nvGrpSpPr>
        <p:grpSpPr>
          <a:xfrm>
            <a:off x="1764837" y="722085"/>
            <a:ext cx="1564081" cy="707886"/>
            <a:chOff x="809897" y="463518"/>
            <a:chExt cx="12762891" cy="1211130"/>
          </a:xfrm>
        </p:grpSpPr>
        <p:sp>
          <p:nvSpPr>
            <p:cNvPr id="7" name="Rectangle: Rounded Corners 16">
              <a:extLst>
                <a:ext uri="{FF2B5EF4-FFF2-40B4-BE49-F238E27FC236}">
                  <a16:creationId xmlns:a16="http://schemas.microsoft.com/office/drawing/2014/main" id="{8EDE6307-7F6A-B2CE-A77B-F048B07FD3B3}"/>
                </a:ext>
              </a:extLst>
            </p:cNvPr>
            <p:cNvSpPr/>
            <p:nvPr/>
          </p:nvSpPr>
          <p:spPr>
            <a:xfrm>
              <a:off x="809897" y="544762"/>
              <a:ext cx="10881360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4D6E4-35D2-2C96-552C-EEE55A32B337}"/>
                </a:ext>
              </a:extLst>
            </p:cNvPr>
            <p:cNvSpPr txBox="1"/>
            <p:nvPr/>
          </p:nvSpPr>
          <p:spPr>
            <a:xfrm>
              <a:off x="3004935" y="463518"/>
              <a:ext cx="10567853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Số?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32FD2B-8FFE-2336-F8B1-7EA131A7D3D3}"/>
              </a:ext>
            </a:extLst>
          </p:cNvPr>
          <p:cNvSpPr txBox="1"/>
          <p:nvPr/>
        </p:nvSpPr>
        <p:spPr>
          <a:xfrm>
            <a:off x="788093" y="2074138"/>
            <a:ext cx="5536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51,23 +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74,9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F2CA-6D24-1313-96D7-20A909002765}"/>
              </a:ext>
            </a:extLst>
          </p:cNvPr>
          <p:cNvSpPr txBox="1"/>
          <p:nvPr/>
        </p:nvSpPr>
        <p:spPr>
          <a:xfrm>
            <a:off x="1016924" y="410517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3,8 = 21,34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 16">
            <a:extLst>
              <a:ext uri="{FF2B5EF4-FFF2-40B4-BE49-F238E27FC236}">
                <a16:creationId xmlns:a16="http://schemas.microsoft.com/office/drawing/2014/main" id="{892F2EB4-D429-794B-6EB4-5894528C9FD1}"/>
              </a:ext>
            </a:extLst>
          </p:cNvPr>
          <p:cNvSpPr/>
          <p:nvPr/>
        </p:nvSpPr>
        <p:spPr>
          <a:xfrm>
            <a:off x="3330531" y="2121614"/>
            <a:ext cx="734393" cy="7763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F9CB65-5B5D-F80B-665F-E6FC5AFC4365}"/>
              </a:ext>
            </a:extLst>
          </p:cNvPr>
          <p:cNvSpPr/>
          <p:nvPr/>
        </p:nvSpPr>
        <p:spPr>
          <a:xfrm>
            <a:off x="1935208" y="4200123"/>
            <a:ext cx="734393" cy="7763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9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A7444DC-145A-4ED9-913D-322E78CF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1B6E694F-3594-9FE4-28A4-42CCEAD8C9FB}"/>
              </a:ext>
            </a:extLst>
          </p:cNvPr>
          <p:cNvSpPr/>
          <p:nvPr/>
        </p:nvSpPr>
        <p:spPr>
          <a:xfrm>
            <a:off x="0" y="5693605"/>
            <a:ext cx="12192000" cy="116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41C6837-95C2-5055-4822-8F4BB7218B0B}"/>
              </a:ext>
            </a:extLst>
          </p:cNvPr>
          <p:cNvSpPr/>
          <p:nvPr/>
        </p:nvSpPr>
        <p:spPr>
          <a:xfrm>
            <a:off x="4527648" y="661188"/>
            <a:ext cx="7461152" cy="4280577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bạn cách thực hiện bài này </a:t>
            </a:r>
          </a:p>
          <a:p>
            <a:pPr algn="ctr"/>
            <a:r>
              <a:rPr lang="vi-VN" sz="4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thế nào?</a:t>
            </a:r>
            <a:endParaRPr lang="en-US" sz="4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64C83-BF04-AAFD-772B-71427805F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0" y="75184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4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8199D1-98CA-9241-4A8B-C47D50CCA910}"/>
              </a:ext>
            </a:extLst>
          </p:cNvPr>
          <p:cNvGrpSpPr/>
          <p:nvPr/>
        </p:nvGrpSpPr>
        <p:grpSpPr>
          <a:xfrm>
            <a:off x="3380037" y="794810"/>
            <a:ext cx="5695032" cy="906829"/>
            <a:chOff x="13989918" y="587943"/>
            <a:chExt cx="46471425" cy="1551504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6DF49F8A-D9C8-1308-66E4-B093A11103D2}"/>
                </a:ext>
              </a:extLst>
            </p:cNvPr>
            <p:cNvSpPr/>
            <p:nvPr/>
          </p:nvSpPr>
          <p:spPr>
            <a:xfrm>
              <a:off x="13989918" y="587943"/>
              <a:ext cx="38328820" cy="1551504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1952D7-496A-CCF6-5758-4DD763F66388}"/>
                </a:ext>
              </a:extLst>
            </p:cNvPr>
            <p:cNvSpPr txBox="1"/>
            <p:nvPr/>
          </p:nvSpPr>
          <p:spPr>
            <a:xfrm>
              <a:off x="15396448" y="707782"/>
              <a:ext cx="45064895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4000" b="1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F42A5EB-65DB-C689-19F1-12C71064A59F}"/>
              </a:ext>
            </a:extLst>
          </p:cNvPr>
          <p:cNvSpPr txBox="1"/>
          <p:nvPr/>
        </p:nvSpPr>
        <p:spPr>
          <a:xfrm>
            <a:off x="786923" y="1715508"/>
            <a:ext cx="71886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dirty="0">
                <a:latin typeface="Cambria" panose="02040503050406030204" pitchFamily="18" charset="0"/>
                <a:ea typeface="Cambria" panose="02040503050406030204" pitchFamily="18" charset="0"/>
              </a:rPr>
              <a:t>a) Muốn tìm số hạng chưa biết, ta lấy tổng trừ đi số hạng kia.</a:t>
            </a:r>
          </a:p>
          <a:p>
            <a:pPr algn="just"/>
            <a:r>
              <a:rPr lang="vi-VN" sz="4200" b="1" dirty="0">
                <a:latin typeface="Cambria" panose="02040503050406030204" pitchFamily="18" charset="0"/>
                <a:ea typeface="Cambria" panose="02040503050406030204" pitchFamily="18" charset="0"/>
              </a:rPr>
              <a:t>b) Muốn tìm số bị chia, ta lấy thương nhân với số chia.</a:t>
            </a:r>
            <a:endParaRPr lang="en-SG" sz="4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1346F-4859-006F-0250-6A9E4078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739" y="2519111"/>
            <a:ext cx="3932261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5">
            <a:extLst>
              <a:ext uri="{FF2B5EF4-FFF2-40B4-BE49-F238E27FC236}">
                <a16:creationId xmlns:a16="http://schemas.microsoft.com/office/drawing/2014/main" id="{69EA402A-5E0A-386A-C686-A97FF904E7B3}"/>
              </a:ext>
            </a:extLst>
          </p:cNvPr>
          <p:cNvSpPr/>
          <p:nvPr/>
        </p:nvSpPr>
        <p:spPr>
          <a:xfrm>
            <a:off x="942880" y="816083"/>
            <a:ext cx="4845839" cy="286425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C662A-F3A5-195C-ED30-43A3603CC0D7}"/>
              </a:ext>
            </a:extLst>
          </p:cNvPr>
          <p:cNvSpPr txBox="1"/>
          <p:nvPr/>
        </p:nvSpPr>
        <p:spPr>
          <a:xfrm>
            <a:off x="870054" y="1030076"/>
            <a:ext cx="5536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51,23 +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pt-BR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pt-BR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74,9</a:t>
            </a:r>
            <a:endParaRPr lang="en-SG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2D683074-CC08-3C6E-5F53-EE673B02D1B8}"/>
              </a:ext>
            </a:extLst>
          </p:cNvPr>
          <p:cNvSpPr/>
          <p:nvPr/>
        </p:nvSpPr>
        <p:spPr>
          <a:xfrm>
            <a:off x="3412492" y="1077552"/>
            <a:ext cx="734393" cy="7763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073CF-E94E-E5C7-FE72-C226D0F8FF00}"/>
              </a:ext>
            </a:extLst>
          </p:cNvPr>
          <p:cNvSpPr txBox="1"/>
          <p:nvPr/>
        </p:nvSpPr>
        <p:spPr>
          <a:xfrm>
            <a:off x="870054" y="2105538"/>
            <a:ext cx="537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74,9 – 51,23 = 23,67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FBE22780-4E10-33CB-886E-879FB8ED4373}"/>
              </a:ext>
            </a:extLst>
          </p:cNvPr>
          <p:cNvSpPr/>
          <p:nvPr/>
        </p:nvSpPr>
        <p:spPr>
          <a:xfrm>
            <a:off x="6470756" y="2446903"/>
            <a:ext cx="4954341" cy="286425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E1296A-D36F-327D-C123-8C67A935C217}"/>
              </a:ext>
            </a:extLst>
          </p:cNvPr>
          <p:cNvSpPr txBox="1"/>
          <p:nvPr/>
        </p:nvSpPr>
        <p:spPr>
          <a:xfrm>
            <a:off x="6583057" y="3854442"/>
            <a:ext cx="5073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21,34 x 3,8 = 81,092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4D1795-0621-939E-A608-514F92307548}"/>
              </a:ext>
            </a:extLst>
          </p:cNvPr>
          <p:cNvSpPr txBox="1"/>
          <p:nvPr/>
        </p:nvSpPr>
        <p:spPr>
          <a:xfrm>
            <a:off x="6554758" y="273961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         </a:t>
            </a:r>
            <a:r>
              <a:rPr lang="pt-BR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3,8 = 21,34</a:t>
            </a:r>
            <a:endParaRPr lang="en-SG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6">
            <a:extLst>
              <a:ext uri="{FF2B5EF4-FFF2-40B4-BE49-F238E27FC236}">
                <a16:creationId xmlns:a16="http://schemas.microsoft.com/office/drawing/2014/main" id="{ECBB83D8-D5D3-0824-8B5D-A93902A3C8BC}"/>
              </a:ext>
            </a:extLst>
          </p:cNvPr>
          <p:cNvSpPr/>
          <p:nvPr/>
        </p:nvSpPr>
        <p:spPr>
          <a:xfrm>
            <a:off x="7473042" y="2834564"/>
            <a:ext cx="734393" cy="7763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FA9D2514-4DEB-4AFA-78B1-802291591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20" y="374948"/>
            <a:ext cx="1502238" cy="1502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94904-1918-0861-FF82-75DBDC149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3" y="3144304"/>
            <a:ext cx="654767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4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E1C1D3-B8FB-408E-9BD0-720F4B3AFBDF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EC1607-C9C9-4A5D-ACB5-9BF9777B72B9}"/>
              </a:ext>
            </a:extLst>
          </p:cNvPr>
          <p:cNvSpPr/>
          <p:nvPr/>
        </p:nvSpPr>
        <p:spPr>
          <a:xfrm>
            <a:off x="813712" y="643766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2</a:t>
            </a:r>
            <a:endParaRPr lang="en-US" sz="4400" b="1" dirty="0">
              <a:solidFill>
                <a:srgbClr val="39211B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DF59F2-CB24-DA6D-76F9-5405EB07EF4E}"/>
              </a:ext>
            </a:extLst>
          </p:cNvPr>
          <p:cNvGrpSpPr/>
          <p:nvPr/>
        </p:nvGrpSpPr>
        <p:grpSpPr>
          <a:xfrm>
            <a:off x="1764837" y="722085"/>
            <a:ext cx="8039563" cy="707886"/>
            <a:chOff x="809897" y="463518"/>
            <a:chExt cx="66687989" cy="1211130"/>
          </a:xfrm>
        </p:grpSpPr>
        <p:sp>
          <p:nvSpPr>
            <p:cNvPr id="7" name="Rectangle: Rounded Corners 16">
              <a:extLst>
                <a:ext uri="{FF2B5EF4-FFF2-40B4-BE49-F238E27FC236}">
                  <a16:creationId xmlns:a16="http://schemas.microsoft.com/office/drawing/2014/main" id="{8EDE6307-7F6A-B2CE-A77B-F048B07FD3B3}"/>
                </a:ext>
              </a:extLst>
            </p:cNvPr>
            <p:cNvSpPr/>
            <p:nvPr/>
          </p:nvSpPr>
          <p:spPr>
            <a:xfrm>
              <a:off x="809897" y="544762"/>
              <a:ext cx="6576859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4D6E4-35D2-2C96-552C-EEE55A32B337}"/>
                </a:ext>
              </a:extLst>
            </p:cNvPr>
            <p:cNvSpPr txBox="1"/>
            <p:nvPr/>
          </p:nvSpPr>
          <p:spPr>
            <a:xfrm>
              <a:off x="939731" y="463518"/>
              <a:ext cx="66558155" cy="121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Hoàn thành bảng sau (theo mẫu)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735848-5CE9-9137-C4A6-0328F35B1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44833"/>
              </p:ext>
            </p:extLst>
          </p:nvPr>
        </p:nvGraphicFramePr>
        <p:xfrm>
          <a:off x="924560" y="1740783"/>
          <a:ext cx="887984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968">
                  <a:extLst>
                    <a:ext uri="{9D8B030D-6E8A-4147-A177-3AD203B41FA5}">
                      <a16:colId xmlns:a16="http://schemas.microsoft.com/office/drawing/2014/main" val="2736756934"/>
                    </a:ext>
                  </a:extLst>
                </a:gridCol>
                <a:gridCol w="1530257">
                  <a:extLst>
                    <a:ext uri="{9D8B030D-6E8A-4147-A177-3AD203B41FA5}">
                      <a16:colId xmlns:a16="http://schemas.microsoft.com/office/drawing/2014/main" val="3549378551"/>
                    </a:ext>
                  </a:extLst>
                </a:gridCol>
                <a:gridCol w="1455167">
                  <a:extLst>
                    <a:ext uri="{9D8B030D-6E8A-4147-A177-3AD203B41FA5}">
                      <a16:colId xmlns:a16="http://schemas.microsoft.com/office/drawing/2014/main" val="2041966735"/>
                    </a:ext>
                  </a:extLst>
                </a:gridCol>
                <a:gridCol w="1412367">
                  <a:extLst>
                    <a:ext uri="{9D8B030D-6E8A-4147-A177-3AD203B41FA5}">
                      <a16:colId xmlns:a16="http://schemas.microsoft.com/office/drawing/2014/main" val="1779945175"/>
                    </a:ext>
                  </a:extLst>
                </a:gridCol>
                <a:gridCol w="2706081">
                  <a:extLst>
                    <a:ext uri="{9D8B030D-6E8A-4147-A177-3AD203B41FA5}">
                      <a16:colId xmlns:a16="http://schemas.microsoft.com/office/drawing/2014/main" val="594522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SG" sz="22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1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2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 lần 3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 mưa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 bình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22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Một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15,4mm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22,1mm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16,5mm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80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Hai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15,6mm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18,9mm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12,3mm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10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 Ba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23,5mm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32,7mm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21,8mm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SG" sz="2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775889"/>
                  </a:ext>
                </a:extLst>
              </a:tr>
            </a:tbl>
          </a:graphicData>
        </a:graphic>
      </p:graphicFrame>
      <p:sp>
        <p:nvSpPr>
          <p:cNvPr id="11" name="Cloud 10">
            <a:extLst>
              <a:ext uri="{FF2B5EF4-FFF2-40B4-BE49-F238E27FC236}">
                <a16:creationId xmlns:a16="http://schemas.microsoft.com/office/drawing/2014/main" id="{0517277E-BBD7-C4F8-0353-4687B40CA899}"/>
              </a:ext>
            </a:extLst>
          </p:cNvPr>
          <p:cNvSpPr/>
          <p:nvPr/>
        </p:nvSpPr>
        <p:spPr>
          <a:xfrm>
            <a:off x="6096000" y="3782943"/>
            <a:ext cx="4561840" cy="2249365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thế nào để tính lượng mưa trung bình nhỉ?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1384F54-B84C-9AAA-EB83-3C501BBD8185}"/>
              </a:ext>
            </a:extLst>
          </p:cNvPr>
          <p:cNvSpPr/>
          <p:nvPr/>
        </p:nvSpPr>
        <p:spPr>
          <a:xfrm>
            <a:off x="6047799" y="3861263"/>
            <a:ext cx="4561840" cy="2249365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A369B-9E0A-F3E1-CECA-A63AB5B35B77}"/>
              </a:ext>
            </a:extLst>
          </p:cNvPr>
          <p:cNvSpPr txBox="1"/>
          <p:nvPr/>
        </p:nvSpPr>
        <p:spPr>
          <a:xfrm>
            <a:off x="5328920" y="444769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mưa trung bình =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(Đo lần 1 + Đo lần 2 + Đo lần 3) : 3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64C711-BD0B-A30C-96CF-F81496F5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50" y="3905251"/>
            <a:ext cx="51027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8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</TotalTime>
  <Words>746</Words>
  <Application>Microsoft Office PowerPoint</Application>
  <PresentationFormat>Widescreen</PresentationFormat>
  <Paragraphs>115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Cambria Math</vt:lpstr>
      <vt:lpstr>等线</vt:lpstr>
      <vt:lpstr>SVN-Newton</vt:lpstr>
      <vt:lpstr>Times New Roman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Laptop T&amp;T</cp:lastModifiedBy>
  <cp:revision>120</cp:revision>
  <dcterms:created xsi:type="dcterms:W3CDTF">2020-12-18T11:03:25Z</dcterms:created>
  <dcterms:modified xsi:type="dcterms:W3CDTF">2024-10-05T10:54:26Z</dcterms:modified>
</cp:coreProperties>
</file>