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38"/>
  </p:notesMasterIdLst>
  <p:sldIdLst>
    <p:sldId id="256" r:id="rId6"/>
    <p:sldId id="270" r:id="rId7"/>
    <p:sldId id="273" r:id="rId8"/>
    <p:sldId id="265" r:id="rId9"/>
    <p:sldId id="274" r:id="rId10"/>
    <p:sldId id="275" r:id="rId11"/>
    <p:sldId id="276" r:id="rId12"/>
    <p:sldId id="304" r:id="rId13"/>
    <p:sldId id="271" r:id="rId14"/>
    <p:sldId id="261" r:id="rId15"/>
    <p:sldId id="277" r:id="rId16"/>
    <p:sldId id="278" r:id="rId17"/>
    <p:sldId id="279" r:id="rId18"/>
    <p:sldId id="284" r:id="rId19"/>
    <p:sldId id="285" r:id="rId20"/>
    <p:sldId id="286" r:id="rId21"/>
    <p:sldId id="287" r:id="rId22"/>
    <p:sldId id="288" r:id="rId23"/>
    <p:sldId id="289" r:id="rId24"/>
    <p:sldId id="290" r:id="rId25"/>
    <p:sldId id="291" r:id="rId26"/>
    <p:sldId id="293" r:id="rId27"/>
    <p:sldId id="296" r:id="rId28"/>
    <p:sldId id="297" r:id="rId29"/>
    <p:sldId id="295" r:id="rId30"/>
    <p:sldId id="298" r:id="rId31"/>
    <p:sldId id="299" r:id="rId32"/>
    <p:sldId id="300" r:id="rId33"/>
    <p:sldId id="272" r:id="rId34"/>
    <p:sldId id="301" r:id="rId35"/>
    <p:sldId id="302" r:id="rId36"/>
    <p:sldId id="303" r:id="rId37"/>
  </p:sldIdLst>
  <p:sldSz cx="18288000" cy="10287000"/>
  <p:notesSz cx="6858000" cy="9144000"/>
  <p:embeddedFontLst>
    <p:embeddedFont>
      <p:font typeface="SVN-Newton" panose="02040603050506020204" pitchFamily="18" charset="0"/>
      <p:regular r:id="rId39"/>
    </p:embeddedFon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9Slide06 SVNDope Script"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035"/>
    <a:srgbClr val="B2D9F3"/>
    <a:srgbClr val="799149"/>
    <a:srgbClr val="94AF5F"/>
    <a:srgbClr val="EE6945"/>
    <a:srgbClr val="F1D276"/>
    <a:srgbClr val="97131C"/>
    <a:srgbClr val="007558"/>
    <a:srgbClr val="0B7B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7" autoAdjust="0"/>
    <p:restoredTop sz="94622" autoAdjust="0"/>
  </p:normalViewPr>
  <p:slideViewPr>
    <p:cSldViewPr>
      <p:cViewPr varScale="1">
        <p:scale>
          <a:sx n="53" d="100"/>
          <a:sy n="53" d="100"/>
        </p:scale>
        <p:origin x="15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14D-2BC9-4E82-9998-1AAD3872E673}" type="datetimeFigureOut">
              <a:rPr lang="en-GB" smtClean="0"/>
              <a:t>29/09/2024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BD2E-7F01-4834-A622-CBB10DF2CF2C}" type="slidenum">
              <a:rPr lang="en-GB" smtClean="0"/>
              <a:t>‹#›</a:t>
            </a:fld>
            <a:endParaRPr lang="en-GB"/>
          </a:p>
        </p:txBody>
      </p:sp>
    </p:spTree>
    <p:extLst>
      <p:ext uri="{BB962C8B-B14F-4D97-AF65-F5344CB8AC3E}">
        <p14:creationId xmlns:p14="http://schemas.microsoft.com/office/powerpoint/2010/main" val="6923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Sau</a:t>
            </a:r>
            <a:r>
              <a:rPr lang="en-GB" dirty="0" smtClean="0"/>
              <a:t> </a:t>
            </a:r>
            <a:r>
              <a:rPr lang="en-GB" dirty="0" err="1" smtClean="0"/>
              <a:t>khi</a:t>
            </a:r>
            <a:r>
              <a:rPr lang="en-GB" baseline="0" dirty="0" smtClean="0"/>
              <a:t> </a:t>
            </a:r>
            <a:r>
              <a:rPr lang="en-GB" baseline="0" dirty="0" err="1" smtClean="0"/>
              <a:t>bức</a:t>
            </a:r>
            <a:r>
              <a:rPr lang="en-GB" baseline="0" dirty="0" smtClean="0"/>
              <a:t> </a:t>
            </a:r>
            <a:r>
              <a:rPr lang="en-GB" baseline="0" dirty="0" err="1" smtClean="0"/>
              <a:t>tranh</a:t>
            </a:r>
            <a:r>
              <a:rPr lang="en-GB" baseline="0" dirty="0" smtClean="0"/>
              <a:t> </a:t>
            </a:r>
            <a:r>
              <a:rPr lang="en-GB" baseline="0" dirty="0" err="1" smtClean="0"/>
              <a:t>hiện</a:t>
            </a:r>
            <a:r>
              <a:rPr lang="en-GB" baseline="0" dirty="0" smtClean="0"/>
              <a:t> </a:t>
            </a:r>
            <a:r>
              <a:rPr lang="en-GB" baseline="0" dirty="0" err="1" smtClean="0"/>
              <a:t>ra</a:t>
            </a:r>
            <a:r>
              <a:rPr lang="en-GB" baseline="0" dirty="0" smtClean="0"/>
              <a:t>, GV </a:t>
            </a:r>
            <a:r>
              <a:rPr lang="en-GB" baseline="0" dirty="0" err="1" smtClean="0"/>
              <a:t>hỏi</a:t>
            </a:r>
            <a:r>
              <a:rPr lang="en-GB" baseline="0" dirty="0" smtClean="0"/>
              <a:t> HS: </a:t>
            </a:r>
            <a:r>
              <a:rPr lang="vi-VN" dirty="0" smtClean="0"/>
              <a:t>Các bạn trong bức ảnh đang làm gì? Nguồn năng lượng nào tạo hơi ấm cho các bạn? </a:t>
            </a:r>
            <a:r>
              <a:rPr lang="en-GB" dirty="0" err="1" smtClean="0"/>
              <a:t>Kích</a:t>
            </a:r>
            <a:r>
              <a:rPr lang="en-GB" baseline="0" dirty="0" smtClean="0"/>
              <a:t> </a:t>
            </a:r>
            <a:r>
              <a:rPr lang="en-GB" baseline="0" dirty="0" err="1" smtClean="0"/>
              <a:t>vào</a:t>
            </a:r>
            <a:r>
              <a:rPr lang="en-GB" baseline="0" dirty="0" smtClean="0"/>
              <a:t> </a:t>
            </a:r>
            <a:r>
              <a:rPr lang="en-GB" baseline="0" dirty="0" err="1" smtClean="0"/>
              <a:t>các</a:t>
            </a:r>
            <a:r>
              <a:rPr lang="en-GB" baseline="0" dirty="0" smtClean="0"/>
              <a:t> </a:t>
            </a:r>
            <a:r>
              <a:rPr lang="en-GB" baseline="0" dirty="0" err="1" smtClean="0"/>
              <a:t>mảnh</a:t>
            </a:r>
            <a:r>
              <a:rPr lang="en-GB" baseline="0" dirty="0" smtClean="0"/>
              <a:t> </a:t>
            </a:r>
            <a:r>
              <a:rPr lang="en-GB" baseline="0" dirty="0" err="1" smtClean="0"/>
              <a:t>ghép</a:t>
            </a:r>
            <a:r>
              <a:rPr lang="en-GB" baseline="0" dirty="0" smtClean="0"/>
              <a:t> </a:t>
            </a:r>
            <a:r>
              <a:rPr lang="en-GB" baseline="0" dirty="0" err="1" smtClean="0"/>
              <a:t>để</a:t>
            </a:r>
            <a:r>
              <a:rPr lang="en-GB" baseline="0" dirty="0" smtClean="0"/>
              <a:t> </a:t>
            </a:r>
            <a:r>
              <a:rPr lang="en-GB" baseline="0" dirty="0" err="1" smtClean="0"/>
              <a:t>trả</a:t>
            </a:r>
            <a:r>
              <a:rPr lang="en-GB" baseline="0" dirty="0" smtClean="0"/>
              <a:t> </a:t>
            </a:r>
            <a:r>
              <a:rPr lang="en-GB" baseline="0" dirty="0" err="1" smtClean="0"/>
              <a:t>lời</a:t>
            </a:r>
            <a:r>
              <a:rPr lang="en-GB" baseline="0" dirty="0" smtClean="0"/>
              <a:t> </a:t>
            </a:r>
            <a:r>
              <a:rPr lang="en-GB" baseline="0" dirty="0" err="1" smtClean="0"/>
              <a:t>câu</a:t>
            </a:r>
            <a:r>
              <a:rPr lang="en-GB" baseline="0" dirty="0" smtClean="0"/>
              <a:t> </a:t>
            </a:r>
            <a:r>
              <a:rPr lang="en-GB" baseline="0" dirty="0" err="1" smtClean="0"/>
              <a:t>hỏi</a:t>
            </a:r>
            <a:r>
              <a:rPr lang="en-GB" baseline="0" dirty="0" smtClean="0"/>
              <a:t> </a:t>
            </a:r>
            <a:r>
              <a:rPr lang="en-GB" baseline="0" dirty="0" err="1" smtClean="0"/>
              <a:t>và</a:t>
            </a:r>
            <a:r>
              <a:rPr lang="en-GB" baseline="0" dirty="0" smtClean="0"/>
              <a:t> </a:t>
            </a:r>
            <a:r>
              <a:rPr lang="en-GB" baseline="0" dirty="0" err="1" smtClean="0"/>
              <a:t>hiện</a:t>
            </a:r>
            <a:r>
              <a:rPr lang="en-GB" baseline="0" dirty="0" smtClean="0"/>
              <a:t> </a:t>
            </a:r>
            <a:r>
              <a:rPr lang="en-GB" baseline="0" dirty="0" err="1" smtClean="0"/>
              <a:t>ra</a:t>
            </a:r>
            <a:r>
              <a:rPr lang="en-GB" baseline="0" dirty="0" smtClean="0"/>
              <a:t> </a:t>
            </a:r>
            <a:r>
              <a:rPr lang="en-GB" baseline="0" dirty="0" err="1" smtClean="0"/>
              <a:t>bức</a:t>
            </a:r>
            <a:r>
              <a:rPr lang="en-GB" baseline="0" dirty="0" smtClean="0"/>
              <a:t> </a:t>
            </a:r>
            <a:r>
              <a:rPr lang="en-GB" baseline="0" dirty="0" err="1" smtClean="0"/>
              <a:t>tranh</a:t>
            </a:r>
            <a:r>
              <a:rPr lang="en-GB" baseline="0" dirty="0" smtClean="0"/>
              <a:t>. </a:t>
            </a:r>
            <a:r>
              <a:rPr lang="en-GB" baseline="0" dirty="0" err="1" smtClean="0"/>
              <a:t>Kích</a:t>
            </a:r>
            <a:r>
              <a:rPr lang="en-GB" baseline="0" dirty="0" smtClean="0"/>
              <a:t> </a:t>
            </a:r>
            <a:r>
              <a:rPr lang="en-GB" baseline="0" dirty="0" err="1" smtClean="0"/>
              <a:t>vào</a:t>
            </a:r>
            <a:r>
              <a:rPr lang="en-GB" baseline="0" dirty="0" smtClean="0"/>
              <a:t> </a:t>
            </a:r>
            <a:r>
              <a:rPr lang="en-GB" baseline="0" dirty="0" err="1" smtClean="0"/>
              <a:t>tên</a:t>
            </a:r>
            <a:r>
              <a:rPr lang="en-GB" baseline="0" dirty="0" smtClean="0"/>
              <a:t> </a:t>
            </a:r>
            <a:r>
              <a:rPr lang="en-GB" baseline="0" dirty="0" err="1" smtClean="0"/>
              <a:t>trò</a:t>
            </a:r>
            <a:r>
              <a:rPr lang="en-GB" baseline="0" dirty="0" smtClean="0"/>
              <a:t> </a:t>
            </a:r>
            <a:r>
              <a:rPr lang="en-GB" baseline="0" dirty="0" err="1" smtClean="0"/>
              <a:t>chơi</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a:t>
            </a:r>
            <a:r>
              <a:rPr lang="en-GB" baseline="0" dirty="0" err="1" smtClean="0"/>
              <a:t>bài</a:t>
            </a:r>
            <a:r>
              <a:rPr lang="en-GB" baseline="0" dirty="0" smtClean="0"/>
              <a:t> </a:t>
            </a:r>
            <a:r>
              <a:rPr lang="en-GB" baseline="0" dirty="0" err="1" smtClean="0"/>
              <a:t>mới</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3</a:t>
            </a:fld>
            <a:endParaRPr lang="en-GB"/>
          </a:p>
        </p:txBody>
      </p:sp>
    </p:spTree>
    <p:extLst>
      <p:ext uri="{BB962C8B-B14F-4D97-AF65-F5344CB8AC3E}">
        <p14:creationId xmlns:p14="http://schemas.microsoft.com/office/powerpoint/2010/main" val="87778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21</a:t>
            </a:fld>
            <a:endParaRPr lang="en-GB"/>
          </a:p>
        </p:txBody>
      </p:sp>
    </p:spTree>
    <p:extLst>
      <p:ext uri="{BB962C8B-B14F-4D97-AF65-F5344CB8AC3E}">
        <p14:creationId xmlns:p14="http://schemas.microsoft.com/office/powerpoint/2010/main" val="286922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42BD2E-7F01-4834-A622-CBB10DF2CF2C}" type="slidenum">
              <a:rPr lang="en-GB" smtClean="0"/>
              <a:t>22</a:t>
            </a:fld>
            <a:endParaRPr lang="en-GB"/>
          </a:p>
        </p:txBody>
      </p:sp>
    </p:spTree>
    <p:extLst>
      <p:ext uri="{BB962C8B-B14F-4D97-AF65-F5344CB8AC3E}">
        <p14:creationId xmlns:p14="http://schemas.microsoft.com/office/powerpoint/2010/main" val="1780242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488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3813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961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875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451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1574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369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893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917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300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1579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9494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999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042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321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072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894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539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2750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658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95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491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80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478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941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090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82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0982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16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55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186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821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29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025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21351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8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0093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3075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138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29480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8860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9582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312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0370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p:cNvSpPr txBox="1"/>
          <p:nvPr userDrawn="1"/>
        </p:nvSpPr>
        <p:spPr>
          <a:xfrm>
            <a:off x="17145000"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1D276">
            <a:alpha val="9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723900" y="571500"/>
            <a:ext cx="16878300" cy="9067800"/>
          </a:xfrm>
          <a:prstGeom prst="roundRect">
            <a:avLst>
              <a:gd name="adj" fmla="val 0"/>
            </a:avLst>
          </a:prstGeom>
          <a:solidFill>
            <a:srgbClr val="FFFFFF"/>
          </a:solidFill>
        </p:spPr>
      </p:sp>
      <p:sp>
        <p:nvSpPr>
          <p:cNvPr id="9" name="TextBox 8"/>
          <p:cNvSpPr txBox="1"/>
          <p:nvPr userDrawn="1"/>
        </p:nvSpPr>
        <p:spPr>
          <a:xfrm>
            <a:off x="16980568"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3225405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6980568"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52400" y="114300"/>
            <a:ext cx="17983200" cy="10020300"/>
          </a:xfrm>
          <a:prstGeom prst="roundRect">
            <a:avLst>
              <a:gd name="adj" fmla="val 0"/>
            </a:avLst>
          </a:prstGeom>
          <a:solidFill>
            <a:srgbClr val="FFFFFF"/>
          </a:solidFill>
        </p:spPr>
      </p:sp>
    </p:spTree>
    <p:extLst>
      <p:ext uri="{BB962C8B-B14F-4D97-AF65-F5344CB8AC3E}">
        <p14:creationId xmlns:p14="http://schemas.microsoft.com/office/powerpoint/2010/main" val="1973544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AutoShape 4"/>
          <p:cNvSpPr/>
          <p:nvPr userDrawn="1"/>
        </p:nvSpPr>
        <p:spPr>
          <a:xfrm>
            <a:off x="457200" y="1866900"/>
            <a:ext cx="17393655" cy="7537808"/>
          </a:xfrm>
          <a:prstGeom prst="roundRect">
            <a:avLst/>
          </a:prstGeom>
          <a:solidFill>
            <a:srgbClr val="FFFFFF"/>
          </a:solidFill>
        </p:spPr>
      </p:sp>
      <p:sp>
        <p:nvSpPr>
          <p:cNvPr id="8"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2" name="TextBox 11"/>
          <p:cNvSpPr txBox="1"/>
          <p:nvPr userDrawn="1"/>
        </p:nvSpPr>
        <p:spPr>
          <a:xfrm>
            <a:off x="16980568"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170093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611101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5.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1.sv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28" Type="http://schemas.openxmlformats.org/officeDocument/2006/relationships/image" Target="../media/image25.png"/><Relationship Id="rId27"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5"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s>
</file>

<file path=ppt/slides/_rels/slide13.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27"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27"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6" Type="http://schemas.openxmlformats.org/officeDocument/2006/relationships/image" Target="../media/image14.pn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15" Type="http://schemas.openxmlformats.org/officeDocument/2006/relationships/image" Target="../media/image139.svg"/><Relationship Id="rId27" Type="http://schemas.openxmlformats.org/officeDocument/2006/relationships/image" Target="../media/image15.png"/></Relationships>
</file>

<file path=ppt/slides/_rels/slide20.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27"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s>
</file>

<file path=ppt/slides/_rels/slide24.xml.rels><?xml version="1.0" encoding="UTF-8" standalone="yes"?>
<Relationships xmlns="http://schemas.openxmlformats.org/package/2006/relationships"><Relationship Id="rId25"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6" Type="http://schemas.openxmlformats.org/officeDocument/2006/relationships/image" Target="../media/image14.png"/><Relationship Id="rId3" Type="http://schemas.openxmlformats.org/officeDocument/2006/relationships/image" Target="../media/image13.png"/><Relationship Id="rId25"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7.xml"/><Relationship Id="rId24" Type="http://schemas.openxmlformats.org/officeDocument/2006/relationships/image" Target="../media/image148.svg"/><Relationship Id="rId15" Type="http://schemas.openxmlformats.org/officeDocument/2006/relationships/image" Target="../media/image139.sv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6" Type="http://schemas.openxmlformats.org/officeDocument/2006/relationships/image" Target="../media/image6.png"/><Relationship Id="rId8" Type="http://schemas.openxmlformats.org/officeDocument/2006/relationships/image" Target="../media/image7.sv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s>
</file>

<file path=ppt/slides/_rels/slide31.xml.rels><?xml version="1.0" encoding="UTF-8" standalone="yes"?>
<Relationships xmlns="http://schemas.openxmlformats.org/package/2006/relationships"><Relationship Id="rId26" Type="http://schemas.openxmlformats.org/officeDocument/2006/relationships/image" Target="../media/image14.png"/><Relationship Id="rId3" Type="http://schemas.openxmlformats.org/officeDocument/2006/relationships/image" Target="../media/image13.png"/><Relationship Id="rId25"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 Id="rId24" Type="http://schemas.openxmlformats.org/officeDocument/2006/relationships/image" Target="../media/image148.svg"/><Relationship Id="rId15" Type="http://schemas.openxmlformats.org/officeDocument/2006/relationships/image" Target="../media/image139.sv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12" Type="http://schemas.openxmlformats.org/officeDocument/2006/relationships/image" Target="../media/image14.png"/><Relationship Id="rId2" Type="http://schemas.openxmlformats.org/officeDocument/2006/relationships/slide" Target="slide3.xml"/><Relationship Id="rId16"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35.svg"/><Relationship Id="rId15" Type="http://schemas.openxmlformats.org/officeDocument/2006/relationships/image" Target="../media/image139.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8" Type="http://schemas.openxmlformats.org/officeDocument/2006/relationships/image" Target="../media/image18.png"/><Relationship Id="rId12" Type="http://schemas.openxmlformats.org/officeDocument/2006/relationships/image" Target="../media/image14.png"/><Relationship Id="rId17" Type="http://schemas.openxmlformats.org/officeDocument/2006/relationships/slide" Target="slide3.xml"/><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35.svg"/><Relationship Id="rId15" Type="http://schemas.openxmlformats.org/officeDocument/2006/relationships/image" Target="../media/image139.svg"/></Relationships>
</file>

<file path=ppt/slides/_rels/slide6.xml.rels><?xml version="1.0" encoding="UTF-8" standalone="yes"?>
<Relationships xmlns="http://schemas.openxmlformats.org/package/2006/relationships"><Relationship Id="rId18" Type="http://schemas.openxmlformats.org/officeDocument/2006/relationships/image" Target="../media/image20.png"/><Relationship Id="rId12" Type="http://schemas.openxmlformats.org/officeDocument/2006/relationships/image" Target="../media/image14.png"/><Relationship Id="rId17" Type="http://schemas.openxmlformats.org/officeDocument/2006/relationships/slide" Target="slide3.xml"/><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35.svg"/><Relationship Id="rId15" Type="http://schemas.openxmlformats.org/officeDocument/2006/relationships/image" Target="../media/image139.svg"/></Relationships>
</file>

<file path=ppt/slides/_rels/slide7.xml.rels><?xml version="1.0" encoding="UTF-8" standalone="yes"?>
<Relationships xmlns="http://schemas.openxmlformats.org/package/2006/relationships"><Relationship Id="rId18" Type="http://schemas.openxmlformats.org/officeDocument/2006/relationships/image" Target="../media/image19.png"/><Relationship Id="rId12" Type="http://schemas.openxmlformats.org/officeDocument/2006/relationships/image" Target="../media/image14.png"/><Relationship Id="rId17" Type="http://schemas.openxmlformats.org/officeDocument/2006/relationships/slide" Target="slide3.xml"/><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35.svg"/><Relationship Id="rId15" Type="http://schemas.openxmlformats.org/officeDocument/2006/relationships/image" Target="../media/image139.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5.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1.sv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26" Type="http://schemas.openxmlformats.org/officeDocument/2006/relationships/image" Target="../media/image14.png"/><Relationship Id="rId25"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24" Type="http://schemas.openxmlformats.org/officeDocument/2006/relationships/image" Target="../media/image148.svg"/><Relationship Id="rId15" Type="http://schemas.openxmlformats.org/officeDocument/2006/relationships/image" Target="../media/image139.svg"/><Relationship Id="rId2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6779151" y="6784415"/>
            <a:ext cx="6810934" cy="3844703"/>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sp>
      </p:grpSp>
      <p:sp>
        <p:nvSpPr>
          <p:cNvPr id="4" name="Freeform 4"/>
          <p:cNvSpPr/>
          <p:nvPr/>
        </p:nvSpPr>
        <p:spPr>
          <a:xfrm rot="-924323">
            <a:off x="13422637" y="6296604"/>
            <a:ext cx="1963467" cy="3954465"/>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sp>
      <p:sp>
        <p:nvSpPr>
          <p:cNvPr id="5" name="Freeform 5"/>
          <p:cNvSpPr/>
          <p:nvPr/>
        </p:nvSpPr>
        <p:spPr>
          <a:xfrm>
            <a:off x="14744925" y="6397403"/>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07877" y="4686300"/>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5" y="-114300"/>
            <a:ext cx="1706535" cy="1706535"/>
          </a:xfrm>
          <a:prstGeom prst="rect">
            <a:avLst/>
          </a:prstGeom>
        </p:spPr>
      </p:pic>
      <p:sp>
        <p:nvSpPr>
          <p:cNvPr id="20" name="Freeform 4"/>
          <p:cNvSpPr/>
          <p:nvPr/>
        </p:nvSpPr>
        <p:spPr>
          <a:xfrm rot="5400000">
            <a:off x="16126970" y="281819"/>
            <a:ext cx="2103966" cy="1983086"/>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sp>
      <p:sp>
        <p:nvSpPr>
          <p:cNvPr id="23" name="Freeform 6"/>
          <p:cNvSpPr/>
          <p:nvPr/>
        </p:nvSpPr>
        <p:spPr>
          <a:xfrm rot="4176637">
            <a:off x="-251655" y="2090558"/>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6"/>
          <p:cNvSpPr/>
          <p:nvPr/>
        </p:nvSpPr>
        <p:spPr>
          <a:xfrm rot="18502956">
            <a:off x="16510350" y="3233649"/>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8" name="Picture 17"/>
          <p:cNvPicPr>
            <a:picLocks noChangeAspect="1"/>
          </p:cNvPicPr>
          <p:nvPr/>
        </p:nvPicPr>
        <p:blipFill>
          <a:blip r:embed="rId14"/>
          <a:stretch>
            <a:fillRect/>
          </a:stretch>
        </p:blipFill>
        <p:spPr>
          <a:xfrm>
            <a:off x="2331008" y="1519548"/>
            <a:ext cx="14052498" cy="5108891"/>
          </a:xfrm>
          <a:prstGeom prst="rect">
            <a:avLst/>
          </a:prstGeom>
        </p:spPr>
      </p:pic>
      <p:pic>
        <p:nvPicPr>
          <p:cNvPr id="19" name="Picture 18"/>
          <p:cNvPicPr>
            <a:picLocks noChangeAspect="1"/>
          </p:cNvPicPr>
          <p:nvPr/>
        </p:nvPicPr>
        <p:blipFill>
          <a:blip r:embed="rId15"/>
          <a:stretch>
            <a:fillRect/>
          </a:stretch>
        </p:blipFill>
        <p:spPr>
          <a:xfrm>
            <a:off x="7043502" y="155241"/>
            <a:ext cx="3853006" cy="1780186"/>
          </a:xfrm>
          <a:prstGeom prst="rect">
            <a:avLst/>
          </a:prstGeom>
        </p:spPr>
      </p:pic>
      <p:pic>
        <p:nvPicPr>
          <p:cNvPr id="21" name="Picture 20"/>
          <p:cNvPicPr>
            <a:picLocks noChangeAspect="1"/>
          </p:cNvPicPr>
          <p:nvPr/>
        </p:nvPicPr>
        <p:blipFill>
          <a:blip r:embed="rId16"/>
          <a:stretch>
            <a:fillRect/>
          </a:stretch>
        </p:blipFill>
        <p:spPr>
          <a:xfrm>
            <a:off x="9519631" y="6416936"/>
            <a:ext cx="3438304" cy="13627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300479" y="1028700"/>
            <a:ext cx="16154399" cy="6010204"/>
          </a:xfrm>
          <a:prstGeom prst="roundRect">
            <a:avLst/>
          </a:prstGeom>
          <a:solidFill>
            <a:srgbClr val="FFFFFF"/>
          </a:solidFill>
        </p:spPr>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pic>
        <p:nvPicPr>
          <p:cNvPr id="2" name="Picture 1"/>
          <p:cNvPicPr>
            <a:picLocks noChangeAspect="1"/>
          </p:cNvPicPr>
          <p:nvPr/>
        </p:nvPicPr>
        <p:blipFill>
          <a:blip r:embed="rId27"/>
          <a:stretch>
            <a:fillRect/>
          </a:stretch>
        </p:blipFill>
        <p:spPr>
          <a:xfrm>
            <a:off x="5740084" y="1092015"/>
            <a:ext cx="7254869" cy="2139881"/>
          </a:xfrm>
          <a:prstGeom prst="rect">
            <a:avLst/>
          </a:prstGeom>
        </p:spPr>
      </p:pic>
      <p:pic>
        <p:nvPicPr>
          <p:cNvPr id="3" name="Picture 2"/>
          <p:cNvPicPr>
            <a:picLocks noChangeAspect="1"/>
          </p:cNvPicPr>
          <p:nvPr/>
        </p:nvPicPr>
        <p:blipFill>
          <a:blip r:embed="rId28"/>
          <a:stretch>
            <a:fillRect/>
          </a:stretch>
        </p:blipFill>
        <p:spPr>
          <a:xfrm>
            <a:off x="1589363" y="2771440"/>
            <a:ext cx="15576630" cy="39322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p:cNvSpPr txBox="1"/>
          <p:nvPr/>
        </p:nvSpPr>
        <p:spPr>
          <a:xfrm>
            <a:off x="990600" y="184547"/>
            <a:ext cx="7772400" cy="553998"/>
          </a:xfrm>
          <a:prstGeom prst="rect">
            <a:avLst/>
          </a:prstGeom>
        </p:spPr>
        <p:txBody>
          <a:bodyPr wrap="square" lIns="0" tIns="0" rIns="0" bIns="0" rtlCol="0" anchor="t">
            <a:spAutoFit/>
          </a:bodyPr>
          <a:lstStyle/>
          <a:p>
            <a:pPr algn="just"/>
            <a:r>
              <a:rPr lang="en-US" sz="3600" dirty="0" err="1" smtClean="0">
                <a:latin typeface="Cambria" panose="02040503050406030204" pitchFamily="18" charset="0"/>
                <a:ea typeface="Cambria" panose="02040503050406030204" pitchFamily="18" charset="0"/>
              </a:rPr>
              <a:t>Quan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đọc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thông</a:t>
            </a:r>
            <a:r>
              <a:rPr lang="en-US" sz="3600" dirty="0" smtClean="0">
                <a:latin typeface="Cambria" panose="02040503050406030204" pitchFamily="18" charset="0"/>
                <a:ea typeface="Cambria" panose="02040503050406030204" pitchFamily="18" charset="0"/>
              </a:rPr>
              <a:t> tin ở </a:t>
            </a:r>
            <a:r>
              <a:rPr lang="en-US" sz="3600" dirty="0" err="1" smtClean="0">
                <a:latin typeface="Cambria" panose="02040503050406030204" pitchFamily="18" charset="0"/>
                <a:ea typeface="Cambria" panose="02040503050406030204" pitchFamily="18" charset="0"/>
              </a:rPr>
              <a:t>hình</a:t>
            </a:r>
            <a:r>
              <a:rPr lang="en-US" sz="3600" dirty="0" smtClean="0">
                <a:latin typeface="Cambria" panose="02040503050406030204" pitchFamily="18" charset="0"/>
                <a:ea typeface="Cambria" panose="02040503050406030204" pitchFamily="18" charset="0"/>
              </a:rPr>
              <a:t> 1.</a:t>
            </a:r>
            <a:endParaRPr lang="en-US" sz="3600" dirty="0">
              <a:latin typeface="Cambria" panose="02040503050406030204" pitchFamily="18" charset="0"/>
              <a:ea typeface="Cambria" panose="02040503050406030204" pitchFamily="18" charset="0"/>
            </a:endParaRPr>
          </a:p>
        </p:txBody>
      </p:sp>
      <p:grpSp>
        <p:nvGrpSpPr>
          <p:cNvPr id="16" name="Group 15"/>
          <p:cNvGrpSpPr/>
          <p:nvPr/>
        </p:nvGrpSpPr>
        <p:grpSpPr>
          <a:xfrm>
            <a:off x="368936" y="913984"/>
            <a:ext cx="4041804" cy="6912208"/>
            <a:chOff x="990600" y="1878504"/>
            <a:chExt cx="4126865" cy="6047594"/>
          </a:xfrm>
        </p:grpSpPr>
        <p:sp>
          <p:nvSpPr>
            <p:cNvPr id="9" name="Rounded Rectangle 8"/>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8" name="Picture 7"/>
            <p:cNvPicPr>
              <a:picLocks noChangeAspect="1"/>
            </p:cNvPicPr>
            <p:nvPr/>
          </p:nvPicPr>
          <p:blipFill rotWithShape="1">
            <a:blip r:embed="rId2"/>
            <a:srcRect l="5961" t="16126" r="62913" b="65548"/>
            <a:stretch/>
          </p:blipFill>
          <p:spPr>
            <a:xfrm>
              <a:off x="1076960" y="1943101"/>
              <a:ext cx="3959225" cy="2316229"/>
            </a:xfrm>
            <a:prstGeom prst="rect">
              <a:avLst/>
            </a:prstGeom>
          </p:spPr>
        </p:pic>
        <p:sp>
          <p:nvSpPr>
            <p:cNvPr id="10" name="TextBox 13"/>
            <p:cNvSpPr txBox="1"/>
            <p:nvPr/>
          </p:nvSpPr>
          <p:spPr>
            <a:xfrm>
              <a:off x="1100455" y="4349657"/>
              <a:ext cx="3837305" cy="3446762"/>
            </a:xfrm>
            <a:prstGeom prst="rect">
              <a:avLst/>
            </a:prstGeom>
          </p:spPr>
          <p:txBody>
            <a:bodyPr wrap="square" lIns="0" tIns="0" rIns="0" bIns="0" rtlCol="0" anchor="t">
              <a:spAutoFit/>
            </a:bodyPr>
            <a:lstStyle/>
            <a:p>
              <a:pPr algn="just"/>
              <a:r>
                <a:rPr lang="en-US" sz="3200" i="1" dirty="0" smtClean="0">
                  <a:latin typeface="Cambria" panose="02040503050406030204" pitchFamily="18" charset="0"/>
                  <a:ea typeface="Cambria" panose="02040503050406030204" pitchFamily="18" charset="0"/>
                </a:rPr>
                <a:t>a) Than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khai</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từ</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mỏ</a:t>
              </a:r>
              <a:r>
                <a:rPr lang="en-US" sz="3200" i="1" dirty="0" smtClean="0">
                  <a:latin typeface="Cambria" panose="02040503050406030204" pitchFamily="18" charset="0"/>
                  <a:ea typeface="Cambria" panose="02040503050406030204" pitchFamily="18" charset="0"/>
                </a:rPr>
                <a:t> than </a:t>
              </a:r>
              <a:r>
                <a:rPr lang="en-US" sz="3200" i="1" dirty="0" err="1" smtClean="0">
                  <a:latin typeface="Cambria" panose="02040503050406030204" pitchFamily="18" charset="0"/>
                  <a:ea typeface="Cambria" panose="02040503050406030204" pitchFamily="18" charset="0"/>
                </a:rPr>
                <a:t>trong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lòng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đất</a:t>
              </a:r>
              <a:r>
                <a:rPr lang="en-US" sz="3200" i="1" dirty="0" smtClean="0">
                  <a:latin typeface="Cambria" panose="02040503050406030204" pitchFamily="18" charset="0"/>
                  <a:ea typeface="Cambria" panose="02040503050406030204" pitchFamily="18" charset="0"/>
                </a:rPr>
                <a:t>. Than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dụng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làm</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chất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đốt</a:t>
              </a:r>
              <a:r>
                <a:rPr lang="en-US" sz="3200" i="1" dirty="0" smtClean="0">
                  <a:latin typeface="Cambria" panose="02040503050406030204" pitchFamily="18" charset="0"/>
                  <a:ea typeface="Cambria" panose="02040503050406030204" pitchFamily="18" charset="0"/>
                </a:rPr>
                <a:t> ở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gia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đình</a:t>
              </a:r>
              <a:r>
                <a:rPr lang="en-US" sz="3200" i="1" dirty="0" smtClean="0">
                  <a:latin typeface="Cambria" panose="02040503050406030204" pitchFamily="18" charset="0"/>
                  <a:ea typeface="Cambria" panose="02040503050406030204" pitchFamily="18" charset="0"/>
                </a:rPr>
                <a:t>, ở </a:t>
              </a:r>
              <a:r>
                <a:rPr lang="en-US" sz="3200" i="1" dirty="0" err="1" smtClean="0">
                  <a:latin typeface="Cambria" panose="02040503050406030204" pitchFamily="18" charset="0"/>
                  <a:ea typeface="Cambria" panose="02040503050406030204" pitchFamily="18" charset="0"/>
                </a:rPr>
                <a:t>lò</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hơi</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của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nhà</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máy</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nhiệt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điện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luyện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kim</a:t>
              </a:r>
              <a:r>
                <a:rPr lang="en-US" sz="3200" i="1" dirty="0" smtClean="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grpSp>
        <p:nvGrpSpPr>
          <p:cNvPr id="43" name="Group 42"/>
          <p:cNvGrpSpPr/>
          <p:nvPr/>
        </p:nvGrpSpPr>
        <p:grpSpPr>
          <a:xfrm>
            <a:off x="4572000" y="913984"/>
            <a:ext cx="3825240" cy="6912208"/>
            <a:chOff x="4709160" y="974493"/>
            <a:chExt cx="4126865" cy="6912208"/>
          </a:xfrm>
        </p:grpSpPr>
        <p:grpSp>
          <p:nvGrpSpPr>
            <p:cNvPr id="28" name="Group 27"/>
            <p:cNvGrpSpPr/>
            <p:nvPr/>
          </p:nvGrpSpPr>
          <p:grpSpPr>
            <a:xfrm>
              <a:off x="4709160" y="974493"/>
              <a:ext cx="4126865" cy="6912208"/>
              <a:chOff x="990600" y="1878504"/>
              <a:chExt cx="4126865" cy="6047594"/>
            </a:xfrm>
          </p:grpSpPr>
          <p:sp>
            <p:nvSpPr>
              <p:cNvPr id="29" name="Rounded Rectangle 28"/>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1" name="TextBox 13"/>
              <p:cNvSpPr txBox="1"/>
              <p:nvPr/>
            </p:nvSpPr>
            <p:spPr>
              <a:xfrm>
                <a:off x="1100455" y="4349657"/>
                <a:ext cx="3837305" cy="3446762"/>
              </a:xfrm>
              <a:prstGeom prst="rect">
                <a:avLst/>
              </a:prstGeom>
            </p:spPr>
            <p:txBody>
              <a:bodyPr wrap="square" lIns="0" tIns="0" rIns="0" bIns="0" rtlCol="0" anchor="t">
                <a:spAutoFit/>
              </a:bodyPr>
              <a:lstStyle/>
              <a:p>
                <a:pPr algn="just"/>
                <a:r>
                  <a:rPr lang="en-US" sz="3200" i="1" dirty="0" smtClean="0">
                    <a:latin typeface="Cambria" panose="02040503050406030204" pitchFamily="18" charset="0"/>
                    <a:ea typeface="Cambria" panose="02040503050406030204" pitchFamily="18" charset="0"/>
                  </a:rPr>
                  <a:t>b)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mỏ</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lấy</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lên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theo</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lỗ</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khoan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của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giếng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Từ</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mỏ</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có</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thể</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tách</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ra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xăng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hỏa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a:t>
                </a:r>
                <a:r>
                  <a:rPr lang="en-US" sz="3200" i="1" dirty="0" err="1" smtClean="0">
                    <a:latin typeface="Cambria" panose="02040503050406030204" pitchFamily="18" charset="0"/>
                    <a:ea typeface="Cambria" panose="02040503050406030204" pitchFamily="18" charset="0"/>
                  </a:rPr>
                  <a:t>i</a:t>
                </a:r>
                <a:r>
                  <a:rPr lang="en-US" sz="3200" i="1" dirty="0" smtClean="0">
                    <a:latin typeface="Cambria" panose="02040503050406030204" pitchFamily="18" charset="0"/>
                    <a:ea typeface="Cambria" panose="02040503050406030204" pitchFamily="18" charset="0"/>
                  </a:rPr>
                  <a:t>-ê-den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dùng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làm</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chất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đốt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cho</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máy</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móc</a:t>
                </a:r>
                <a:r>
                  <a:rPr lang="en-US" sz="3200" i="1" dirty="0" smtClean="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pic>
          <p:nvPicPr>
            <p:cNvPr id="40" name="Picture 39"/>
            <p:cNvPicPr>
              <a:picLocks noChangeAspect="1"/>
            </p:cNvPicPr>
            <p:nvPr/>
          </p:nvPicPr>
          <p:blipFill rotWithShape="1">
            <a:blip r:embed="rId2"/>
            <a:srcRect l="63593" t="15247" r="3957" b="65852"/>
            <a:stretch/>
          </p:blipFill>
          <p:spPr>
            <a:xfrm>
              <a:off x="4805680" y="993281"/>
              <a:ext cx="3968964" cy="2702419"/>
            </a:xfrm>
            <a:prstGeom prst="rect">
              <a:avLst/>
            </a:prstGeom>
          </p:spPr>
        </p:pic>
      </p:grpSp>
      <p:grpSp>
        <p:nvGrpSpPr>
          <p:cNvPr id="44" name="Group 43"/>
          <p:cNvGrpSpPr/>
          <p:nvPr/>
        </p:nvGrpSpPr>
        <p:grpSpPr>
          <a:xfrm>
            <a:off x="8581946" y="913984"/>
            <a:ext cx="4520565" cy="6912207"/>
            <a:chOff x="9079865" y="974493"/>
            <a:chExt cx="4520565" cy="6912207"/>
          </a:xfrm>
        </p:grpSpPr>
        <p:grpSp>
          <p:nvGrpSpPr>
            <p:cNvPr id="32" name="Group 31"/>
            <p:cNvGrpSpPr/>
            <p:nvPr/>
          </p:nvGrpSpPr>
          <p:grpSpPr>
            <a:xfrm>
              <a:off x="9079865" y="974493"/>
              <a:ext cx="4520565" cy="6912207"/>
              <a:chOff x="990600" y="1878504"/>
              <a:chExt cx="4304030" cy="6047594"/>
            </a:xfrm>
          </p:grpSpPr>
          <p:sp>
            <p:nvSpPr>
              <p:cNvPr id="33" name="Rounded Rectangle 32"/>
              <p:cNvSpPr/>
              <p:nvPr/>
            </p:nvSpPr>
            <p:spPr>
              <a:xfrm>
                <a:off x="990600" y="1878504"/>
                <a:ext cx="4304030"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5" name="TextBox 13"/>
              <p:cNvSpPr txBox="1"/>
              <p:nvPr/>
            </p:nvSpPr>
            <p:spPr>
              <a:xfrm>
                <a:off x="1100455" y="4325997"/>
                <a:ext cx="4081145" cy="3446763"/>
              </a:xfrm>
              <a:prstGeom prst="rect">
                <a:avLst/>
              </a:prstGeom>
            </p:spPr>
            <p:txBody>
              <a:bodyPr wrap="square" lIns="0" tIns="0" rIns="0" bIns="0" rtlCol="0" anchor="t">
                <a:spAutoFit/>
              </a:bodyPr>
              <a:lstStyle/>
              <a:p>
                <a:pPr algn="just"/>
                <a:r>
                  <a:rPr lang="en-US" sz="3200" i="1" dirty="0" smtClean="0">
                    <a:latin typeface="Cambria" panose="02040503050406030204" pitchFamily="18" charset="0"/>
                    <a:ea typeface="Cambria" panose="02040503050406030204" pitchFamily="18" charset="0"/>
                  </a:rPr>
                  <a:t>c) </a:t>
                </a:r>
                <a:r>
                  <a:rPr lang="en-US" sz="3200" i="1" dirty="0" err="1" smtClean="0">
                    <a:latin typeface="Cambria" panose="02040503050406030204" pitchFamily="18" charset="0"/>
                    <a:ea typeface="Cambria" panose="02040503050406030204" pitchFamily="18" charset="0"/>
                  </a:rPr>
                  <a:t>Khí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tự</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nhiên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thường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tìm</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thấy</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cùng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với</a:t>
                </a:r>
                <a:r>
                  <a:rPr lang="en-US" sz="3200" i="1" dirty="0" smtClean="0">
                    <a:latin typeface="Cambria" panose="02040503050406030204" pitchFamily="18" charset="0"/>
                    <a:ea typeface="Cambria" panose="02040503050406030204" pitchFamily="18" charset="0"/>
                  </a:rPr>
                  <a:t> than </a:t>
                </a:r>
                <a:r>
                  <a:rPr lang="en-US" sz="3200" i="1" dirty="0" err="1" smtClean="0">
                    <a:latin typeface="Cambria" panose="02040503050406030204" pitchFamily="18" charset="0"/>
                    <a:ea typeface="Cambria" panose="02040503050406030204" pitchFamily="18" charset="0"/>
                  </a:rPr>
                  <a:t>đá</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hoặc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dầu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mỏ</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Nó</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dụng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trong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bếp</a:t>
                </a:r>
                <a:r>
                  <a:rPr lang="en-US" sz="3200" i="1" dirty="0" smtClean="0">
                    <a:latin typeface="Cambria" panose="02040503050406030204" pitchFamily="18" charset="0"/>
                    <a:ea typeface="Cambria" panose="02040503050406030204" pitchFamily="18" charset="0"/>
                  </a:rPr>
                  <a:t> gas </a:t>
                </a:r>
                <a:r>
                  <a:rPr lang="en-US" sz="3200" i="1" dirty="0" err="1" smtClean="0">
                    <a:latin typeface="Cambria" panose="02040503050406030204" pitchFamily="18" charset="0"/>
                    <a:ea typeface="Cambria" panose="02040503050406030204" pitchFamily="18" charset="0"/>
                  </a:rPr>
                  <a:t>để</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nấu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thức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ăn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và</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trong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lò</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ga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để</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sản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xuất</a:t>
                </a:r>
                <a:r>
                  <a:rPr lang="en-US" sz="3200" i="1" dirty="0" smtClean="0">
                    <a:latin typeface="Cambria" panose="02040503050406030204" pitchFamily="18" charset="0"/>
                    <a:ea typeface="Cambria" panose="02040503050406030204" pitchFamily="18" charset="0"/>
                  </a:rPr>
                  <a:t> xi </a:t>
                </a:r>
                <a:r>
                  <a:rPr lang="en-US" sz="3200" i="1" dirty="0" err="1" smtClean="0">
                    <a:latin typeface="Cambria" panose="02040503050406030204" pitchFamily="18" charset="0"/>
                    <a:ea typeface="Cambria" panose="02040503050406030204" pitchFamily="18" charset="0"/>
                  </a:rPr>
                  <a:t>măng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gạch</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gốm</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nấu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thủy</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tinh</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luyện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kim</a:t>
                </a:r>
                <a:r>
                  <a:rPr lang="en-US" sz="3200" i="1" dirty="0" smtClean="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pic>
          <p:nvPicPr>
            <p:cNvPr id="41" name="Picture 40"/>
            <p:cNvPicPr>
              <a:picLocks noChangeAspect="1"/>
            </p:cNvPicPr>
            <p:nvPr/>
          </p:nvPicPr>
          <p:blipFill rotWithShape="1">
            <a:blip r:embed="rId2"/>
            <a:srcRect l="5404" t="59921" r="62529" b="24556"/>
            <a:stretch/>
          </p:blipFill>
          <p:spPr>
            <a:xfrm>
              <a:off x="9174928" y="1048325"/>
              <a:ext cx="4353191" cy="2602397"/>
            </a:xfrm>
            <a:prstGeom prst="rect">
              <a:avLst/>
            </a:prstGeom>
          </p:spPr>
        </p:pic>
      </p:grpSp>
      <p:grpSp>
        <p:nvGrpSpPr>
          <p:cNvPr id="60" name="Group 59"/>
          <p:cNvGrpSpPr/>
          <p:nvPr/>
        </p:nvGrpSpPr>
        <p:grpSpPr>
          <a:xfrm>
            <a:off x="13344024" y="913984"/>
            <a:ext cx="4623117" cy="6912208"/>
            <a:chOff x="13283883" y="974493"/>
            <a:chExt cx="4623117" cy="6912208"/>
          </a:xfrm>
        </p:grpSpPr>
        <p:grpSp>
          <p:nvGrpSpPr>
            <p:cNvPr id="36" name="Group 35"/>
            <p:cNvGrpSpPr/>
            <p:nvPr/>
          </p:nvGrpSpPr>
          <p:grpSpPr>
            <a:xfrm>
              <a:off x="13283883" y="974493"/>
              <a:ext cx="4623117" cy="6912208"/>
              <a:chOff x="990600" y="1878504"/>
              <a:chExt cx="4126865" cy="6047594"/>
            </a:xfrm>
          </p:grpSpPr>
          <p:sp>
            <p:nvSpPr>
              <p:cNvPr id="37" name="Rounded Rectangle 36"/>
              <p:cNvSpPr/>
              <p:nvPr/>
            </p:nvSpPr>
            <p:spPr>
              <a:xfrm>
                <a:off x="990600" y="1878504"/>
                <a:ext cx="4126865" cy="6047594"/>
              </a:xfrm>
              <a:prstGeom prst="roundRect">
                <a:avLst>
                  <a:gd name="adj" fmla="val 5687"/>
                </a:avLst>
              </a:prstGeom>
              <a:solidFill>
                <a:srgbClr val="B2D9F3"/>
              </a:solidFill>
              <a:ln>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9" name="TextBox 13"/>
              <p:cNvSpPr txBox="1"/>
              <p:nvPr/>
            </p:nvSpPr>
            <p:spPr>
              <a:xfrm>
                <a:off x="1093736" y="4325997"/>
                <a:ext cx="3837305" cy="3446763"/>
              </a:xfrm>
              <a:prstGeom prst="rect">
                <a:avLst/>
              </a:prstGeom>
            </p:spPr>
            <p:txBody>
              <a:bodyPr wrap="square" lIns="0" tIns="0" rIns="0" bIns="0" rtlCol="0" anchor="t">
                <a:spAutoFit/>
              </a:bodyPr>
              <a:lstStyle/>
              <a:p>
                <a:pPr algn="just"/>
                <a:r>
                  <a:rPr lang="en-US" sz="3200" i="1" dirty="0" smtClean="0">
                    <a:latin typeface="Cambria" panose="02040503050406030204" pitchFamily="18" charset="0"/>
                    <a:ea typeface="Cambria" panose="02040503050406030204" pitchFamily="18" charset="0"/>
                  </a:rPr>
                  <a:t>d) </a:t>
                </a:r>
                <a:r>
                  <a:rPr lang="en-US" sz="3200" i="1" dirty="0" err="1" smtClean="0">
                    <a:latin typeface="Cambria" panose="02040503050406030204" pitchFamily="18" charset="0"/>
                    <a:ea typeface="Cambria" panose="02040503050406030204" pitchFamily="18" charset="0"/>
                  </a:rPr>
                  <a:t>Khí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sinh</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học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tạo</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ra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từ</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việc</a:t>
                </a:r>
                <a:r>
                  <a:rPr lang="en-US" sz="3200" i="1" dirty="0" smtClean="0">
                    <a:latin typeface="Cambria" panose="02040503050406030204" pitchFamily="18" charset="0"/>
                    <a:ea typeface="Cambria" panose="02040503050406030204" pitchFamily="18" charset="0"/>
                  </a:rPr>
                  <a:t> ủ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chất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thải</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hữu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cơ</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như</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mùn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rác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phân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động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vật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trong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các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bể</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chứa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Khí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sinh</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học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là</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nguồn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chất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đốt</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được</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sử</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dụng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trong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đun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nấu</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tạo</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ra</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điện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để</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thắp</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sáng</a:t>
                </a:r>
                <a:r>
                  <a:rPr lang="en-US" sz="3200" i="1" dirty="0" smtClean="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pic>
          <p:nvPicPr>
            <p:cNvPr id="42" name="Picture 41"/>
            <p:cNvPicPr>
              <a:picLocks noChangeAspect="1"/>
            </p:cNvPicPr>
            <p:nvPr/>
          </p:nvPicPr>
          <p:blipFill rotWithShape="1">
            <a:blip r:embed="rId2"/>
            <a:srcRect l="63808" t="59878" r="3978" b="23661"/>
            <a:stretch/>
          </p:blipFill>
          <p:spPr>
            <a:xfrm>
              <a:off x="13409674" y="1034410"/>
              <a:ext cx="4437186" cy="2559040"/>
            </a:xfrm>
            <a:prstGeom prst="rect">
              <a:avLst/>
            </a:prstGeom>
          </p:spPr>
        </p:pic>
      </p:grpSp>
      <p:grpSp>
        <p:nvGrpSpPr>
          <p:cNvPr id="51" name="Group 50"/>
          <p:cNvGrpSpPr/>
          <p:nvPr/>
        </p:nvGrpSpPr>
        <p:grpSpPr>
          <a:xfrm>
            <a:off x="13537290" y="8049641"/>
            <a:ext cx="4298738" cy="739168"/>
            <a:chOff x="505947" y="7885089"/>
            <a:chExt cx="1932454" cy="916012"/>
          </a:xfrm>
        </p:grpSpPr>
        <p:sp>
          <p:nvSpPr>
            <p:cNvPr id="52" name="Rounded Rectangle 51"/>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13"/>
            <p:cNvSpPr txBox="1"/>
            <p:nvPr/>
          </p:nvSpPr>
          <p:spPr>
            <a:xfrm>
              <a:off x="638824" y="7991016"/>
              <a:ext cx="1748825" cy="610259"/>
            </a:xfrm>
            <a:prstGeom prst="rect">
              <a:avLst/>
            </a:prstGeom>
          </p:spPr>
          <p:txBody>
            <a:bodyPr wrap="square" lIns="0" tIns="0" rIns="0" bIns="0" rtlCol="0" anchor="t">
              <a:spAutoFit/>
            </a:bodyPr>
            <a:lstStyle/>
            <a:p>
              <a:pPr algn="just"/>
              <a:r>
                <a:rPr lang="en-US" sz="3200" dirty="0" err="1" smtClean="0">
                  <a:latin typeface="Cambria" panose="02040503050406030204" pitchFamily="18" charset="0"/>
                  <a:ea typeface="Cambria" panose="02040503050406030204" pitchFamily="18" charset="0"/>
                </a:rPr>
                <a:t>Khí</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sinh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học</a:t>
              </a:r>
              <a:r>
                <a:rPr lang="en-US" sz="3200" dirty="0" smtClean="0">
                  <a:latin typeface="Cambria" panose="02040503050406030204" pitchFamily="18" charset="0"/>
                  <a:ea typeface="Cambria" panose="02040503050406030204" pitchFamily="18" charset="0"/>
                </a:rPr>
                <a:t> (bi-ô-</a:t>
              </a:r>
              <a:r>
                <a:rPr lang="en-US" sz="3200" dirty="0" err="1" smtClean="0">
                  <a:latin typeface="Cambria" panose="02040503050406030204" pitchFamily="18" charset="0"/>
                  <a:ea typeface="Cambria" panose="02040503050406030204" pitchFamily="18" charset="0"/>
                </a:rPr>
                <a:t>ga</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grpSp>
      <p:grpSp>
        <p:nvGrpSpPr>
          <p:cNvPr id="57" name="Group 56"/>
          <p:cNvGrpSpPr/>
          <p:nvPr/>
        </p:nvGrpSpPr>
        <p:grpSpPr>
          <a:xfrm>
            <a:off x="8847615" y="8049645"/>
            <a:ext cx="4182586" cy="739168"/>
            <a:chOff x="505947" y="7885089"/>
            <a:chExt cx="1954135" cy="916012"/>
          </a:xfrm>
        </p:grpSpPr>
        <p:sp>
          <p:nvSpPr>
            <p:cNvPr id="58" name="Rounded Rectangle 57"/>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13"/>
            <p:cNvSpPr txBox="1"/>
            <p:nvPr/>
          </p:nvSpPr>
          <p:spPr>
            <a:xfrm>
              <a:off x="598831" y="8012440"/>
              <a:ext cx="1861251" cy="610259"/>
            </a:xfrm>
            <a:prstGeom prst="rect">
              <a:avLst/>
            </a:prstGeom>
          </p:spPr>
          <p:txBody>
            <a:bodyPr wrap="square" lIns="0" tIns="0" rIns="0" bIns="0" rtlCol="0" anchor="t">
              <a:spAutoFit/>
            </a:bodyPr>
            <a:lstStyle/>
            <a:p>
              <a:pPr algn="just"/>
              <a:r>
                <a:rPr lang="en-US" sz="3200" dirty="0" err="1" smtClean="0">
                  <a:latin typeface="Cambria" panose="02040503050406030204" pitchFamily="18" charset="0"/>
                  <a:ea typeface="Cambria" panose="02040503050406030204" pitchFamily="18" charset="0"/>
                </a:rPr>
                <a:t>Khí</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nhiên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khí</a:t>
              </a:r>
              <a:r>
                <a:rPr lang="en-US" sz="3200" dirty="0" smtClean="0">
                  <a:latin typeface="Cambria" panose="02040503050406030204" pitchFamily="18" charset="0"/>
                  <a:ea typeface="Cambria" panose="02040503050406030204" pitchFamily="18" charset="0"/>
                </a:rPr>
                <a:t> gas)</a:t>
              </a:r>
              <a:endParaRPr lang="en-US" sz="3200" dirty="0">
                <a:latin typeface="Cambria" panose="02040503050406030204" pitchFamily="18" charset="0"/>
                <a:ea typeface="Cambria" panose="02040503050406030204" pitchFamily="18" charset="0"/>
              </a:endParaRPr>
            </a:p>
          </p:txBody>
        </p:sp>
      </p:grpSp>
      <p:grpSp>
        <p:nvGrpSpPr>
          <p:cNvPr id="64" name="Group 63"/>
          <p:cNvGrpSpPr/>
          <p:nvPr/>
        </p:nvGrpSpPr>
        <p:grpSpPr>
          <a:xfrm>
            <a:off x="1202955" y="8013934"/>
            <a:ext cx="2427409" cy="739168"/>
            <a:chOff x="505947" y="7885089"/>
            <a:chExt cx="1314520" cy="916012"/>
          </a:xfrm>
        </p:grpSpPr>
        <p:sp>
          <p:nvSpPr>
            <p:cNvPr id="65" name="Rounded Rectangle 64"/>
            <p:cNvSpPr/>
            <p:nvPr/>
          </p:nvSpPr>
          <p:spPr>
            <a:xfrm>
              <a:off x="505947" y="7885089"/>
              <a:ext cx="1314520"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13"/>
            <p:cNvSpPr txBox="1"/>
            <p:nvPr/>
          </p:nvSpPr>
          <p:spPr>
            <a:xfrm>
              <a:off x="747584" y="8016044"/>
              <a:ext cx="726459" cy="610259"/>
            </a:xfrm>
            <a:prstGeom prst="rect">
              <a:avLst/>
            </a:prstGeom>
          </p:spPr>
          <p:txBody>
            <a:bodyPr wrap="square" lIns="0" tIns="0" rIns="0" bIns="0" rtlCol="0" anchor="t">
              <a:spAutoFit/>
            </a:bodyPr>
            <a:lstStyle/>
            <a:p>
              <a:pPr algn="ctr"/>
              <a:r>
                <a:rPr lang="en-US" sz="3200" dirty="0" smtClean="0">
                  <a:latin typeface="Cambria" panose="02040503050406030204" pitchFamily="18" charset="0"/>
                  <a:ea typeface="Cambria" panose="02040503050406030204" pitchFamily="18" charset="0"/>
                </a:rPr>
                <a:t>Than</a:t>
              </a:r>
              <a:endParaRPr lang="en-US" sz="3200" dirty="0">
                <a:latin typeface="Cambria" panose="02040503050406030204" pitchFamily="18" charset="0"/>
                <a:ea typeface="Cambria" panose="02040503050406030204" pitchFamily="18" charset="0"/>
              </a:endParaRPr>
            </a:p>
          </p:txBody>
        </p:sp>
      </p:grpSp>
      <p:grpSp>
        <p:nvGrpSpPr>
          <p:cNvPr id="67" name="Group 66"/>
          <p:cNvGrpSpPr/>
          <p:nvPr/>
        </p:nvGrpSpPr>
        <p:grpSpPr>
          <a:xfrm>
            <a:off x="4901759" y="8011755"/>
            <a:ext cx="3221514" cy="739168"/>
            <a:chOff x="505947" y="7885089"/>
            <a:chExt cx="1932454" cy="916012"/>
          </a:xfrm>
        </p:grpSpPr>
        <p:sp>
          <p:nvSpPr>
            <p:cNvPr id="68" name="Rounded Rectangle 67"/>
            <p:cNvSpPr/>
            <p:nvPr/>
          </p:nvSpPr>
          <p:spPr>
            <a:xfrm>
              <a:off x="505947" y="7885089"/>
              <a:ext cx="1932454" cy="91601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13"/>
            <p:cNvSpPr txBox="1"/>
            <p:nvPr/>
          </p:nvSpPr>
          <p:spPr>
            <a:xfrm>
              <a:off x="915148" y="8037965"/>
              <a:ext cx="1080585" cy="610259"/>
            </a:xfrm>
            <a:prstGeom prst="rect">
              <a:avLst/>
            </a:prstGeom>
          </p:spPr>
          <p:txBody>
            <a:bodyPr wrap="square" lIns="0" tIns="0" rIns="0" bIns="0" rtlCol="0" anchor="t">
              <a:spAutoFit/>
            </a:bodyPr>
            <a:lstStyle/>
            <a:p>
              <a:pPr algn="ctr"/>
              <a:r>
                <a:rPr lang="en-US" sz="3200" dirty="0" err="1" smtClean="0">
                  <a:latin typeface="Cambria" panose="02040503050406030204" pitchFamily="18" charset="0"/>
                  <a:ea typeface="Cambria" panose="02040503050406030204" pitchFamily="18" charset="0"/>
                </a:rPr>
                <a:t>Dầu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mỏ</a:t>
              </a:r>
              <a:endParaRPr lang="en-US" sz="3200" dirty="0">
                <a:latin typeface="Cambria" panose="02040503050406030204" pitchFamily="18" charset="0"/>
                <a:ea typeface="Cambria" panose="02040503050406030204" pitchFamily="18" charset="0"/>
              </a:endParaRPr>
            </a:p>
          </p:txBody>
        </p:sp>
      </p:grpSp>
      <p:sp>
        <p:nvSpPr>
          <p:cNvPr id="70" name="Bent Arrow 69"/>
          <p:cNvSpPr/>
          <p:nvPr/>
        </p:nvSpPr>
        <p:spPr>
          <a:xfrm rot="16200000">
            <a:off x="4179079" y="6905608"/>
            <a:ext cx="1061719" cy="4752350"/>
          </a:xfrm>
          <a:prstGeom prst="bentArrow">
            <a:avLst>
              <a:gd name="adj1" fmla="val 2876"/>
              <a:gd name="adj2" fmla="val 7445"/>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Bent Arrow 70"/>
          <p:cNvSpPr/>
          <p:nvPr/>
        </p:nvSpPr>
        <p:spPr>
          <a:xfrm rot="16200000" flipV="1">
            <a:off x="12580489" y="6478977"/>
            <a:ext cx="1061719" cy="5605611"/>
          </a:xfrm>
          <a:prstGeom prst="bentArrow">
            <a:avLst>
              <a:gd name="adj1" fmla="val 2876"/>
              <a:gd name="adj2" fmla="val 7445"/>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Bent Arrow 71"/>
          <p:cNvSpPr/>
          <p:nvPr/>
        </p:nvSpPr>
        <p:spPr>
          <a:xfrm rot="15356876" flipV="1">
            <a:off x="10512482" y="8629072"/>
            <a:ext cx="703150" cy="1307149"/>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Bent Arrow 72"/>
          <p:cNvSpPr/>
          <p:nvPr/>
        </p:nvSpPr>
        <p:spPr>
          <a:xfrm rot="16858579">
            <a:off x="6101779" y="8647632"/>
            <a:ext cx="770689" cy="1287237"/>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1" name="Group 60"/>
          <p:cNvGrpSpPr/>
          <p:nvPr/>
        </p:nvGrpSpPr>
        <p:grpSpPr>
          <a:xfrm>
            <a:off x="7086112" y="9281132"/>
            <a:ext cx="3222432" cy="739168"/>
            <a:chOff x="505947" y="7885089"/>
            <a:chExt cx="1932454" cy="916012"/>
          </a:xfrm>
        </p:grpSpPr>
        <p:sp>
          <p:nvSpPr>
            <p:cNvPr id="62" name="Rounded Rectangle 61"/>
            <p:cNvSpPr/>
            <p:nvPr/>
          </p:nvSpPr>
          <p:spPr>
            <a:xfrm>
              <a:off x="505947" y="7885089"/>
              <a:ext cx="1932454" cy="91601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13"/>
            <p:cNvSpPr txBox="1"/>
            <p:nvPr/>
          </p:nvSpPr>
          <p:spPr>
            <a:xfrm>
              <a:off x="915632" y="7963806"/>
              <a:ext cx="1370368" cy="686541"/>
            </a:xfrm>
            <a:prstGeom prst="rect">
              <a:avLst/>
            </a:prstGeom>
          </p:spPr>
          <p:txBody>
            <a:bodyPr wrap="square" lIns="0" tIns="0" rIns="0" bIns="0" rtlCol="0" anchor="t">
              <a:spAutoFit/>
            </a:bodyPr>
            <a:lstStyle/>
            <a:p>
              <a:pPr algn="just"/>
              <a:r>
                <a:rPr lang="en-US" sz="3600" dirty="0" err="1" smtClean="0">
                  <a:latin typeface="Cambria" panose="02040503050406030204" pitchFamily="18" charset="0"/>
                  <a:ea typeface="Cambria" panose="02040503050406030204" pitchFamily="18" charset="0"/>
                </a:rPr>
                <a:t>Chất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đốt</a:t>
              </a:r>
              <a:endParaRPr lang="en-US" sz="3600" dirty="0">
                <a:latin typeface="Cambria" panose="02040503050406030204" pitchFamily="18" charset="0"/>
                <a:ea typeface="Cambria" panose="02040503050406030204" pitchFamily="18" charset="0"/>
              </a:endParaRPr>
            </a:p>
          </p:txBody>
        </p:sp>
      </p:grpSp>
      <p:pic>
        <p:nvPicPr>
          <p:cNvPr id="74" name="Picture 73"/>
          <p:cNvPicPr>
            <a:picLocks noChangeAspect="1"/>
          </p:cNvPicPr>
          <p:nvPr/>
        </p:nvPicPr>
        <p:blipFill>
          <a:blip r:embed="rId3"/>
          <a:stretch>
            <a:fillRect/>
          </a:stretch>
        </p:blipFill>
        <p:spPr>
          <a:xfrm>
            <a:off x="368936" y="188216"/>
            <a:ext cx="523495" cy="523495"/>
          </a:xfrm>
          <a:prstGeom prst="rect">
            <a:avLst/>
          </a:prstGeom>
        </p:spPr>
      </p:pic>
    </p:spTree>
    <p:extLst>
      <p:ext uri="{BB962C8B-B14F-4D97-AF65-F5344CB8AC3E}">
        <p14:creationId xmlns:p14="http://schemas.microsoft.com/office/powerpoint/2010/main" val="405713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1000"/>
                                        <p:tgtEl>
                                          <p:spTgt spid="73"/>
                                        </p:tgtEl>
                                      </p:cBhvr>
                                    </p:animEffect>
                                    <p:anim calcmode="lin" valueType="num">
                                      <p:cBhvr>
                                        <p:cTn id="44" dur="1000" fill="hold"/>
                                        <p:tgtEl>
                                          <p:spTgt spid="73"/>
                                        </p:tgtEl>
                                        <p:attrNameLst>
                                          <p:attrName>ppt_x</p:attrName>
                                        </p:attrNameLst>
                                      </p:cBhvr>
                                      <p:tavLst>
                                        <p:tav tm="0">
                                          <p:val>
                                            <p:strVal val="#ppt_x"/>
                                          </p:val>
                                        </p:tav>
                                        <p:tav tm="100000">
                                          <p:val>
                                            <p:strVal val="#ppt_x"/>
                                          </p:val>
                                        </p:tav>
                                      </p:tavLst>
                                    </p:anim>
                                    <p:anim calcmode="lin" valueType="num">
                                      <p:cBhvr>
                                        <p:cTn id="45" dur="1000" fill="hold"/>
                                        <p:tgtEl>
                                          <p:spTgt spid="7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1000"/>
                                        <p:tgtEl>
                                          <p:spTgt spid="67"/>
                                        </p:tgtEl>
                                      </p:cBhvr>
                                    </p:animEffect>
                                    <p:anim calcmode="lin" valueType="num">
                                      <p:cBhvr>
                                        <p:cTn id="49" dur="1000" fill="hold"/>
                                        <p:tgtEl>
                                          <p:spTgt spid="67"/>
                                        </p:tgtEl>
                                        <p:attrNameLst>
                                          <p:attrName>ppt_x</p:attrName>
                                        </p:attrNameLst>
                                      </p:cBhvr>
                                      <p:tavLst>
                                        <p:tav tm="0">
                                          <p:val>
                                            <p:strVal val="#ppt_x"/>
                                          </p:val>
                                        </p:tav>
                                        <p:tav tm="100000">
                                          <p:val>
                                            <p:strVal val="#ppt_x"/>
                                          </p:val>
                                        </p:tav>
                                      </p:tavLst>
                                    </p:anim>
                                    <p:anim calcmode="lin" valueType="num">
                                      <p:cBhvr>
                                        <p:cTn id="50" dur="1000" fill="hold"/>
                                        <p:tgtEl>
                                          <p:spTgt spid="6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1000"/>
                                        <p:tgtEl>
                                          <p:spTgt spid="57"/>
                                        </p:tgtEl>
                                      </p:cBhvr>
                                    </p:animEffect>
                                    <p:anim calcmode="lin" valueType="num">
                                      <p:cBhvr>
                                        <p:cTn id="66" dur="1000" fill="hold"/>
                                        <p:tgtEl>
                                          <p:spTgt spid="57"/>
                                        </p:tgtEl>
                                        <p:attrNameLst>
                                          <p:attrName>ppt_x</p:attrName>
                                        </p:attrNameLst>
                                      </p:cBhvr>
                                      <p:tavLst>
                                        <p:tav tm="0">
                                          <p:val>
                                            <p:strVal val="#ppt_x"/>
                                          </p:val>
                                        </p:tav>
                                        <p:tav tm="100000">
                                          <p:val>
                                            <p:strVal val="#ppt_x"/>
                                          </p:val>
                                        </p:tav>
                                      </p:tavLst>
                                    </p:anim>
                                    <p:anim calcmode="lin" valueType="num">
                                      <p:cBhvr>
                                        <p:cTn id="67" dur="1000" fill="hold"/>
                                        <p:tgtEl>
                                          <p:spTgt spid="5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1000"/>
                                        <p:tgtEl>
                                          <p:spTgt spid="71"/>
                                        </p:tgtEl>
                                      </p:cBhvr>
                                    </p:animEffect>
                                    <p:anim calcmode="lin" valueType="num">
                                      <p:cBhvr>
                                        <p:cTn id="78" dur="1000" fill="hold"/>
                                        <p:tgtEl>
                                          <p:spTgt spid="71"/>
                                        </p:tgtEl>
                                        <p:attrNameLst>
                                          <p:attrName>ppt_x</p:attrName>
                                        </p:attrNameLst>
                                      </p:cBhvr>
                                      <p:tavLst>
                                        <p:tav tm="0">
                                          <p:val>
                                            <p:strVal val="#ppt_x"/>
                                          </p:val>
                                        </p:tav>
                                        <p:tav tm="100000">
                                          <p:val>
                                            <p:strVal val="#ppt_x"/>
                                          </p:val>
                                        </p:tav>
                                      </p:tavLst>
                                    </p:anim>
                                    <p:anim calcmode="lin" valueType="num">
                                      <p:cBhvr>
                                        <p:cTn id="79" dur="1000" fill="hold"/>
                                        <p:tgtEl>
                                          <p:spTgt spid="7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1000"/>
                                        <p:tgtEl>
                                          <p:spTgt spid="51"/>
                                        </p:tgtEl>
                                      </p:cBhvr>
                                    </p:animEffect>
                                    <p:anim calcmode="lin" valueType="num">
                                      <p:cBhvr>
                                        <p:cTn id="83" dur="1000" fill="hold"/>
                                        <p:tgtEl>
                                          <p:spTgt spid="51"/>
                                        </p:tgtEl>
                                        <p:attrNameLst>
                                          <p:attrName>ppt_x</p:attrName>
                                        </p:attrNameLst>
                                      </p:cBhvr>
                                      <p:tavLst>
                                        <p:tav tm="0">
                                          <p:val>
                                            <p:strVal val="#ppt_x"/>
                                          </p:val>
                                        </p:tav>
                                        <p:tav tm="100000">
                                          <p:val>
                                            <p:strVal val="#ppt_x"/>
                                          </p:val>
                                        </p:tav>
                                      </p:tavLst>
                                    </p:anim>
                                    <p:anim calcmode="lin" valueType="num">
                                      <p:cBhvr>
                                        <p:cTn id="84" dur="1000" fill="hold"/>
                                        <p:tgtEl>
                                          <p:spTgt spid="5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1000"/>
                                        <p:tgtEl>
                                          <p:spTgt spid="60"/>
                                        </p:tgtEl>
                                      </p:cBhvr>
                                    </p:animEffect>
                                    <p:anim calcmode="lin" valueType="num">
                                      <p:cBhvr>
                                        <p:cTn id="88" dur="1000" fill="hold"/>
                                        <p:tgtEl>
                                          <p:spTgt spid="60"/>
                                        </p:tgtEl>
                                        <p:attrNameLst>
                                          <p:attrName>ppt_x</p:attrName>
                                        </p:attrNameLst>
                                      </p:cBhvr>
                                      <p:tavLst>
                                        <p:tav tm="0">
                                          <p:val>
                                            <p:strVal val="#ppt_x"/>
                                          </p:val>
                                        </p:tav>
                                        <p:tav tm="100000">
                                          <p:val>
                                            <p:strVal val="#ppt_x"/>
                                          </p:val>
                                        </p:tav>
                                      </p:tavLst>
                                    </p:anim>
                                    <p:anim calcmode="lin" valueType="num">
                                      <p:cBhvr>
                                        <p:cTn id="8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0" grpId="0" animBg="1"/>
      <p:bldP spid="71"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219200" y="1028700"/>
            <a:ext cx="16154399" cy="7641689"/>
          </a:xfrm>
          <a:prstGeom prst="roundRect">
            <a:avLst/>
          </a:prstGeom>
          <a:solidFill>
            <a:srgbClr val="FFFFFF"/>
          </a:solidFill>
        </p:spPr>
      </p:sp>
      <p:grpSp>
        <p:nvGrpSpPr>
          <p:cNvPr id="7" name="Group 6"/>
          <p:cNvGrpSpPr/>
          <p:nvPr/>
        </p:nvGrpSpPr>
        <p:grpSpPr>
          <a:xfrm>
            <a:off x="-413612" y="8237834"/>
            <a:ext cx="18385836" cy="2159416"/>
            <a:chOff x="-2623412" y="8055905"/>
            <a:chExt cx="18385836" cy="2159416"/>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6" name="Freeform 13"/>
            <p:cNvSpPr/>
            <p:nvPr/>
          </p:nvSpPr>
          <p:spPr>
            <a:xfrm>
              <a:off x="898094" y="8169006"/>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7" name="Freeform 13"/>
            <p:cNvSpPr/>
            <p:nvPr/>
          </p:nvSpPr>
          <p:spPr>
            <a:xfrm>
              <a:off x="-2623412" y="8183660"/>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22" name="TextBox 13"/>
          <p:cNvSpPr txBox="1"/>
          <p:nvPr/>
        </p:nvSpPr>
        <p:spPr>
          <a:xfrm>
            <a:off x="1617969" y="3276691"/>
            <a:ext cx="15391121" cy="4739759"/>
          </a:xfrm>
          <a:prstGeom prst="rect">
            <a:avLst/>
          </a:prstGeom>
        </p:spPr>
        <p:txBody>
          <a:bodyPr wrap="square" lIns="0" tIns="0" rIns="0" bIns="0" rtlCol="0" anchor="t">
            <a:spAutoFit/>
          </a:bodyPr>
          <a:lstStyle/>
          <a:p>
            <a:pPr marL="571500" indent="-571500" algn="just">
              <a:buFontTx/>
              <a:buChar char="-"/>
            </a:pPr>
            <a:r>
              <a:rPr lang="en-US" sz="4400" dirty="0" err="1" smtClean="0">
                <a:latin typeface="Cambria" panose="02040503050406030204" pitchFamily="18" charset="0"/>
                <a:ea typeface="Cambria" panose="02040503050406030204" pitchFamily="18" charset="0"/>
              </a:rPr>
              <a:t>Thảo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luận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nhóm</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bốn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đọc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thông</a:t>
            </a:r>
            <a:r>
              <a:rPr lang="en-US" sz="4400" dirty="0" smtClean="0">
                <a:latin typeface="Cambria" panose="02040503050406030204" pitchFamily="18" charset="0"/>
                <a:ea typeface="Cambria" panose="02040503050406030204" pitchFamily="18" charset="0"/>
              </a:rPr>
              <a:t> tin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quan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sát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hình</a:t>
            </a:r>
            <a:r>
              <a:rPr lang="en-US" sz="4400" dirty="0" smtClean="0">
                <a:latin typeface="Cambria" panose="02040503050406030204" pitchFamily="18" charset="0"/>
                <a:ea typeface="Cambria" panose="02040503050406030204" pitchFamily="18" charset="0"/>
              </a:rPr>
              <a:t> 1 </a:t>
            </a:r>
            <a:r>
              <a:rPr lang="en-US" sz="4400" dirty="0" err="1" smtClean="0">
                <a:latin typeface="Cambria" panose="02040503050406030204" pitchFamily="18" charset="0"/>
                <a:ea typeface="Cambria" panose="02040503050406030204" pitchFamily="18" charset="0"/>
              </a:rPr>
              <a:t>trong</a:t>
            </a:r>
            <a:r>
              <a:rPr lang="en-US" sz="4400" dirty="0" smtClean="0">
                <a:latin typeface="Cambria" panose="02040503050406030204" pitchFamily="18" charset="0"/>
                <a:ea typeface="Cambria" panose="02040503050406030204" pitchFamily="18" charset="0"/>
              </a:rPr>
              <a:t> SGK/38;</a:t>
            </a:r>
          </a:p>
          <a:p>
            <a:pPr marL="571500" indent="-571500" algn="just">
              <a:buFontTx/>
              <a:buChar char="-"/>
            </a:pPr>
            <a:r>
              <a:rPr lang="en-US" sz="4400" dirty="0" err="1" smtClean="0">
                <a:latin typeface="Cambria" panose="02040503050406030204" pitchFamily="18" charset="0"/>
                <a:ea typeface="Cambria" panose="02040503050406030204" pitchFamily="18" charset="0"/>
              </a:rPr>
              <a:t>Trả</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câu</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hỏi</a:t>
            </a:r>
            <a:r>
              <a:rPr lang="en-US" sz="4400" dirty="0" smtClean="0">
                <a:latin typeface="Cambria" panose="02040503050406030204" pitchFamily="18" charset="0"/>
                <a:ea typeface="Cambria" panose="02040503050406030204" pitchFamily="18" charset="0"/>
              </a:rPr>
              <a:t>:</a:t>
            </a:r>
          </a:p>
          <a:p>
            <a:pPr indent="544513" algn="just"/>
            <a:r>
              <a:rPr lang="en-US" sz="4400" dirty="0" smtClean="0">
                <a:latin typeface="Cambria" panose="02040503050406030204" pitchFamily="18" charset="0"/>
                <a:ea typeface="Cambria" panose="02040503050406030204" pitchFamily="18" charset="0"/>
              </a:rPr>
              <a:t>+ Than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khai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thác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từ</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đâu</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sử</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dụng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những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việc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gì</a:t>
            </a:r>
            <a:r>
              <a:rPr lang="en-US" sz="4400" dirty="0" smtClean="0">
                <a:latin typeface="Cambria" panose="02040503050406030204" pitchFamily="18" charset="0"/>
                <a:ea typeface="Cambria" panose="02040503050406030204" pitchFamily="18" charset="0"/>
              </a:rPr>
              <a:t>?</a:t>
            </a:r>
          </a:p>
          <a:p>
            <a:pPr indent="544513" algn="just"/>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Dầu</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mỏ</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khai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thác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như</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thế</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nào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dùng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để</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làm</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gì</a:t>
            </a:r>
            <a:r>
              <a:rPr lang="en-US" sz="4400" dirty="0" smtClean="0">
                <a:latin typeface="Cambria" panose="02040503050406030204" pitchFamily="18" charset="0"/>
                <a:ea typeface="Cambria" panose="02040503050406030204" pitchFamily="18" charset="0"/>
              </a:rPr>
              <a:t>?</a:t>
            </a:r>
          </a:p>
          <a:p>
            <a:pPr indent="544513" algn="just"/>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Khí</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tự</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nhiên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sử</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dụng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những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việc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gì</a:t>
            </a:r>
            <a:r>
              <a:rPr lang="en-US" sz="4400" dirty="0" smtClean="0">
                <a:latin typeface="Cambria" panose="02040503050406030204" pitchFamily="18" charset="0"/>
                <a:ea typeface="Cambria" panose="02040503050406030204" pitchFamily="18" charset="0"/>
              </a:rPr>
              <a:t>?</a:t>
            </a:r>
          </a:p>
          <a:p>
            <a:pPr indent="544513" algn="just"/>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Khí</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sinh</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học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tạo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ra</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bằng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cách</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nào</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dùng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để</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làm</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gì</a:t>
            </a:r>
            <a:r>
              <a:rPr lang="en-US" sz="4400" dirty="0" smtClean="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5"/>
          <a:stretch>
            <a:fillRect/>
          </a:stretch>
        </p:blipFill>
        <p:spPr>
          <a:xfrm>
            <a:off x="5772605" y="1181100"/>
            <a:ext cx="7047587" cy="2353260"/>
          </a:xfrm>
          <a:prstGeom prst="rect">
            <a:avLst/>
          </a:prstGeom>
        </p:spPr>
      </p:pic>
    </p:spTree>
    <p:extLst>
      <p:ext uri="{BB962C8B-B14F-4D97-AF65-F5344CB8AC3E}">
        <p14:creationId xmlns:p14="http://schemas.microsoft.com/office/powerpoint/2010/main" val="2338269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3181615" y="819470"/>
            <a:ext cx="12640703" cy="7753029"/>
          </a:xfrm>
          <a:prstGeom prst="roundRect">
            <a:avLst/>
          </a:prstGeom>
          <a:solidFill>
            <a:srgbClr val="FFFFFF"/>
          </a:solidFill>
        </p:spPr>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pic>
        <p:nvPicPr>
          <p:cNvPr id="2" name="Picture 1"/>
          <p:cNvPicPr>
            <a:picLocks noChangeAspect="1"/>
          </p:cNvPicPr>
          <p:nvPr/>
        </p:nvPicPr>
        <p:blipFill>
          <a:blip r:embed="rId27"/>
          <a:stretch>
            <a:fillRect/>
          </a:stretch>
        </p:blipFill>
        <p:spPr>
          <a:xfrm>
            <a:off x="3604875" y="979157"/>
            <a:ext cx="12217443" cy="6779340"/>
          </a:xfrm>
          <a:prstGeom prst="rect">
            <a:avLst/>
          </a:prstGeom>
        </p:spPr>
      </p:pic>
    </p:spTree>
    <p:extLst>
      <p:ext uri="{BB962C8B-B14F-4D97-AF65-F5344CB8AC3E}">
        <p14:creationId xmlns:p14="http://schemas.microsoft.com/office/powerpoint/2010/main" val="2598986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ụt lở tầng khai thác than 1 người chết, 1 người mất tích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65" y="2541939"/>
            <a:ext cx="5614451" cy="341545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245870" y="6350265"/>
            <a:ext cx="4953000" cy="2367054"/>
            <a:chOff x="1524000" y="5976846"/>
            <a:chExt cx="4953000" cy="2367054"/>
          </a:xfrm>
        </p:grpSpPr>
        <p:sp>
          <p:nvSpPr>
            <p:cNvPr id="8" name="Rounded Rectangle 7"/>
            <p:cNvSpPr/>
            <p:nvPr/>
          </p:nvSpPr>
          <p:spPr>
            <a:xfrm>
              <a:off x="1524000" y="5976846"/>
              <a:ext cx="4953000"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13"/>
            <p:cNvSpPr txBox="1"/>
            <p:nvPr/>
          </p:nvSpPr>
          <p:spPr>
            <a:xfrm>
              <a:off x="1758744" y="6235454"/>
              <a:ext cx="4395091" cy="1846659"/>
            </a:xfrm>
            <a:prstGeom prst="rect">
              <a:avLst/>
            </a:prstGeom>
          </p:spPr>
          <p:txBody>
            <a:bodyPr wrap="square" lIns="0" tIns="0" rIns="0" bIns="0" rtlCol="0" anchor="t">
              <a:spAutoFit/>
            </a:bodyPr>
            <a:lstStyle/>
            <a:p>
              <a:pPr algn="ctr"/>
              <a:r>
                <a:rPr lang="en-US" sz="4000" dirty="0" smtClean="0">
                  <a:latin typeface="Cambria" panose="02040503050406030204" pitchFamily="18" charset="0"/>
                  <a:ea typeface="Cambria" panose="02040503050406030204" pitchFamily="18" charset="0"/>
                </a:rPr>
                <a:t>Than </a:t>
              </a:r>
              <a:r>
                <a:rPr lang="en-US" sz="4000" dirty="0" err="1" smtClean="0">
                  <a:latin typeface="Cambria" panose="02040503050406030204" pitchFamily="18" charset="0"/>
                  <a:ea typeface="Cambria" panose="02040503050406030204" pitchFamily="18" charset="0"/>
                </a:rPr>
                <a:t>được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khai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từ</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mỏ</a:t>
              </a:r>
              <a:r>
                <a:rPr lang="en-US" sz="4000" dirty="0" smtClean="0">
                  <a:latin typeface="Cambria" panose="02040503050406030204" pitchFamily="18" charset="0"/>
                  <a:ea typeface="Cambria" panose="02040503050406030204" pitchFamily="18" charset="0"/>
                </a:rPr>
                <a:t> than </a:t>
              </a:r>
              <a:r>
                <a:rPr lang="en-US" sz="4000" dirty="0" err="1" smtClean="0">
                  <a:latin typeface="Cambria" panose="02040503050406030204" pitchFamily="18" charset="0"/>
                  <a:ea typeface="Cambria" panose="02040503050406030204" pitchFamily="18" charset="0"/>
                </a:rPr>
                <a:t>trong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lòng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đất</a:t>
              </a:r>
              <a:r>
                <a:rPr lang="en-US" sz="4000" dirty="0" smtClean="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grpSp>
      <p:grpSp>
        <p:nvGrpSpPr>
          <p:cNvPr id="10" name="Group 9"/>
          <p:cNvGrpSpPr/>
          <p:nvPr/>
        </p:nvGrpSpPr>
        <p:grpSpPr>
          <a:xfrm>
            <a:off x="7836619" y="2387455"/>
            <a:ext cx="8483932" cy="1186762"/>
            <a:chOff x="1524000" y="5976846"/>
            <a:chExt cx="5817870" cy="1186762"/>
          </a:xfrm>
        </p:grpSpPr>
        <p:sp>
          <p:nvSpPr>
            <p:cNvPr id="11" name="Rounded Rectangle 10"/>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a:solidFill>
                    <a:prstClr val="black"/>
                  </a:solidFill>
                  <a:latin typeface="Cambria" panose="02040503050406030204" pitchFamily="18" charset="0"/>
                  <a:ea typeface="Cambria" panose="02040503050406030204" pitchFamily="18" charset="0"/>
                </a:rPr>
                <a:t>Than </a:t>
              </a:r>
              <a:r>
                <a:rPr lang="en-US" sz="4000" dirty="0" err="1">
                  <a:solidFill>
                    <a:prstClr val="black"/>
                  </a:solidFill>
                  <a:latin typeface="Cambria" panose="02040503050406030204" pitchFamily="18" charset="0"/>
                  <a:ea typeface="Cambria" panose="02040503050406030204" pitchFamily="18" charset="0"/>
                </a:rPr>
                <a:t>được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làm</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chất</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đốt</a:t>
              </a:r>
              <a:r>
                <a:rPr lang="en-US" sz="4000" dirty="0" smtClean="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endParaRPr>
            </a:p>
          </p:txBody>
        </p:sp>
      </p:grpSp>
      <p:grpSp>
        <p:nvGrpSpPr>
          <p:cNvPr id="27" name="Group 26"/>
          <p:cNvGrpSpPr/>
          <p:nvPr/>
        </p:nvGrpSpPr>
        <p:grpSpPr>
          <a:xfrm>
            <a:off x="6821389" y="3792486"/>
            <a:ext cx="3535545" cy="5078822"/>
            <a:chOff x="6821389" y="3792486"/>
            <a:chExt cx="3535545" cy="5078822"/>
          </a:xfrm>
        </p:grpSpPr>
        <p:grpSp>
          <p:nvGrpSpPr>
            <p:cNvPr id="13" name="Group 12"/>
            <p:cNvGrpSpPr/>
            <p:nvPr/>
          </p:nvGrpSpPr>
          <p:grpSpPr>
            <a:xfrm>
              <a:off x="6821389" y="3792486"/>
              <a:ext cx="3535545" cy="5078822"/>
              <a:chOff x="309826" y="6331688"/>
              <a:chExt cx="2120224" cy="2554189"/>
            </a:xfrm>
          </p:grpSpPr>
          <p:sp>
            <p:nvSpPr>
              <p:cNvPr id="14" name="Rounded Rectangle 13"/>
              <p:cNvSpPr/>
              <p:nvPr/>
            </p:nvSpPr>
            <p:spPr>
              <a:xfrm>
                <a:off x="309826" y="6331688"/>
                <a:ext cx="2120224" cy="255418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3"/>
              <p:cNvSpPr txBox="1"/>
              <p:nvPr/>
            </p:nvSpPr>
            <p:spPr>
              <a:xfrm>
                <a:off x="841641" y="7899960"/>
                <a:ext cx="1059058" cy="654708"/>
              </a:xfrm>
              <a:prstGeom prst="rect">
                <a:avLst/>
              </a:prstGeom>
            </p:spPr>
            <p:txBody>
              <a:bodyPr wrap="square" lIns="0" tIns="0" rIns="0" bIns="0" rtlCol="0" anchor="t">
                <a:spAutoFit/>
              </a:bodyPr>
              <a:lstStyle/>
              <a:p>
                <a:pPr algn="ctr"/>
                <a:r>
                  <a:rPr lang="en-US" sz="4000" dirty="0" smtClean="0">
                    <a:solidFill>
                      <a:prstClr val="black"/>
                    </a:solidFill>
                    <a:latin typeface="Cambria" panose="02040503050406030204" pitchFamily="18" charset="0"/>
                    <a:ea typeface="Cambria" panose="02040503050406030204" pitchFamily="18" charset="0"/>
                  </a:rPr>
                  <a:t>ở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đình</a:t>
                </a:r>
                <a:endParaRPr lang="en-GB" dirty="0"/>
              </a:p>
            </p:txBody>
          </p:sp>
        </p:grpSp>
        <p:pic>
          <p:nvPicPr>
            <p:cNvPr id="19" name="Picture 6" descr="Nguy cơ từ thói quen đốt than tổ ong, đốt than củi để sưởi ấm. Trung tâm Y  tế TP Yên B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04" y="3935758"/>
              <a:ext cx="3239571" cy="2543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0467964" y="3792486"/>
            <a:ext cx="3486193" cy="5078824"/>
            <a:chOff x="10467964" y="3792486"/>
            <a:chExt cx="3486193" cy="5078824"/>
          </a:xfrm>
        </p:grpSpPr>
        <p:grpSp>
          <p:nvGrpSpPr>
            <p:cNvPr id="16" name="Group 15"/>
            <p:cNvGrpSpPr/>
            <p:nvPr/>
          </p:nvGrpSpPr>
          <p:grpSpPr>
            <a:xfrm>
              <a:off x="10467964" y="3792486"/>
              <a:ext cx="3486193" cy="5078824"/>
              <a:chOff x="505947" y="8064972"/>
              <a:chExt cx="1645995" cy="1100259"/>
            </a:xfrm>
          </p:grpSpPr>
          <p:sp>
            <p:nvSpPr>
              <p:cNvPr id="17" name="Rounded Rectangle 16"/>
              <p:cNvSpPr/>
              <p:nvPr/>
            </p:nvSpPr>
            <p:spPr>
              <a:xfrm>
                <a:off x="505947" y="8064972"/>
                <a:ext cx="1645995" cy="110025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3"/>
              <p:cNvSpPr txBox="1"/>
              <p:nvPr/>
            </p:nvSpPr>
            <p:spPr>
              <a:xfrm>
                <a:off x="693538" y="8681517"/>
                <a:ext cx="1377357" cy="400054"/>
              </a:xfrm>
              <a:prstGeom prst="rect">
                <a:avLst/>
              </a:prstGeom>
            </p:spPr>
            <p:txBody>
              <a:bodyPr wrap="square" lIns="0" tIns="0" rIns="0" bIns="0" rtlCol="0" anchor="t">
                <a:spAutoFit/>
              </a:bodyPr>
              <a:lstStyle/>
              <a:p>
                <a:pPr algn="ctr"/>
                <a:r>
                  <a:rPr lang="vi-VN" sz="4000" dirty="0">
                    <a:solidFill>
                      <a:prstClr val="black"/>
                    </a:solidFill>
                    <a:latin typeface="Cambria" panose="02040503050406030204" pitchFamily="18" charset="0"/>
                    <a:ea typeface="Cambria" panose="02040503050406030204" pitchFamily="18" charset="0"/>
                  </a:rPr>
                  <a:t>ở lò hơi của nhà máy nhiệt điện</a:t>
                </a:r>
              </a:p>
            </p:txBody>
          </p:sp>
        </p:grpSp>
        <p:pic>
          <p:nvPicPr>
            <p:cNvPr id="20" name="Picture 4" descr="Cấu tạo lò hơi than đá trong nhà máy điện ra sao được giải đá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435" y="3943667"/>
              <a:ext cx="3189623" cy="2417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4108628" y="3832825"/>
            <a:ext cx="3487616" cy="5050006"/>
            <a:chOff x="11771164" y="4652649"/>
            <a:chExt cx="3487616" cy="5050006"/>
          </a:xfrm>
        </p:grpSpPr>
        <p:grpSp>
          <p:nvGrpSpPr>
            <p:cNvPr id="22" name="Group 21"/>
            <p:cNvGrpSpPr/>
            <p:nvPr/>
          </p:nvGrpSpPr>
          <p:grpSpPr>
            <a:xfrm>
              <a:off x="11771164" y="4652649"/>
              <a:ext cx="3487616" cy="5050006"/>
              <a:chOff x="505947" y="8071215"/>
              <a:chExt cx="1646667" cy="1094016"/>
            </a:xfrm>
          </p:grpSpPr>
          <p:sp>
            <p:nvSpPr>
              <p:cNvPr id="24" name="Rounded Rectangle 23"/>
              <p:cNvSpPr/>
              <p:nvPr/>
            </p:nvSpPr>
            <p:spPr>
              <a:xfrm>
                <a:off x="505947" y="8071215"/>
                <a:ext cx="1646667" cy="1094016"/>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670108" y="8706264"/>
                <a:ext cx="1377357" cy="133351"/>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luyện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kim</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23" name="Picture 8" descr="Ngành Luyện kim và tất tần tật thông tin bạn chưa biết"/>
            <p:cNvPicPr>
              <a:picLocks noChangeAspect="1" noChangeArrowheads="1"/>
            </p:cNvPicPr>
            <p:nvPr/>
          </p:nvPicPr>
          <p:blipFill rotWithShape="1">
            <a:blip r:embed="rId5">
              <a:extLst>
                <a:ext uri="{28A0092B-C50C-407E-A947-70E740481C1C}">
                  <a14:useLocalDpi xmlns:a14="http://schemas.microsoft.com/office/drawing/2010/main" val="0"/>
                </a:ext>
              </a:extLst>
            </a:blip>
            <a:srcRect l="40308"/>
            <a:stretch/>
          </p:blipFill>
          <p:spPr bwMode="auto">
            <a:xfrm>
              <a:off x="11910154" y="4802371"/>
              <a:ext cx="3240000" cy="2408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3594774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36667" y="6196253"/>
            <a:ext cx="4953000" cy="2367054"/>
            <a:chOff x="1524000" y="5976846"/>
            <a:chExt cx="4953000" cy="2367054"/>
          </a:xfrm>
        </p:grpSpPr>
        <p:sp>
          <p:nvSpPr>
            <p:cNvPr id="6" name="Rounded Rectangle 5"/>
            <p:cNvSpPr/>
            <p:nvPr/>
          </p:nvSpPr>
          <p:spPr>
            <a:xfrm>
              <a:off x="1524000" y="5976846"/>
              <a:ext cx="4953000"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724988" y="6237043"/>
              <a:ext cx="4551024" cy="1846659"/>
            </a:xfrm>
            <a:prstGeom prst="rect">
              <a:avLst/>
            </a:prstGeom>
          </p:spPr>
          <p:txBody>
            <a:bodyPr wrap="square" lIns="0" tIns="0" rIns="0" bIns="0" rtlCol="0" anchor="t">
              <a:spAutoFit/>
            </a:bodyPr>
            <a:lstStyle/>
            <a:p>
              <a:pPr algn="ctr"/>
              <a:r>
                <a:rPr lang="vi-VN" sz="4000" dirty="0">
                  <a:latin typeface="Cambria" panose="02040503050406030204" pitchFamily="18" charset="0"/>
                  <a:ea typeface="Cambria" panose="02040503050406030204" pitchFamily="18" charset="0"/>
                </a:rPr>
                <a:t>Dầu mỏ được lấy lên theo các lỗ khoan của giếng dầu</a:t>
              </a:r>
              <a:endParaRPr lang="en-US" sz="4000" dirty="0">
                <a:latin typeface="Cambria" panose="02040503050406030204" pitchFamily="18" charset="0"/>
                <a:ea typeface="Cambria" panose="02040503050406030204" pitchFamily="18" charset="0"/>
              </a:endParaRPr>
            </a:p>
          </p:txBody>
        </p:sp>
      </p:grpSp>
      <p:grpSp>
        <p:nvGrpSpPr>
          <p:cNvPr id="8" name="Group 7"/>
          <p:cNvGrpSpPr/>
          <p:nvPr/>
        </p:nvGrpSpPr>
        <p:grpSpPr>
          <a:xfrm>
            <a:off x="7836619" y="2387455"/>
            <a:ext cx="8483932" cy="1186762"/>
            <a:chOff x="1524000" y="5976846"/>
            <a:chExt cx="5817870" cy="1186762"/>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dầu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mỏ</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có</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tách</a:t>
              </a:r>
              <a:r>
                <a:rPr lang="en-US" sz="4000" dirty="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ra</a:t>
              </a:r>
              <a:r>
                <a:rPr lang="en-US" sz="4000" dirty="0" smtClean="0">
                  <a:solidFill>
                    <a:prstClr val="black"/>
                  </a:solidFill>
                  <a:latin typeface="Cambria" panose="02040503050406030204" pitchFamily="18" charset="0"/>
                  <a:ea typeface="Cambria" panose="02040503050406030204" pitchFamily="18" charset="0"/>
                </a:rPr>
                <a:t>: </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11" name="Picture 2" descr="Mỏ dầu khí lớn nhấ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07" y="2486205"/>
            <a:ext cx="5307463" cy="3320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21389" y="3792485"/>
            <a:ext cx="3535545" cy="3713213"/>
            <a:chOff x="6821389" y="3792485"/>
            <a:chExt cx="3535545" cy="3713213"/>
          </a:xfrm>
        </p:grpSpPr>
        <p:grpSp>
          <p:nvGrpSpPr>
            <p:cNvPr id="13" name="Group 12"/>
            <p:cNvGrpSpPr/>
            <p:nvPr/>
          </p:nvGrpSpPr>
          <p:grpSpPr>
            <a:xfrm>
              <a:off x="6821389" y="3792485"/>
              <a:ext cx="3535545" cy="3713213"/>
              <a:chOff x="309826" y="6331688"/>
              <a:chExt cx="2120224" cy="1867411"/>
            </a:xfrm>
          </p:grpSpPr>
          <p:sp>
            <p:nvSpPr>
              <p:cNvPr id="15" name="Rounded Rectangle 14"/>
              <p:cNvSpPr/>
              <p:nvPr/>
            </p:nvSpPr>
            <p:spPr>
              <a:xfrm>
                <a:off x="309826" y="6331688"/>
                <a:ext cx="2120224" cy="1867411"/>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3"/>
              <p:cNvSpPr txBox="1"/>
              <p:nvPr/>
            </p:nvSpPr>
            <p:spPr>
              <a:xfrm>
                <a:off x="831083" y="7770249"/>
                <a:ext cx="1059058" cy="309568"/>
              </a:xfrm>
              <a:prstGeom prst="rect">
                <a:avLst/>
              </a:prstGeom>
            </p:spPr>
            <p:txBody>
              <a:bodyPr wrap="square" lIns="0" tIns="0" rIns="0" bIns="0" rtlCol="0" anchor="t">
                <a:spAutoFit/>
              </a:bodyPr>
              <a:lstStyle/>
              <a:p>
                <a:pPr algn="ctr"/>
                <a:r>
                  <a:rPr lang="en-US" sz="4000" dirty="0" err="1" smtClean="0">
                    <a:solidFill>
                      <a:prstClr val="black"/>
                    </a:solidFill>
                    <a:latin typeface="Cambria" panose="02040503050406030204" pitchFamily="18" charset="0"/>
                    <a:ea typeface="Cambria" panose="02040503050406030204" pitchFamily="18" charset="0"/>
                  </a:rPr>
                  <a:t>Xăng</a:t>
                </a:r>
                <a:endParaRPr lang="en-GB" dirty="0"/>
              </a:p>
            </p:txBody>
          </p:sp>
        </p:grpSp>
        <p:pic>
          <p:nvPicPr>
            <p:cNvPr id="14" name="Picture 4" descr="Giá xăng xuống dưới 20.000 đồng/lít: Điều gì đã xảy ra trong 3 năm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199" y="3982548"/>
              <a:ext cx="3279153" cy="240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4108628" y="3832824"/>
            <a:ext cx="3487616" cy="3672870"/>
            <a:chOff x="14108628" y="3832824"/>
            <a:chExt cx="3487616" cy="3672870"/>
          </a:xfrm>
        </p:grpSpPr>
        <p:grpSp>
          <p:nvGrpSpPr>
            <p:cNvPr id="18" name="Group 17"/>
            <p:cNvGrpSpPr/>
            <p:nvPr/>
          </p:nvGrpSpPr>
          <p:grpSpPr>
            <a:xfrm>
              <a:off x="14108628" y="3832824"/>
              <a:ext cx="3487616" cy="3672870"/>
              <a:chOff x="505947" y="8071215"/>
              <a:chExt cx="1646667" cy="795678"/>
            </a:xfrm>
          </p:grpSpPr>
          <p:sp>
            <p:nvSpPr>
              <p:cNvPr id="20" name="Rounded Rectangle 19"/>
              <p:cNvSpPr/>
              <p:nvPr/>
            </p:nvSpPr>
            <p:spPr>
              <a:xfrm>
                <a:off x="505947" y="8071215"/>
                <a:ext cx="1646667" cy="795678"/>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3"/>
              <p:cNvSpPr txBox="1"/>
              <p:nvPr/>
            </p:nvSpPr>
            <p:spPr>
              <a:xfrm>
                <a:off x="664242" y="8670798"/>
                <a:ext cx="1377357" cy="133351"/>
              </a:xfrm>
              <a:prstGeom prst="rect">
                <a:avLst/>
              </a:prstGeom>
            </p:spPr>
            <p:txBody>
              <a:bodyPr wrap="square" lIns="0" tIns="0" rIns="0" bIns="0" rtlCol="0" anchor="t">
                <a:spAutoFit/>
              </a:bodyPr>
              <a:lstStyle/>
              <a:p>
                <a:pPr lvl="0" algn="ctr"/>
                <a:r>
                  <a:rPr lang="en-US" sz="4000" dirty="0" err="1" smtClean="0">
                    <a:solidFill>
                      <a:prstClr val="black"/>
                    </a:solidFill>
                    <a:latin typeface="Cambria" panose="02040503050406030204" pitchFamily="18" charset="0"/>
                    <a:ea typeface="Cambria" panose="02040503050406030204" pitchFamily="18" charset="0"/>
                  </a:rPr>
                  <a:t>Dầu</a:t>
                </a:r>
                <a:r>
                  <a:rPr lang="en-US" sz="4000" dirty="0" smtClean="0">
                    <a:solidFill>
                      <a:prstClr val="black"/>
                    </a:solidFill>
                    <a:latin typeface="Cambria" panose="02040503050406030204" pitchFamily="18" charset="0"/>
                    <a:ea typeface="Cambria" panose="02040503050406030204" pitchFamily="18" charset="0"/>
                  </a:rPr>
                  <a:t> di-ê-den</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19" name="Picture 10" descr="Hơn 103.400 Dầu Diesel Bức ảnh ảnh, hình chụp &amp; hình ảnh trả phí bản quyền  một lần sẵn có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4530"/>
            <a:stretch/>
          </p:blipFill>
          <p:spPr bwMode="auto">
            <a:xfrm>
              <a:off x="14236086" y="3950154"/>
              <a:ext cx="3232699" cy="2407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8511629" y="7861815"/>
            <a:ext cx="7398861" cy="1186762"/>
            <a:chOff x="1751855" y="5976846"/>
            <a:chExt cx="5329092" cy="1186762"/>
          </a:xfrm>
        </p:grpSpPr>
        <p:sp>
          <p:nvSpPr>
            <p:cNvPr id="23" name="Rounded Rectangle 22"/>
            <p:cNvSpPr/>
            <p:nvPr/>
          </p:nvSpPr>
          <p:spPr>
            <a:xfrm>
              <a:off x="1751855" y="5976846"/>
              <a:ext cx="5329092"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chất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đốt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máy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móc</a:t>
              </a:r>
              <a:endParaRPr lang="en-US" sz="4000" dirty="0">
                <a:solidFill>
                  <a:prstClr val="black"/>
                </a:solidFill>
                <a:latin typeface="Cambria" panose="02040503050406030204" pitchFamily="18" charset="0"/>
                <a:ea typeface="Cambria" panose="02040503050406030204" pitchFamily="18" charset="0"/>
              </a:endParaRPr>
            </a:p>
          </p:txBody>
        </p:sp>
      </p:grpSp>
      <p:sp>
        <p:nvSpPr>
          <p:cNvPr id="25" name="Bent Arrow 24"/>
          <p:cNvSpPr/>
          <p:nvPr/>
        </p:nvSpPr>
        <p:spPr>
          <a:xfrm rot="10800000">
            <a:off x="15940059" y="7493521"/>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ent Arrow 25"/>
          <p:cNvSpPr/>
          <p:nvPr/>
        </p:nvSpPr>
        <p:spPr>
          <a:xfrm rot="10800000" flipH="1">
            <a:off x="7807670" y="7505700"/>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Up Arrow 26"/>
          <p:cNvSpPr/>
          <p:nvPr/>
        </p:nvSpPr>
        <p:spPr>
          <a:xfrm rot="10800000" flipH="1">
            <a:off x="12197901" y="6790504"/>
            <a:ext cx="72000" cy="1057917"/>
          </a:xfrm>
          <a:prstGeom prst="upArrow">
            <a:avLst>
              <a:gd name="adj1" fmla="val 50000"/>
              <a:gd name="adj2" fmla="val 72641"/>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8" name="Group 27"/>
          <p:cNvGrpSpPr/>
          <p:nvPr/>
        </p:nvGrpSpPr>
        <p:grpSpPr>
          <a:xfrm>
            <a:off x="10467964" y="3792483"/>
            <a:ext cx="3486193" cy="3713214"/>
            <a:chOff x="10467964" y="3792483"/>
            <a:chExt cx="3486193" cy="3713214"/>
          </a:xfrm>
        </p:grpSpPr>
        <p:grpSp>
          <p:nvGrpSpPr>
            <p:cNvPr id="29" name="Group 28"/>
            <p:cNvGrpSpPr/>
            <p:nvPr/>
          </p:nvGrpSpPr>
          <p:grpSpPr>
            <a:xfrm>
              <a:off x="10467964" y="3792483"/>
              <a:ext cx="3486193" cy="3713214"/>
              <a:chOff x="505947" y="8064972"/>
              <a:chExt cx="1645995" cy="804418"/>
            </a:xfrm>
          </p:grpSpPr>
          <p:sp>
            <p:nvSpPr>
              <p:cNvPr id="31" name="Rounded Rectangle 30"/>
              <p:cNvSpPr/>
              <p:nvPr/>
            </p:nvSpPr>
            <p:spPr>
              <a:xfrm>
                <a:off x="505947" y="8064972"/>
                <a:ext cx="1645995" cy="804418"/>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13"/>
              <p:cNvSpPr txBox="1"/>
              <p:nvPr/>
            </p:nvSpPr>
            <p:spPr>
              <a:xfrm>
                <a:off x="693538" y="8681517"/>
                <a:ext cx="1377357" cy="133351"/>
              </a:xfrm>
              <a:prstGeom prst="rect">
                <a:avLst/>
              </a:prstGeom>
            </p:spPr>
            <p:txBody>
              <a:bodyPr wrap="square" lIns="0" tIns="0" rIns="0" bIns="0" rtlCol="0" anchor="t">
                <a:spAutoFit/>
              </a:bodyPr>
              <a:lstStyle/>
              <a:p>
                <a:pPr algn="ctr"/>
                <a:r>
                  <a:rPr lang="en-GB" sz="4000" dirty="0" err="1" smtClean="0">
                    <a:solidFill>
                      <a:prstClr val="black"/>
                    </a:solidFill>
                    <a:latin typeface="Cambria" panose="02040503050406030204" pitchFamily="18" charset="0"/>
                    <a:ea typeface="Cambria" panose="02040503050406030204" pitchFamily="18" charset="0"/>
                  </a:rPr>
                  <a:t>Dầu</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hỏa</a:t>
                </a:r>
                <a:endParaRPr lang="vi-VN" sz="4000" dirty="0">
                  <a:solidFill>
                    <a:prstClr val="black"/>
                  </a:solidFill>
                  <a:latin typeface="Cambria" panose="02040503050406030204" pitchFamily="18" charset="0"/>
                  <a:ea typeface="Cambria" panose="02040503050406030204" pitchFamily="18" charset="0"/>
                </a:endParaRPr>
              </a:p>
            </p:txBody>
          </p:sp>
        </p:grpSp>
        <p:pic>
          <p:nvPicPr>
            <p:cNvPr id="30" name="Picture 8" descr="Dầu hỏa vào Việt Nam từ khi nào?"/>
            <p:cNvPicPr>
              <a:picLocks noChangeAspect="1" noChangeArrowheads="1"/>
            </p:cNvPicPr>
            <p:nvPr/>
          </p:nvPicPr>
          <p:blipFill rotWithShape="1">
            <a:blip r:embed="rId5">
              <a:extLst>
                <a:ext uri="{28A0092B-C50C-407E-A947-70E740481C1C}">
                  <a14:useLocalDpi xmlns:a14="http://schemas.microsoft.com/office/drawing/2010/main" val="0"/>
                </a:ext>
              </a:extLst>
            </a:blip>
            <a:srcRect l="27167" t="2941"/>
            <a:stretch/>
          </p:blipFill>
          <p:spPr bwMode="auto">
            <a:xfrm>
              <a:off x="10620605" y="3925493"/>
              <a:ext cx="3180910" cy="2522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33" name="Picture 32"/>
          <p:cNvPicPr>
            <a:picLocks noChangeAspect="1"/>
          </p:cNvPicPr>
          <p:nvPr/>
        </p:nvPicPr>
        <p:blipFill>
          <a:blip r:embed="rId6"/>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2216199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9884" y="6353544"/>
            <a:ext cx="5275311" cy="2367054"/>
            <a:chOff x="1523999" y="5976846"/>
            <a:chExt cx="5275311" cy="2367054"/>
          </a:xfrm>
        </p:grpSpPr>
        <p:sp>
          <p:nvSpPr>
            <p:cNvPr id="6" name="Rounded Rectangle 5"/>
            <p:cNvSpPr/>
            <p:nvPr/>
          </p:nvSpPr>
          <p:spPr>
            <a:xfrm>
              <a:off x="1523999" y="5976846"/>
              <a:ext cx="5275311" cy="2367054"/>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639382" y="6187182"/>
              <a:ext cx="5103890" cy="1846659"/>
            </a:xfrm>
            <a:prstGeom prst="rect">
              <a:avLst/>
            </a:prstGeom>
          </p:spPr>
          <p:txBody>
            <a:bodyPr wrap="square" lIns="0" tIns="0" rIns="0" bIns="0" rtlCol="0" anchor="t">
              <a:spAutoFit/>
            </a:bodyPr>
            <a:lstStyle/>
            <a:p>
              <a:pPr algn="ctr"/>
              <a:r>
                <a:rPr lang="vi-VN" sz="4000" dirty="0">
                  <a:latin typeface="Cambria" panose="02040503050406030204" pitchFamily="18" charset="0"/>
                  <a:ea typeface="Cambria" panose="02040503050406030204" pitchFamily="18" charset="0"/>
                </a:rPr>
                <a:t>Khí tự nhiên thường được tìm thấy cùng với than đá hoặc dầu mỏ</a:t>
              </a:r>
              <a:endParaRPr lang="en-US" sz="4000" dirty="0">
                <a:latin typeface="Cambria" panose="02040503050406030204" pitchFamily="18" charset="0"/>
                <a:ea typeface="Cambria" panose="02040503050406030204" pitchFamily="18" charset="0"/>
              </a:endParaRPr>
            </a:p>
          </p:txBody>
        </p:sp>
      </p:grpSp>
      <p:grpSp>
        <p:nvGrpSpPr>
          <p:cNvPr id="8" name="Group 7"/>
          <p:cNvGrpSpPr/>
          <p:nvPr/>
        </p:nvGrpSpPr>
        <p:grpSpPr>
          <a:xfrm>
            <a:off x="7836619" y="2387455"/>
            <a:ext cx="8483932" cy="1186762"/>
            <a:chOff x="1524000" y="5976846"/>
            <a:chExt cx="5817870" cy="1186762"/>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58744" y="6235454"/>
              <a:ext cx="5322203" cy="615553"/>
            </a:xfrm>
            <a:prstGeom prst="rect">
              <a:avLst/>
            </a:prstGeom>
          </p:spPr>
          <p:txBody>
            <a:bodyPr wrap="square" lIns="0" tIns="0" rIns="0" bIns="0" rtlCol="0" anchor="t">
              <a:spAutoFit/>
            </a:bodyPr>
            <a:lstStyle/>
            <a:p>
              <a:pPr lvl="0" algn="ctr"/>
              <a:r>
                <a:rPr lang="en-US" sz="4000" dirty="0" err="1" smtClean="0">
                  <a:solidFill>
                    <a:prstClr val="black"/>
                  </a:solidFill>
                  <a:latin typeface="Cambria" panose="02040503050406030204" pitchFamily="18" charset="0"/>
                  <a:ea typeface="Cambria" panose="02040503050406030204" pitchFamily="18" charset="0"/>
                </a:rPr>
                <a:t>Khí</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tự</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nhiên</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được</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dùng</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trong</a:t>
              </a:r>
              <a:r>
                <a:rPr lang="en-US" sz="4000" dirty="0" smtClean="0">
                  <a:solidFill>
                    <a:prstClr val="black"/>
                  </a:solidFill>
                  <a:latin typeface="Cambria" panose="02040503050406030204" pitchFamily="18" charset="0"/>
                  <a:ea typeface="Cambria" panose="02040503050406030204" pitchFamily="18" charset="0"/>
                </a:rPr>
                <a:t>: </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14" name="Picture 2" descr="LPG là gì? | Dịch vụ Gas | Hệ thống Gas| Cty GAS An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67" y="2531000"/>
            <a:ext cx="5399642" cy="3556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574695" y="3782371"/>
            <a:ext cx="5541106" cy="5323527"/>
            <a:chOff x="6821389" y="3792484"/>
            <a:chExt cx="5745976" cy="5323527"/>
          </a:xfrm>
        </p:grpSpPr>
        <p:grpSp>
          <p:nvGrpSpPr>
            <p:cNvPr id="16" name="Group 15"/>
            <p:cNvGrpSpPr/>
            <p:nvPr/>
          </p:nvGrpSpPr>
          <p:grpSpPr>
            <a:xfrm>
              <a:off x="6821389" y="3792484"/>
              <a:ext cx="5745976" cy="5323527"/>
              <a:chOff x="309826" y="6331689"/>
              <a:chExt cx="2063471" cy="2677254"/>
            </a:xfrm>
          </p:grpSpPr>
          <p:sp>
            <p:nvSpPr>
              <p:cNvPr id="18" name="Rounded Rectangle 17"/>
              <p:cNvSpPr/>
              <p:nvPr/>
            </p:nvSpPr>
            <p:spPr>
              <a:xfrm>
                <a:off x="309826" y="6331689"/>
                <a:ext cx="2063471" cy="2677254"/>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3"/>
              <p:cNvSpPr txBox="1"/>
              <p:nvPr/>
            </p:nvSpPr>
            <p:spPr>
              <a:xfrm>
                <a:off x="752987" y="8169452"/>
                <a:ext cx="1233901" cy="619135"/>
              </a:xfrm>
              <a:prstGeom prst="rect">
                <a:avLst/>
              </a:prstGeom>
            </p:spPr>
            <p:txBody>
              <a:bodyPr wrap="square" lIns="0" tIns="0" rIns="0" bIns="0" rtlCol="0" anchor="t">
                <a:spAutoFit/>
              </a:bodyPr>
              <a:lstStyle/>
              <a:p>
                <a:pPr algn="ct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bếp</a:t>
                </a:r>
                <a:r>
                  <a:rPr lang="en-US" sz="4000" dirty="0">
                    <a:solidFill>
                      <a:prstClr val="black"/>
                    </a:solidFill>
                    <a:latin typeface="Cambria" panose="02040503050406030204" pitchFamily="18" charset="0"/>
                    <a:ea typeface="Cambria" panose="02040503050406030204" pitchFamily="18" charset="0"/>
                  </a:rPr>
                  <a:t> gas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nấu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thức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ăn</a:t>
                </a:r>
                <a:r>
                  <a:rPr lang="en-US" sz="4000" dirty="0">
                    <a:solidFill>
                      <a:prstClr val="black"/>
                    </a:solidFill>
                    <a:latin typeface="Cambria" panose="02040503050406030204" pitchFamily="18" charset="0"/>
                    <a:ea typeface="Cambria" panose="02040503050406030204" pitchFamily="18" charset="0"/>
                  </a:rPr>
                  <a:t> </a:t>
                </a:r>
                <a:endParaRPr lang="en-GB" dirty="0"/>
              </a:p>
            </p:txBody>
          </p:sp>
        </p:grpSp>
        <p:pic>
          <p:nvPicPr>
            <p:cNvPr id="17" name="Picture 4" descr="Các tính năng đặc biệt của bếp 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0" y="3991233"/>
              <a:ext cx="5361204" cy="3202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2316868" y="3830590"/>
            <a:ext cx="5227963" cy="5275310"/>
            <a:chOff x="12316868" y="3830590"/>
            <a:chExt cx="5227963" cy="5275310"/>
          </a:xfrm>
        </p:grpSpPr>
        <p:grpSp>
          <p:nvGrpSpPr>
            <p:cNvPr id="11" name="Group 10"/>
            <p:cNvGrpSpPr/>
            <p:nvPr/>
          </p:nvGrpSpPr>
          <p:grpSpPr>
            <a:xfrm>
              <a:off x="12316868" y="3830590"/>
              <a:ext cx="5227963" cy="5275310"/>
              <a:chOff x="505947" y="8064972"/>
              <a:chExt cx="1645995" cy="1142825"/>
            </a:xfrm>
          </p:grpSpPr>
          <p:sp>
            <p:nvSpPr>
              <p:cNvPr id="12" name="Rounded Rectangle 11"/>
              <p:cNvSpPr/>
              <p:nvPr/>
            </p:nvSpPr>
            <p:spPr>
              <a:xfrm>
                <a:off x="505947" y="8064972"/>
                <a:ext cx="1645995" cy="1142825"/>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3"/>
              <p:cNvSpPr txBox="1"/>
              <p:nvPr/>
            </p:nvSpPr>
            <p:spPr>
              <a:xfrm>
                <a:off x="649990" y="8793199"/>
                <a:ext cx="1390954" cy="360048"/>
              </a:xfrm>
              <a:prstGeom prst="rect">
                <a:avLst/>
              </a:prstGeom>
            </p:spPr>
            <p:txBody>
              <a:bodyPr wrap="square" lIns="0" tIns="0" rIns="0" bIns="0" rtlCol="0" anchor="t">
                <a:spAutoFit/>
              </a:bodyPr>
              <a:lstStyle/>
              <a:p>
                <a:pPr algn="ctr"/>
                <a:r>
                  <a:rPr lang="en-GB" sz="3600" dirty="0" err="1">
                    <a:solidFill>
                      <a:prstClr val="black"/>
                    </a:solidFill>
                    <a:latin typeface="Cambria" panose="02040503050406030204" pitchFamily="18" charset="0"/>
                    <a:ea typeface="Cambria" panose="02040503050406030204" pitchFamily="18" charset="0"/>
                  </a:rPr>
                  <a:t>các</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lò</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ga</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để</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sản</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xuất</a:t>
                </a:r>
                <a:r>
                  <a:rPr lang="en-GB" sz="3600" dirty="0">
                    <a:solidFill>
                      <a:prstClr val="black"/>
                    </a:solidFill>
                    <a:latin typeface="Cambria" panose="02040503050406030204" pitchFamily="18" charset="0"/>
                    <a:ea typeface="Cambria" panose="02040503050406030204" pitchFamily="18" charset="0"/>
                  </a:rPr>
                  <a:t> xi </a:t>
                </a:r>
                <a:r>
                  <a:rPr lang="en-GB" sz="3600" dirty="0" err="1">
                    <a:solidFill>
                      <a:prstClr val="black"/>
                    </a:solidFill>
                    <a:latin typeface="Cambria" panose="02040503050406030204" pitchFamily="18" charset="0"/>
                    <a:ea typeface="Cambria" panose="02040503050406030204" pitchFamily="18" charset="0"/>
                  </a:rPr>
                  <a:t>măng</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gạch</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gốm</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nấu</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thủy</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tinh</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luyện</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kim</a:t>
                </a:r>
                <a:endParaRPr lang="vi-VN" sz="3600" dirty="0">
                  <a:solidFill>
                    <a:prstClr val="black"/>
                  </a:solidFill>
                  <a:latin typeface="Cambria" panose="02040503050406030204" pitchFamily="18" charset="0"/>
                  <a:ea typeface="Cambria" panose="02040503050406030204" pitchFamily="18" charset="0"/>
                </a:endParaRPr>
              </a:p>
            </p:txBody>
          </p:sp>
        </p:grpSp>
        <p:pic>
          <p:nvPicPr>
            <p:cNvPr id="20" name="Picture 8" descr="Lò nung Clinker Xi măng Porland - Xi mă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471" y="4014042"/>
              <a:ext cx="4847961" cy="3047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5"/>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4395739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4413" y="6287971"/>
            <a:ext cx="5585802" cy="2970329"/>
            <a:chOff x="1421819" y="5929695"/>
            <a:chExt cx="5275311" cy="2970329"/>
          </a:xfrm>
        </p:grpSpPr>
        <p:sp>
          <p:nvSpPr>
            <p:cNvPr id="6" name="Rounded Rectangle 5"/>
            <p:cNvSpPr/>
            <p:nvPr/>
          </p:nvSpPr>
          <p:spPr>
            <a:xfrm>
              <a:off x="1421819" y="5929695"/>
              <a:ext cx="5275311" cy="2728523"/>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3"/>
            <p:cNvSpPr txBox="1"/>
            <p:nvPr/>
          </p:nvSpPr>
          <p:spPr>
            <a:xfrm>
              <a:off x="1468463" y="6130035"/>
              <a:ext cx="5103890" cy="2769989"/>
            </a:xfrm>
            <a:prstGeom prst="rect">
              <a:avLst/>
            </a:prstGeom>
          </p:spPr>
          <p:txBody>
            <a:bodyPr wrap="square" lIns="0" tIns="0" rIns="0" bIns="0" rtlCol="0" anchor="t">
              <a:spAutoFit/>
            </a:bodyPr>
            <a:lstStyle/>
            <a:p>
              <a:pPr algn="ctr"/>
              <a:r>
                <a:rPr lang="vi-VN" sz="3600" dirty="0" smtClean="0">
                  <a:latin typeface="Cambria" panose="02040503050406030204" pitchFamily="18" charset="0"/>
                  <a:ea typeface="Cambria" panose="02040503050406030204" pitchFamily="18" charset="0"/>
                </a:rPr>
                <a:t>Kh</a:t>
              </a:r>
              <a:r>
                <a:rPr lang="en-GB" sz="3600" dirty="0">
                  <a:latin typeface="Cambria" panose="02040503050406030204" pitchFamily="18" charset="0"/>
                  <a:ea typeface="Cambria" panose="02040503050406030204" pitchFamily="18" charset="0"/>
                </a:rPr>
                <a:t>í</a:t>
              </a:r>
              <a:r>
                <a:rPr lang="vi-VN"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sinh học được tạo ra từ việc ủ các chất thải hữu cơ như mùn, rác, phân động vật trong các bể chứa</a:t>
              </a:r>
              <a:endParaRPr lang="en-US" sz="3600" dirty="0">
                <a:latin typeface="Cambria" panose="02040503050406030204" pitchFamily="18" charset="0"/>
                <a:ea typeface="Cambria" panose="02040503050406030204" pitchFamily="18" charset="0"/>
              </a:endParaRPr>
            </a:p>
          </p:txBody>
        </p:sp>
      </p:grpSp>
      <p:grpSp>
        <p:nvGrpSpPr>
          <p:cNvPr id="8" name="Group 7"/>
          <p:cNvGrpSpPr/>
          <p:nvPr/>
        </p:nvGrpSpPr>
        <p:grpSpPr>
          <a:xfrm>
            <a:off x="8074902" y="2300587"/>
            <a:ext cx="8483932" cy="1538016"/>
            <a:chOff x="1524000" y="5976846"/>
            <a:chExt cx="5817870" cy="1259850"/>
          </a:xfrm>
        </p:grpSpPr>
        <p:sp>
          <p:nvSpPr>
            <p:cNvPr id="9" name="Rounded Rectangle 8"/>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13"/>
            <p:cNvSpPr txBox="1"/>
            <p:nvPr/>
          </p:nvSpPr>
          <p:spPr>
            <a:xfrm>
              <a:off x="1771833" y="6005590"/>
              <a:ext cx="5322203" cy="1231106"/>
            </a:xfrm>
            <a:prstGeom prst="rect">
              <a:avLst/>
            </a:prstGeom>
          </p:spPr>
          <p:txBody>
            <a:bodyPr wrap="square" lIns="0" tIns="0" rIns="0" bIns="0" rtlCol="0" anchor="t">
              <a:spAutoFit/>
            </a:bodyPr>
            <a:lstStyle/>
            <a:p>
              <a:pPr lvl="0" algn="ctr"/>
              <a:r>
                <a:rPr lang="en-US" sz="4000" dirty="0" err="1" smtClean="0">
                  <a:solidFill>
                    <a:prstClr val="black"/>
                  </a:solidFill>
                  <a:latin typeface="Cambria" panose="02040503050406030204" pitchFamily="18" charset="0"/>
                  <a:ea typeface="Cambria" panose="02040503050406030204" pitchFamily="18" charset="0"/>
                </a:rPr>
                <a:t>Khí</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sinh</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học</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là</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nguồn</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chất</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đốt</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được</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sử</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dụng</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trong</a:t>
              </a:r>
              <a:r>
                <a:rPr lang="en-US" sz="4000" dirty="0" smtClean="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endParaRPr>
            </a:p>
          </p:txBody>
        </p:sp>
      </p:grpSp>
      <p:pic>
        <p:nvPicPr>
          <p:cNvPr id="11" name="Picture 2" descr="Điện Biên: Nhân rộng mô hình hầm Biog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87455"/>
            <a:ext cx="5588215" cy="3629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60704" y="4134718"/>
            <a:ext cx="5179448" cy="4818782"/>
            <a:chOff x="6574695" y="3782372"/>
            <a:chExt cx="5179448" cy="4818782"/>
          </a:xfrm>
        </p:grpSpPr>
        <p:grpSp>
          <p:nvGrpSpPr>
            <p:cNvPr id="13" name="Group 12"/>
            <p:cNvGrpSpPr/>
            <p:nvPr/>
          </p:nvGrpSpPr>
          <p:grpSpPr>
            <a:xfrm>
              <a:off x="6574695" y="3782372"/>
              <a:ext cx="5179448" cy="4818782"/>
              <a:chOff x="309826" y="6331690"/>
              <a:chExt cx="1928792" cy="2423413"/>
            </a:xfrm>
          </p:grpSpPr>
          <p:sp>
            <p:nvSpPr>
              <p:cNvPr id="15" name="Rounded Rectangle 14"/>
              <p:cNvSpPr/>
              <p:nvPr/>
            </p:nvSpPr>
            <p:spPr>
              <a:xfrm>
                <a:off x="309826" y="6331690"/>
                <a:ext cx="1928792" cy="242341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3"/>
              <p:cNvSpPr txBox="1"/>
              <p:nvPr/>
            </p:nvSpPr>
            <p:spPr>
              <a:xfrm>
                <a:off x="633186" y="8115905"/>
                <a:ext cx="1233901" cy="309568"/>
              </a:xfrm>
              <a:prstGeom prst="rect">
                <a:avLst/>
              </a:prstGeom>
            </p:spPr>
            <p:txBody>
              <a:bodyPr wrap="square" lIns="0" tIns="0" rIns="0" bIns="0" rtlCol="0" anchor="t">
                <a:spAutoFit/>
              </a:bodyPr>
              <a:lstStyle/>
              <a:p>
                <a:pPr algn="ctr"/>
                <a:r>
                  <a:rPr lang="en-US" sz="4000" dirty="0" err="1" smtClean="0">
                    <a:solidFill>
                      <a:prstClr val="black"/>
                    </a:solidFill>
                    <a:latin typeface="Cambria" panose="02040503050406030204" pitchFamily="18" charset="0"/>
                    <a:ea typeface="Cambria" panose="02040503050406030204" pitchFamily="18" charset="0"/>
                  </a:rPr>
                  <a:t>Đun</a:t>
                </a:r>
                <a:r>
                  <a:rPr lang="en-US" sz="4000" dirty="0" smtClean="0">
                    <a:solidFill>
                      <a:prstClr val="black"/>
                    </a:solidFill>
                    <a:latin typeface="Cambria" panose="02040503050406030204" pitchFamily="18" charset="0"/>
                    <a:ea typeface="Cambria" panose="02040503050406030204" pitchFamily="18" charset="0"/>
                  </a:rPr>
                  <a:t> </a:t>
                </a:r>
                <a:r>
                  <a:rPr lang="en-US" sz="4000" dirty="0" err="1" smtClean="0">
                    <a:solidFill>
                      <a:prstClr val="black"/>
                    </a:solidFill>
                    <a:latin typeface="Cambria" panose="02040503050406030204" pitchFamily="18" charset="0"/>
                    <a:ea typeface="Cambria" panose="02040503050406030204" pitchFamily="18" charset="0"/>
                  </a:rPr>
                  <a:t>nấu</a:t>
                </a:r>
                <a:endParaRPr lang="en-GB" dirty="0"/>
              </a:p>
            </p:txBody>
          </p:sp>
        </p:grpSp>
        <p:pic>
          <p:nvPicPr>
            <p:cNvPr id="14" name="Picture 4" descr="Mô hình biogas giúp tiết kiệm điện nă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010" y="3980493"/>
              <a:ext cx="4799293" cy="3045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2316868" y="4190468"/>
            <a:ext cx="5227963" cy="4763032"/>
            <a:chOff x="12316868" y="3830585"/>
            <a:chExt cx="5227963" cy="4763032"/>
          </a:xfrm>
        </p:grpSpPr>
        <p:grpSp>
          <p:nvGrpSpPr>
            <p:cNvPr id="18" name="Group 17"/>
            <p:cNvGrpSpPr/>
            <p:nvPr/>
          </p:nvGrpSpPr>
          <p:grpSpPr>
            <a:xfrm>
              <a:off x="12316868" y="3830585"/>
              <a:ext cx="5227963" cy="4763032"/>
              <a:chOff x="505947" y="8064972"/>
              <a:chExt cx="1645995" cy="1031847"/>
            </a:xfrm>
          </p:grpSpPr>
          <p:sp>
            <p:nvSpPr>
              <p:cNvPr id="20" name="Rounded Rectangle 19"/>
              <p:cNvSpPr/>
              <p:nvPr/>
            </p:nvSpPr>
            <p:spPr>
              <a:xfrm>
                <a:off x="505947" y="8064972"/>
                <a:ext cx="1645995" cy="1031847"/>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3"/>
              <p:cNvSpPr txBox="1"/>
              <p:nvPr/>
            </p:nvSpPr>
            <p:spPr>
              <a:xfrm>
                <a:off x="779728" y="8767222"/>
                <a:ext cx="1113444" cy="266703"/>
              </a:xfrm>
              <a:prstGeom prst="rect">
                <a:avLst/>
              </a:prstGeom>
            </p:spPr>
            <p:txBody>
              <a:bodyPr wrap="square" lIns="0" tIns="0" rIns="0" bIns="0" rtlCol="0" anchor="t">
                <a:spAutoFit/>
              </a:bodyPr>
              <a:lstStyle/>
              <a:p>
                <a:pPr algn="ctr"/>
                <a:r>
                  <a:rPr lang="en-GB" sz="4000" dirty="0" err="1">
                    <a:solidFill>
                      <a:prstClr val="black"/>
                    </a:solidFill>
                    <a:latin typeface="Cambria" panose="02040503050406030204" pitchFamily="18" charset="0"/>
                    <a:ea typeface="Cambria" panose="02040503050406030204" pitchFamily="18" charset="0"/>
                  </a:rPr>
                  <a:t>tạo</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ra</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điện</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để</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thắp</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sáng</a:t>
                </a:r>
                <a:endParaRPr lang="vi-VN" sz="4000" dirty="0">
                  <a:solidFill>
                    <a:prstClr val="black"/>
                  </a:solidFill>
                  <a:latin typeface="Cambria" panose="02040503050406030204" pitchFamily="18" charset="0"/>
                  <a:ea typeface="Cambria" panose="02040503050406030204" pitchFamily="18" charset="0"/>
                </a:endParaRPr>
              </a:p>
            </p:txBody>
          </p:sp>
        </p:grpSp>
        <p:pic>
          <p:nvPicPr>
            <p:cNvPr id="19" name="Picture 6" descr="Đèn thắp sáng bằng biogas mua ở đâu. Cách sử dụng đèn biogas"/>
            <p:cNvPicPr>
              <a:picLocks noChangeAspect="1" noChangeArrowheads="1"/>
            </p:cNvPicPr>
            <p:nvPr/>
          </p:nvPicPr>
          <p:blipFill rotWithShape="1">
            <a:blip r:embed="rId4">
              <a:extLst>
                <a:ext uri="{28A0092B-C50C-407E-A947-70E740481C1C}">
                  <a14:useLocalDpi xmlns:a14="http://schemas.microsoft.com/office/drawing/2010/main" val="0"/>
                </a:ext>
              </a:extLst>
            </a:blip>
            <a:srcRect t="19752" b="17090"/>
            <a:stretch/>
          </p:blipFill>
          <p:spPr bwMode="auto">
            <a:xfrm>
              <a:off x="12573000" y="4004203"/>
              <a:ext cx="4763375" cy="3000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5"/>
          <a:stretch>
            <a:fillRect/>
          </a:stretch>
        </p:blipFill>
        <p:spPr>
          <a:xfrm>
            <a:off x="6236970" y="-52673"/>
            <a:ext cx="5236918" cy="2353260"/>
          </a:xfrm>
          <a:prstGeom prst="rect">
            <a:avLst/>
          </a:prstGeom>
        </p:spPr>
      </p:pic>
    </p:spTree>
    <p:extLst>
      <p:ext uri="{BB962C8B-B14F-4D97-AF65-F5344CB8AC3E}">
        <p14:creationId xmlns:p14="http://schemas.microsoft.com/office/powerpoint/2010/main" val="2320139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300479" y="1028700"/>
            <a:ext cx="16154399" cy="6010204"/>
          </a:xfrm>
          <a:prstGeom prst="roundRect">
            <a:avLst/>
          </a:prstGeom>
          <a:solidFill>
            <a:srgbClr val="FFFFFF"/>
          </a:solidFill>
        </p:spPr>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pic>
        <p:nvPicPr>
          <p:cNvPr id="2" name="Picture 1"/>
          <p:cNvPicPr>
            <a:picLocks noChangeAspect="1"/>
          </p:cNvPicPr>
          <p:nvPr/>
        </p:nvPicPr>
        <p:blipFill>
          <a:blip r:embed="rId27"/>
          <a:stretch>
            <a:fillRect/>
          </a:stretch>
        </p:blipFill>
        <p:spPr>
          <a:xfrm>
            <a:off x="1580218" y="1181100"/>
            <a:ext cx="15594920" cy="4822354"/>
          </a:xfrm>
          <a:prstGeom prst="rect">
            <a:avLst/>
          </a:prstGeom>
        </p:spPr>
      </p:pic>
    </p:spTree>
    <p:extLst>
      <p:ext uri="{BB962C8B-B14F-4D97-AF65-F5344CB8AC3E}">
        <p14:creationId xmlns:p14="http://schemas.microsoft.com/office/powerpoint/2010/main" val="3678062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1219200" y="295114"/>
            <a:ext cx="16764000" cy="615553"/>
          </a:xfrm>
          <a:prstGeom prst="rect">
            <a:avLst/>
          </a:prstGeom>
        </p:spPr>
        <p:txBody>
          <a:bodyPr wrap="square" lIns="0" tIns="0" rIns="0" bIns="0" rtlCol="0" anchor="t">
            <a:spAutoFit/>
          </a:bodyPr>
          <a:lstStyle/>
          <a:p>
            <a:pPr algn="just"/>
            <a:r>
              <a:rPr lang="en-US" sz="4000" dirty="0" err="1" smtClean="0">
                <a:latin typeface="Cambria" panose="02040503050406030204" pitchFamily="18" charset="0"/>
                <a:ea typeface="Cambria" panose="02040503050406030204" pitchFamily="18" charset="0"/>
              </a:rPr>
              <a:t>Quan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sát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hình</a:t>
            </a:r>
            <a:r>
              <a:rPr lang="en-US" sz="4000" dirty="0" smtClean="0">
                <a:latin typeface="Cambria" panose="02040503050406030204" pitchFamily="18" charset="0"/>
                <a:ea typeface="Cambria" panose="02040503050406030204" pitchFamily="18" charset="0"/>
              </a:rPr>
              <a:t> 2 </a:t>
            </a:r>
            <a:r>
              <a:rPr lang="en-US" sz="4000" dirty="0" err="1" smtClean="0">
                <a:latin typeface="Cambria" panose="02040503050406030204" pitchFamily="18" charset="0"/>
                <a:ea typeface="Cambria" panose="02040503050406030204" pitchFamily="18" charset="0"/>
              </a:rPr>
              <a:t>và</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biết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năng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lượng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chất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đốt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sử</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dụng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việc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gì</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228600" y="215859"/>
            <a:ext cx="774064" cy="774064"/>
          </a:xfrm>
          <a:prstGeom prst="rect">
            <a:avLst/>
          </a:prstGeom>
        </p:spPr>
      </p:pic>
      <p:pic>
        <p:nvPicPr>
          <p:cNvPr id="6" name="Picture 5"/>
          <p:cNvPicPr>
            <a:picLocks noChangeAspect="1"/>
          </p:cNvPicPr>
          <p:nvPr/>
        </p:nvPicPr>
        <p:blipFill rotWithShape="1">
          <a:blip r:embed="rId3"/>
          <a:srcRect l="2000" t="9302" r="51306" b="4651"/>
          <a:stretch/>
        </p:blipFill>
        <p:spPr>
          <a:xfrm>
            <a:off x="715108" y="1217966"/>
            <a:ext cx="5334001" cy="305679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51361" t="8139" r="2614" b="5814"/>
          <a:stretch/>
        </p:blipFill>
        <p:spPr>
          <a:xfrm>
            <a:off x="6418385" y="1181100"/>
            <a:ext cx="5257801" cy="30567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2673" t="7020" r="50893" b="3713"/>
          <a:stretch/>
        </p:blipFill>
        <p:spPr>
          <a:xfrm>
            <a:off x="12074599" y="1181100"/>
            <a:ext cx="5603801" cy="30567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51791" t="6612" r="1774" b="4120"/>
          <a:stretch/>
        </p:blipFill>
        <p:spPr>
          <a:xfrm>
            <a:off x="721141" y="4725539"/>
            <a:ext cx="5327968" cy="3278454"/>
          </a:xfrm>
          <a:prstGeom prst="rect">
            <a:avLst/>
          </a:prstGeom>
        </p:spPr>
      </p:pic>
      <p:pic>
        <p:nvPicPr>
          <p:cNvPr id="10" name="Picture 9"/>
          <p:cNvPicPr>
            <a:picLocks noChangeAspect="1"/>
          </p:cNvPicPr>
          <p:nvPr/>
        </p:nvPicPr>
        <p:blipFill rotWithShape="1">
          <a:blip r:embed="rId5"/>
          <a:srcRect l="51966" r="1443" b="4669"/>
          <a:stretch/>
        </p:blipFill>
        <p:spPr>
          <a:xfrm>
            <a:off x="12074599" y="4584184"/>
            <a:ext cx="5603801" cy="3417955"/>
          </a:xfrm>
          <a:prstGeom prst="rect">
            <a:avLst/>
          </a:prstGeom>
        </p:spPr>
      </p:pic>
      <p:pic>
        <p:nvPicPr>
          <p:cNvPr id="11" name="Picture 10"/>
          <p:cNvPicPr>
            <a:picLocks noChangeAspect="1"/>
          </p:cNvPicPr>
          <p:nvPr/>
        </p:nvPicPr>
        <p:blipFill rotWithShape="1">
          <a:blip r:embed="rId5"/>
          <a:srcRect l="3102" r="50307" b="5023"/>
          <a:stretch/>
        </p:blipFill>
        <p:spPr>
          <a:xfrm>
            <a:off x="6444676" y="4736925"/>
            <a:ext cx="5234355" cy="326521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stretch>
            <a:fillRect/>
          </a:stretch>
        </p:blipFill>
        <p:spPr>
          <a:xfrm>
            <a:off x="4038600" y="8348431"/>
            <a:ext cx="9602032" cy="1621677"/>
          </a:xfrm>
          <a:prstGeom prst="rect">
            <a:avLst/>
          </a:prstGeom>
        </p:spPr>
      </p:pic>
    </p:spTree>
    <p:extLst>
      <p:ext uri="{BB962C8B-B14F-4D97-AF65-F5344CB8AC3E}">
        <p14:creationId xmlns:p14="http://schemas.microsoft.com/office/powerpoint/2010/main" val="14570198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3505200" y="419100"/>
            <a:ext cx="11658600" cy="8763000"/>
          </a:xfrm>
          <a:prstGeom prst="roundRect">
            <a:avLst/>
          </a:prstGeom>
          <a:solidFill>
            <a:srgbClr val="FFFFFF"/>
          </a:solidFill>
        </p:spPr>
      </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26" name="Freeform 8"/>
          <p:cNvSpPr/>
          <p:nvPr/>
        </p:nvSpPr>
        <p:spPr>
          <a:xfrm>
            <a:off x="1431152" y="4855505"/>
            <a:ext cx="3465968"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26">
              <a:extLst>
                <a:ext uri="{96DAC541-7B7A-43D3-8B79-37D633B846F1}">
                  <asvg:svgBlip xmlns:asvg="http://schemas.microsoft.com/office/drawing/2016/SVG/main" xmlns="" r:embed="rId15"/>
                </a:ext>
              </a:extLst>
            </a:blip>
            <a:stretch>
              <a:fillRect/>
            </a:stretch>
          </a:blipFill>
        </p:spPr>
      </p:sp>
      <p:pic>
        <p:nvPicPr>
          <p:cNvPr id="2" name="Picture 1"/>
          <p:cNvPicPr>
            <a:picLocks noChangeAspect="1"/>
          </p:cNvPicPr>
          <p:nvPr/>
        </p:nvPicPr>
        <p:blipFill>
          <a:blip r:embed="rId27"/>
          <a:stretch>
            <a:fillRect/>
          </a:stretch>
        </p:blipFill>
        <p:spPr>
          <a:xfrm>
            <a:off x="5032596" y="410166"/>
            <a:ext cx="9047248" cy="8138865"/>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3181615" y="819470"/>
            <a:ext cx="12640703" cy="7753029"/>
          </a:xfrm>
          <a:prstGeom prst="roundRect">
            <a:avLst/>
          </a:prstGeom>
          <a:solidFill>
            <a:srgbClr val="FFFFFF"/>
          </a:solidFill>
        </p:spPr>
      </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pic>
        <p:nvPicPr>
          <p:cNvPr id="2" name="Picture 1"/>
          <p:cNvPicPr>
            <a:picLocks noChangeAspect="1"/>
          </p:cNvPicPr>
          <p:nvPr/>
        </p:nvPicPr>
        <p:blipFill>
          <a:blip r:embed="rId27"/>
          <a:stretch>
            <a:fillRect/>
          </a:stretch>
        </p:blipFill>
        <p:spPr>
          <a:xfrm>
            <a:off x="3393244" y="957917"/>
            <a:ext cx="12217443" cy="6779340"/>
          </a:xfrm>
          <a:prstGeom prst="rect">
            <a:avLst/>
          </a:prstGeom>
        </p:spPr>
      </p:pic>
    </p:spTree>
    <p:extLst>
      <p:ext uri="{BB962C8B-B14F-4D97-AF65-F5344CB8AC3E}">
        <p14:creationId xmlns:p14="http://schemas.microsoft.com/office/powerpoint/2010/main" val="38479916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000" t="9302" r="51306" b="4651"/>
          <a:stretch/>
        </p:blipFill>
        <p:spPr>
          <a:xfrm>
            <a:off x="484148" y="1589502"/>
            <a:ext cx="5334001" cy="305679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51361" t="8139" r="2614" b="5814"/>
          <a:stretch/>
        </p:blipFill>
        <p:spPr>
          <a:xfrm>
            <a:off x="6317473" y="1589502"/>
            <a:ext cx="5257801" cy="30567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2673" t="7020" r="50893" b="3713"/>
          <a:stretch/>
        </p:blipFill>
        <p:spPr>
          <a:xfrm>
            <a:off x="12074598" y="1549902"/>
            <a:ext cx="5603801" cy="3056792"/>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352091" y="4941663"/>
            <a:ext cx="1700276" cy="1534070"/>
            <a:chOff x="1421820" y="5929696"/>
            <a:chExt cx="1335049" cy="1534070"/>
          </a:xfrm>
        </p:grpSpPr>
        <p:sp>
          <p:nvSpPr>
            <p:cNvPr id="16" name="Rounded Rectangle 15"/>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18" name="Bent Arrow 17"/>
          <p:cNvSpPr/>
          <p:nvPr/>
        </p:nvSpPr>
        <p:spPr>
          <a:xfrm rot="10800000">
            <a:off x="4843535" y="4633106"/>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0800000" flipH="1">
            <a:off x="751306" y="4646294"/>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0" name="Group 19"/>
          <p:cNvGrpSpPr/>
          <p:nvPr/>
        </p:nvGrpSpPr>
        <p:grpSpPr>
          <a:xfrm>
            <a:off x="3131123" y="4941662"/>
            <a:ext cx="1700276" cy="1534070"/>
            <a:chOff x="1421820" y="5929696"/>
            <a:chExt cx="1335049" cy="1534070"/>
          </a:xfrm>
        </p:grpSpPr>
        <p:sp>
          <p:nvSpPr>
            <p:cNvPr id="21" name="Rounded Rectangle 20"/>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27" name="Group 26"/>
          <p:cNvGrpSpPr/>
          <p:nvPr/>
        </p:nvGrpSpPr>
        <p:grpSpPr>
          <a:xfrm>
            <a:off x="1341012" y="6501747"/>
            <a:ext cx="1722433" cy="1122773"/>
            <a:chOff x="1442679" y="6245745"/>
            <a:chExt cx="1722433" cy="1122773"/>
          </a:xfrm>
        </p:grpSpPr>
        <p:sp>
          <p:nvSpPr>
            <p:cNvPr id="23" name="Rounded Rectangle 22"/>
            <p:cNvSpPr/>
            <p:nvPr/>
          </p:nvSpPr>
          <p:spPr>
            <a:xfrm>
              <a:off x="1442679" y="6245745"/>
              <a:ext cx="1722433" cy="112277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1570653" y="6463591"/>
              <a:ext cx="1484219" cy="615553"/>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xăng</a:t>
              </a:r>
              <a:endParaRPr lang="en-US" sz="4000" dirty="0">
                <a:latin typeface="Cambria" panose="02040503050406030204" pitchFamily="18" charset="0"/>
                <a:ea typeface="Cambria" panose="02040503050406030204" pitchFamily="18" charset="0"/>
              </a:endParaRPr>
            </a:p>
          </p:txBody>
        </p:sp>
      </p:grpSp>
      <p:grpSp>
        <p:nvGrpSpPr>
          <p:cNvPr id="5" name="Group 4"/>
          <p:cNvGrpSpPr/>
          <p:nvPr/>
        </p:nvGrpSpPr>
        <p:grpSpPr>
          <a:xfrm>
            <a:off x="3162419" y="6501747"/>
            <a:ext cx="1722433" cy="3518553"/>
            <a:chOff x="3312113" y="6337284"/>
            <a:chExt cx="1722433" cy="3518553"/>
          </a:xfrm>
        </p:grpSpPr>
        <p:sp>
          <p:nvSpPr>
            <p:cNvPr id="24" name="Rounded Rectangle 2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3383193" y="6358501"/>
              <a:ext cx="1484219" cy="3323987"/>
            </a:xfrm>
            <a:prstGeom prst="rect">
              <a:avLst/>
            </a:prstGeom>
          </p:spPr>
          <p:txBody>
            <a:bodyPr wrap="square" lIns="0" tIns="0" rIns="0" bIns="0" rtlCol="0" anchor="t">
              <a:spAutoFit/>
            </a:bodyPr>
            <a:lstStyle/>
            <a:p>
              <a:pPr algn="ct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cơ</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máy</a:t>
              </a:r>
              <a:r>
                <a:rPr lang="en-GB" sz="3600" dirty="0" smtClean="0">
                  <a:latin typeface="Cambria" panose="02040503050406030204" pitchFamily="18" charset="0"/>
                  <a:ea typeface="Cambria" panose="02040503050406030204" pitchFamily="18" charset="0"/>
                </a:rPr>
                <a:t> bay </a:t>
              </a:r>
              <a:r>
                <a:rPr lang="en-GB" sz="3600" dirty="0" err="1" smtClean="0">
                  <a:latin typeface="Cambria" panose="02040503050406030204" pitchFamily="18" charset="0"/>
                  <a:ea typeface="Cambria" panose="02040503050406030204" pitchFamily="18" charset="0"/>
                </a:rPr>
                <a:t>hoạt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grpSp>
        <p:nvGrpSpPr>
          <p:cNvPr id="28" name="Group 27"/>
          <p:cNvGrpSpPr/>
          <p:nvPr/>
        </p:nvGrpSpPr>
        <p:grpSpPr>
          <a:xfrm>
            <a:off x="7152326" y="4962880"/>
            <a:ext cx="1700276" cy="1534070"/>
            <a:chOff x="1421820" y="5929696"/>
            <a:chExt cx="1335049" cy="1534070"/>
          </a:xfrm>
        </p:grpSpPr>
        <p:sp>
          <p:nvSpPr>
            <p:cNvPr id="29" name="Rounded Rectangle 28"/>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31" name="Bent Arrow 30"/>
          <p:cNvSpPr/>
          <p:nvPr/>
        </p:nvSpPr>
        <p:spPr>
          <a:xfrm rot="10800000">
            <a:off x="10643770" y="4654323"/>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Bent Arrow 31"/>
          <p:cNvSpPr/>
          <p:nvPr/>
        </p:nvSpPr>
        <p:spPr>
          <a:xfrm rot="10800000" flipH="1">
            <a:off x="6551541" y="4667511"/>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3" name="Group 32"/>
          <p:cNvGrpSpPr/>
          <p:nvPr/>
        </p:nvGrpSpPr>
        <p:grpSpPr>
          <a:xfrm>
            <a:off x="8931358" y="4962879"/>
            <a:ext cx="1700276" cy="1534070"/>
            <a:chOff x="1421820" y="5929696"/>
            <a:chExt cx="1335049" cy="1534070"/>
          </a:xfrm>
        </p:grpSpPr>
        <p:sp>
          <p:nvSpPr>
            <p:cNvPr id="34" name="Rounded Rectangle 33"/>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36" name="Group 35"/>
          <p:cNvGrpSpPr/>
          <p:nvPr/>
        </p:nvGrpSpPr>
        <p:grpSpPr>
          <a:xfrm>
            <a:off x="7141247" y="6522964"/>
            <a:ext cx="1722433" cy="2227952"/>
            <a:chOff x="1442679" y="6245745"/>
            <a:chExt cx="1722433" cy="2227952"/>
          </a:xfrm>
        </p:grpSpPr>
        <p:sp>
          <p:nvSpPr>
            <p:cNvPr id="37" name="Rounded Rectangle 36"/>
            <p:cNvSpPr/>
            <p:nvPr/>
          </p:nvSpPr>
          <p:spPr>
            <a:xfrm>
              <a:off x="1442679" y="6245745"/>
              <a:ext cx="1722433" cy="222795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13"/>
            <p:cNvSpPr txBox="1"/>
            <p:nvPr/>
          </p:nvSpPr>
          <p:spPr>
            <a:xfrm>
              <a:off x="1677385" y="6423971"/>
              <a:ext cx="1265179" cy="1846659"/>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Khí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tự</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nhiên</a:t>
              </a:r>
              <a:endParaRPr lang="en-US" sz="4000" dirty="0">
                <a:latin typeface="Cambria" panose="02040503050406030204" pitchFamily="18" charset="0"/>
                <a:ea typeface="Cambria" panose="02040503050406030204" pitchFamily="18" charset="0"/>
              </a:endParaRPr>
            </a:p>
          </p:txBody>
        </p:sp>
      </p:grpSp>
      <p:grpSp>
        <p:nvGrpSpPr>
          <p:cNvPr id="39" name="Group 38"/>
          <p:cNvGrpSpPr/>
          <p:nvPr/>
        </p:nvGrpSpPr>
        <p:grpSpPr>
          <a:xfrm>
            <a:off x="8962654" y="6522965"/>
            <a:ext cx="1722433" cy="2227952"/>
            <a:chOff x="3312113" y="6337285"/>
            <a:chExt cx="1722433" cy="2227952"/>
          </a:xfrm>
        </p:grpSpPr>
        <p:sp>
          <p:nvSpPr>
            <p:cNvPr id="40" name="Rounded Rectangle 39"/>
            <p:cNvSpPr/>
            <p:nvPr/>
          </p:nvSpPr>
          <p:spPr>
            <a:xfrm>
              <a:off x="3312113" y="6337285"/>
              <a:ext cx="1722433" cy="2227952"/>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13"/>
            <p:cNvSpPr txBox="1"/>
            <p:nvPr/>
          </p:nvSpPr>
          <p:spPr>
            <a:xfrm>
              <a:off x="3520711" y="6477661"/>
              <a:ext cx="1326409" cy="1661993"/>
            </a:xfrm>
            <a:prstGeom prst="rect">
              <a:avLst/>
            </a:prstGeom>
          </p:spPr>
          <p:txBody>
            <a:bodyPr wrap="square" lIns="0" tIns="0" rIns="0" bIns="0" rtlCol="0" anchor="t">
              <a:spAutoFit/>
            </a:bodyPr>
            <a:lstStyle/>
            <a:p>
              <a:pPr algn="ctr"/>
              <a:r>
                <a:rPr lang="en-GB" sz="3600" dirty="0" err="1" smtClean="0">
                  <a:latin typeface="Cambria" panose="02040503050406030204" pitchFamily="18" charset="0"/>
                  <a:ea typeface="Cambria" panose="02040503050406030204" pitchFamily="18" charset="0"/>
                </a:rPr>
                <a:t>Nấu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thức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p:txBody>
        </p:sp>
      </p:grpSp>
      <p:grpSp>
        <p:nvGrpSpPr>
          <p:cNvPr id="42" name="Group 41"/>
          <p:cNvGrpSpPr/>
          <p:nvPr/>
        </p:nvGrpSpPr>
        <p:grpSpPr>
          <a:xfrm>
            <a:off x="13031614" y="4936865"/>
            <a:ext cx="1700276" cy="1534070"/>
            <a:chOff x="1421820" y="5929696"/>
            <a:chExt cx="1335049" cy="1534070"/>
          </a:xfrm>
        </p:grpSpPr>
        <p:sp>
          <p:nvSpPr>
            <p:cNvPr id="43" name="Rounded Rectangle 42"/>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45" name="Bent Arrow 44"/>
          <p:cNvSpPr/>
          <p:nvPr/>
        </p:nvSpPr>
        <p:spPr>
          <a:xfrm rot="10800000">
            <a:off x="16523058" y="4628308"/>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ent Arrow 45"/>
          <p:cNvSpPr/>
          <p:nvPr/>
        </p:nvSpPr>
        <p:spPr>
          <a:xfrm rot="10800000" flipH="1">
            <a:off x="12430829" y="4641496"/>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7" name="Group 46"/>
          <p:cNvGrpSpPr/>
          <p:nvPr/>
        </p:nvGrpSpPr>
        <p:grpSpPr>
          <a:xfrm>
            <a:off x="14810646" y="4936864"/>
            <a:ext cx="1700276" cy="1534070"/>
            <a:chOff x="1421820" y="5929696"/>
            <a:chExt cx="1335049" cy="1534070"/>
          </a:xfrm>
        </p:grpSpPr>
        <p:sp>
          <p:nvSpPr>
            <p:cNvPr id="48" name="Rounded Rectangle 47"/>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50" name="Group 49"/>
          <p:cNvGrpSpPr/>
          <p:nvPr/>
        </p:nvGrpSpPr>
        <p:grpSpPr>
          <a:xfrm>
            <a:off x="13020535" y="6496950"/>
            <a:ext cx="1722433" cy="2406366"/>
            <a:chOff x="1442679" y="6245745"/>
            <a:chExt cx="1722433" cy="1477699"/>
          </a:xfrm>
        </p:grpSpPr>
        <p:sp>
          <p:nvSpPr>
            <p:cNvPr id="51" name="Rounded Rectangle 50"/>
            <p:cNvSpPr/>
            <p:nvPr/>
          </p:nvSpPr>
          <p:spPr>
            <a:xfrm>
              <a:off x="1442679" y="6245745"/>
              <a:ext cx="1722433" cy="147769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13"/>
            <p:cNvSpPr txBox="1"/>
            <p:nvPr/>
          </p:nvSpPr>
          <p:spPr>
            <a:xfrm>
              <a:off x="1570653" y="6463591"/>
              <a:ext cx="1484219" cy="1133995"/>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Dầu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đi</a:t>
              </a:r>
              <a:r>
                <a:rPr lang="en-GB" sz="4000" dirty="0" smtClean="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53" name="Group 52"/>
          <p:cNvGrpSpPr/>
          <p:nvPr/>
        </p:nvGrpSpPr>
        <p:grpSpPr>
          <a:xfrm>
            <a:off x="14841942" y="6496949"/>
            <a:ext cx="1722433" cy="3518553"/>
            <a:chOff x="3312113" y="6337284"/>
            <a:chExt cx="1722433" cy="3518553"/>
          </a:xfrm>
        </p:grpSpPr>
        <p:sp>
          <p:nvSpPr>
            <p:cNvPr id="54" name="Rounded Rectangle 5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13"/>
            <p:cNvSpPr txBox="1"/>
            <p:nvPr/>
          </p:nvSpPr>
          <p:spPr>
            <a:xfrm>
              <a:off x="3383193" y="6358501"/>
              <a:ext cx="1484219" cy="3323987"/>
            </a:xfrm>
            <a:prstGeom prst="rect">
              <a:avLst/>
            </a:prstGeom>
          </p:spPr>
          <p:txBody>
            <a:bodyPr wrap="square" lIns="0" tIns="0" rIns="0" bIns="0" rtlCol="0" anchor="t">
              <a:spAutoFit/>
            </a:bodyPr>
            <a:lstStyle/>
            <a:p>
              <a:pPr algn="ct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cơ</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tàu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thủy</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hoạt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5"/>
          <a:stretch>
            <a:fillRect/>
          </a:stretch>
        </p:blipFill>
        <p:spPr>
          <a:xfrm>
            <a:off x="7301608" y="190500"/>
            <a:ext cx="4273666" cy="1243692"/>
          </a:xfrm>
          <a:prstGeom prst="rect">
            <a:avLst/>
          </a:prstGeom>
        </p:spPr>
      </p:pic>
    </p:spTree>
    <p:extLst>
      <p:ext uri="{BB962C8B-B14F-4D97-AF65-F5344CB8AC3E}">
        <p14:creationId xmlns:p14="http://schemas.microsoft.com/office/powerpoint/2010/main" val="1490395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anim calcmode="lin" valueType="num">
                                      <p:cBhvr>
                                        <p:cTn id="98" dur="1000" fill="hold"/>
                                        <p:tgtEl>
                                          <p:spTgt spid="39"/>
                                        </p:tgtEl>
                                        <p:attrNameLst>
                                          <p:attrName>ppt_x</p:attrName>
                                        </p:attrNameLst>
                                      </p:cBhvr>
                                      <p:tavLst>
                                        <p:tav tm="0">
                                          <p:val>
                                            <p:strVal val="#ppt_x"/>
                                          </p:val>
                                        </p:tav>
                                        <p:tav tm="100000">
                                          <p:val>
                                            <p:strVal val="#ppt_x"/>
                                          </p:val>
                                        </p:tav>
                                      </p:tavLst>
                                    </p:anim>
                                    <p:anim calcmode="lin" valueType="num">
                                      <p:cBhvr>
                                        <p:cTn id="9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1000"/>
                                        <p:tgtEl>
                                          <p:spTgt spid="42"/>
                                        </p:tgtEl>
                                      </p:cBhvr>
                                    </p:animEffect>
                                    <p:anim calcmode="lin" valueType="num">
                                      <p:cBhvr>
                                        <p:cTn id="117" dur="1000" fill="hold"/>
                                        <p:tgtEl>
                                          <p:spTgt spid="42"/>
                                        </p:tgtEl>
                                        <p:attrNameLst>
                                          <p:attrName>ppt_x</p:attrName>
                                        </p:attrNameLst>
                                      </p:cBhvr>
                                      <p:tavLst>
                                        <p:tav tm="0">
                                          <p:val>
                                            <p:strVal val="#ppt_x"/>
                                          </p:val>
                                        </p:tav>
                                        <p:tav tm="100000">
                                          <p:val>
                                            <p:strVal val="#ppt_x"/>
                                          </p:val>
                                        </p:tav>
                                      </p:tavLst>
                                    </p:anim>
                                    <p:anim calcmode="lin" valueType="num">
                                      <p:cBhvr>
                                        <p:cTn id="1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1000"/>
                                        <p:tgtEl>
                                          <p:spTgt spid="50"/>
                                        </p:tgtEl>
                                      </p:cBhvr>
                                    </p:animEffect>
                                    <p:anim calcmode="lin" valueType="num">
                                      <p:cBhvr>
                                        <p:cTn id="124" dur="1000" fill="hold"/>
                                        <p:tgtEl>
                                          <p:spTgt spid="50"/>
                                        </p:tgtEl>
                                        <p:attrNameLst>
                                          <p:attrName>ppt_x</p:attrName>
                                        </p:attrNameLst>
                                      </p:cBhvr>
                                      <p:tavLst>
                                        <p:tav tm="0">
                                          <p:val>
                                            <p:strVal val="#ppt_x"/>
                                          </p:val>
                                        </p:tav>
                                        <p:tav tm="100000">
                                          <p:val>
                                            <p:strVal val="#ppt_x"/>
                                          </p:val>
                                        </p:tav>
                                      </p:tavLst>
                                    </p:anim>
                                    <p:anim calcmode="lin" valueType="num">
                                      <p:cBhvr>
                                        <p:cTn id="1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1000"/>
                                        <p:tgtEl>
                                          <p:spTgt spid="45"/>
                                        </p:tgtEl>
                                      </p:cBhvr>
                                    </p:animEffect>
                                    <p:anim calcmode="lin" valueType="num">
                                      <p:cBhvr>
                                        <p:cTn id="131" dur="1000" fill="hold"/>
                                        <p:tgtEl>
                                          <p:spTgt spid="45"/>
                                        </p:tgtEl>
                                        <p:attrNameLst>
                                          <p:attrName>ppt_x</p:attrName>
                                        </p:attrNameLst>
                                      </p:cBhvr>
                                      <p:tavLst>
                                        <p:tav tm="0">
                                          <p:val>
                                            <p:strVal val="#ppt_x"/>
                                          </p:val>
                                        </p:tav>
                                        <p:tav tm="100000">
                                          <p:val>
                                            <p:strVal val="#ppt_x"/>
                                          </p:val>
                                        </p:tav>
                                      </p:tavLst>
                                    </p:anim>
                                    <p:anim calcmode="lin" valueType="num">
                                      <p:cBhvr>
                                        <p:cTn id="132" dur="1000" fill="hold"/>
                                        <p:tgtEl>
                                          <p:spTgt spid="45"/>
                                        </p:tgtEl>
                                        <p:attrNameLst>
                                          <p:attrName>ppt_y</p:attrName>
                                        </p:attrNameLst>
                                      </p:cBhvr>
                                      <p:tavLst>
                                        <p:tav tm="0">
                                          <p:val>
                                            <p:strVal val="#ppt_y-.1"/>
                                          </p:val>
                                        </p:tav>
                                        <p:tav tm="100000">
                                          <p:val>
                                            <p:strVal val="#ppt_y"/>
                                          </p:val>
                                        </p:tav>
                                      </p:tavLst>
                                    </p:anim>
                                  </p:childTnLst>
                                </p:cTn>
                              </p:par>
                              <p:par>
                                <p:cTn id="133" presetID="47"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1000"/>
                                        <p:tgtEl>
                                          <p:spTgt spid="47"/>
                                        </p:tgtEl>
                                      </p:cBhvr>
                                    </p:animEffect>
                                    <p:anim calcmode="lin" valueType="num">
                                      <p:cBhvr>
                                        <p:cTn id="136" dur="1000" fill="hold"/>
                                        <p:tgtEl>
                                          <p:spTgt spid="47"/>
                                        </p:tgtEl>
                                        <p:attrNameLst>
                                          <p:attrName>ppt_x</p:attrName>
                                        </p:attrNameLst>
                                      </p:cBhvr>
                                      <p:tavLst>
                                        <p:tav tm="0">
                                          <p:val>
                                            <p:strVal val="#ppt_x"/>
                                          </p:val>
                                        </p:tav>
                                        <p:tav tm="100000">
                                          <p:val>
                                            <p:strVal val="#ppt_x"/>
                                          </p:val>
                                        </p:tav>
                                      </p:tavLst>
                                    </p:anim>
                                    <p:anim calcmode="lin" valueType="num">
                                      <p:cBhvr>
                                        <p:cTn id="1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1000"/>
                                        <p:tgtEl>
                                          <p:spTgt spid="53"/>
                                        </p:tgtEl>
                                      </p:cBhvr>
                                    </p:animEffect>
                                    <p:anim calcmode="lin" valueType="num">
                                      <p:cBhvr>
                                        <p:cTn id="143" dur="1000" fill="hold"/>
                                        <p:tgtEl>
                                          <p:spTgt spid="53"/>
                                        </p:tgtEl>
                                        <p:attrNameLst>
                                          <p:attrName>ppt_x</p:attrName>
                                        </p:attrNameLst>
                                      </p:cBhvr>
                                      <p:tavLst>
                                        <p:tav tm="0">
                                          <p:val>
                                            <p:strVal val="#ppt_x"/>
                                          </p:val>
                                        </p:tav>
                                        <p:tav tm="100000">
                                          <p:val>
                                            <p:strVal val="#ppt_x"/>
                                          </p:val>
                                        </p:tav>
                                      </p:tavLst>
                                    </p:anim>
                                    <p:anim calcmode="lin" valueType="num">
                                      <p:cBhvr>
                                        <p:cTn id="1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1" grpId="0" animBg="1"/>
      <p:bldP spid="32"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2091" y="4941663"/>
            <a:ext cx="1700276" cy="1534070"/>
            <a:chOff x="1421820" y="5929696"/>
            <a:chExt cx="1335049" cy="1534070"/>
          </a:xfrm>
        </p:grpSpPr>
        <p:sp>
          <p:nvSpPr>
            <p:cNvPr id="16" name="Rounded Rectangle 15"/>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18" name="Bent Arrow 17"/>
          <p:cNvSpPr/>
          <p:nvPr/>
        </p:nvSpPr>
        <p:spPr>
          <a:xfrm rot="10800000">
            <a:off x="4843535" y="4633106"/>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0800000" flipH="1">
            <a:off x="751306" y="4646294"/>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0" name="Group 19"/>
          <p:cNvGrpSpPr/>
          <p:nvPr/>
        </p:nvGrpSpPr>
        <p:grpSpPr>
          <a:xfrm>
            <a:off x="3131123" y="4941662"/>
            <a:ext cx="1700276" cy="1534070"/>
            <a:chOff x="1421820" y="5929696"/>
            <a:chExt cx="1335049" cy="1534070"/>
          </a:xfrm>
        </p:grpSpPr>
        <p:sp>
          <p:nvSpPr>
            <p:cNvPr id="21" name="Rounded Rectangle 20"/>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27" name="Group 26"/>
          <p:cNvGrpSpPr/>
          <p:nvPr/>
        </p:nvGrpSpPr>
        <p:grpSpPr>
          <a:xfrm>
            <a:off x="1341012" y="6501747"/>
            <a:ext cx="1722433" cy="1122773"/>
            <a:chOff x="1442679" y="6245745"/>
            <a:chExt cx="1722433" cy="1122773"/>
          </a:xfrm>
        </p:grpSpPr>
        <p:sp>
          <p:nvSpPr>
            <p:cNvPr id="23" name="Rounded Rectangle 22"/>
            <p:cNvSpPr/>
            <p:nvPr/>
          </p:nvSpPr>
          <p:spPr>
            <a:xfrm>
              <a:off x="1442679" y="6245745"/>
              <a:ext cx="1722433" cy="112277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13"/>
            <p:cNvSpPr txBox="1"/>
            <p:nvPr/>
          </p:nvSpPr>
          <p:spPr>
            <a:xfrm>
              <a:off x="1570653" y="6463591"/>
              <a:ext cx="1484219" cy="615553"/>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Củi</a:t>
              </a:r>
              <a:endParaRPr lang="en-US" sz="4000" dirty="0">
                <a:latin typeface="Cambria" panose="02040503050406030204" pitchFamily="18" charset="0"/>
                <a:ea typeface="Cambria" panose="02040503050406030204" pitchFamily="18" charset="0"/>
              </a:endParaRPr>
            </a:p>
          </p:txBody>
        </p:sp>
      </p:grpSp>
      <p:grpSp>
        <p:nvGrpSpPr>
          <p:cNvPr id="5" name="Group 4"/>
          <p:cNvGrpSpPr/>
          <p:nvPr/>
        </p:nvGrpSpPr>
        <p:grpSpPr>
          <a:xfrm>
            <a:off x="3124200" y="6501747"/>
            <a:ext cx="1722433" cy="1384953"/>
            <a:chOff x="3312113" y="6337284"/>
            <a:chExt cx="1722433" cy="1384953"/>
          </a:xfrm>
        </p:grpSpPr>
        <p:sp>
          <p:nvSpPr>
            <p:cNvPr id="24" name="Rounded Rectangle 23"/>
            <p:cNvSpPr/>
            <p:nvPr/>
          </p:nvSpPr>
          <p:spPr>
            <a:xfrm>
              <a:off x="3312113" y="6337284"/>
              <a:ext cx="1722433" cy="1384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3383193" y="6358501"/>
              <a:ext cx="1484219"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Sưởi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ấm</a:t>
              </a:r>
              <a:endParaRPr lang="en-US" sz="4000" dirty="0">
                <a:latin typeface="Cambria" panose="02040503050406030204" pitchFamily="18" charset="0"/>
                <a:ea typeface="Cambria" panose="02040503050406030204" pitchFamily="18" charset="0"/>
              </a:endParaRPr>
            </a:p>
          </p:txBody>
        </p:sp>
      </p:grpSp>
      <p:grpSp>
        <p:nvGrpSpPr>
          <p:cNvPr id="28" name="Group 27"/>
          <p:cNvGrpSpPr/>
          <p:nvPr/>
        </p:nvGrpSpPr>
        <p:grpSpPr>
          <a:xfrm>
            <a:off x="7152326" y="4962880"/>
            <a:ext cx="1700276" cy="1534070"/>
            <a:chOff x="1421820" y="5929696"/>
            <a:chExt cx="1335049" cy="1534070"/>
          </a:xfrm>
        </p:grpSpPr>
        <p:sp>
          <p:nvSpPr>
            <p:cNvPr id="29" name="Rounded Rectangle 28"/>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31" name="Bent Arrow 30"/>
          <p:cNvSpPr/>
          <p:nvPr/>
        </p:nvSpPr>
        <p:spPr>
          <a:xfrm rot="10800000">
            <a:off x="10643770" y="4654323"/>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Bent Arrow 31"/>
          <p:cNvSpPr/>
          <p:nvPr/>
        </p:nvSpPr>
        <p:spPr>
          <a:xfrm rot="10800000" flipH="1">
            <a:off x="6551541" y="4667511"/>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3" name="Group 32"/>
          <p:cNvGrpSpPr/>
          <p:nvPr/>
        </p:nvGrpSpPr>
        <p:grpSpPr>
          <a:xfrm>
            <a:off x="8931358" y="4962879"/>
            <a:ext cx="1700276" cy="1534070"/>
            <a:chOff x="1421820" y="5929696"/>
            <a:chExt cx="1335049" cy="1534070"/>
          </a:xfrm>
        </p:grpSpPr>
        <p:sp>
          <p:nvSpPr>
            <p:cNvPr id="34" name="Rounded Rectangle 33"/>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36" name="Group 35"/>
          <p:cNvGrpSpPr/>
          <p:nvPr/>
        </p:nvGrpSpPr>
        <p:grpSpPr>
          <a:xfrm>
            <a:off x="7141247" y="6522963"/>
            <a:ext cx="1722433" cy="2227953"/>
            <a:chOff x="1442679" y="6245744"/>
            <a:chExt cx="1722433" cy="2227953"/>
          </a:xfrm>
        </p:grpSpPr>
        <p:sp>
          <p:nvSpPr>
            <p:cNvPr id="37" name="Rounded Rectangle 36"/>
            <p:cNvSpPr/>
            <p:nvPr/>
          </p:nvSpPr>
          <p:spPr>
            <a:xfrm>
              <a:off x="1442679" y="6245744"/>
              <a:ext cx="1722433" cy="2227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13"/>
            <p:cNvSpPr txBox="1"/>
            <p:nvPr/>
          </p:nvSpPr>
          <p:spPr>
            <a:xfrm>
              <a:off x="1672371" y="6478137"/>
              <a:ext cx="1265179" cy="1846659"/>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Dầu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đi</a:t>
              </a:r>
              <a:r>
                <a:rPr lang="en-GB" sz="4000" dirty="0" smtClean="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39" name="Group 38"/>
          <p:cNvGrpSpPr/>
          <p:nvPr/>
        </p:nvGrpSpPr>
        <p:grpSpPr>
          <a:xfrm>
            <a:off x="8962654" y="6518167"/>
            <a:ext cx="1722433" cy="3497335"/>
            <a:chOff x="3312113" y="6334064"/>
            <a:chExt cx="1722433" cy="2347530"/>
          </a:xfrm>
        </p:grpSpPr>
        <p:sp>
          <p:nvSpPr>
            <p:cNvPr id="40" name="Rounded Rectangle 39"/>
            <p:cNvSpPr/>
            <p:nvPr/>
          </p:nvSpPr>
          <p:spPr>
            <a:xfrm>
              <a:off x="3312113" y="6337285"/>
              <a:ext cx="1722433" cy="234430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13"/>
            <p:cNvSpPr txBox="1"/>
            <p:nvPr/>
          </p:nvSpPr>
          <p:spPr>
            <a:xfrm>
              <a:off x="3520710" y="6334064"/>
              <a:ext cx="1326409" cy="2231173"/>
            </a:xfrm>
            <a:prstGeom prst="rect">
              <a:avLst/>
            </a:prstGeom>
          </p:spPr>
          <p:txBody>
            <a:bodyPr wrap="square" lIns="0" tIns="0" rIns="0" bIns="0" rtlCol="0" anchor="t">
              <a:spAutoFit/>
            </a:bodyPr>
            <a:lstStyle/>
            <a:p>
              <a:pPr algn="ct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cơ</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xe</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lu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hoạt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grpSp>
        <p:nvGrpSpPr>
          <p:cNvPr id="42" name="Group 41"/>
          <p:cNvGrpSpPr/>
          <p:nvPr/>
        </p:nvGrpSpPr>
        <p:grpSpPr>
          <a:xfrm>
            <a:off x="13031614" y="4936865"/>
            <a:ext cx="1700276" cy="1534070"/>
            <a:chOff x="1421820" y="5929696"/>
            <a:chExt cx="1335049" cy="1534070"/>
          </a:xfrm>
        </p:grpSpPr>
        <p:sp>
          <p:nvSpPr>
            <p:cNvPr id="43" name="Rounded Rectangle 42"/>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Chất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đốt</a:t>
              </a:r>
              <a:endParaRPr lang="en-US" sz="4000" dirty="0">
                <a:latin typeface="Cambria" panose="02040503050406030204" pitchFamily="18" charset="0"/>
                <a:ea typeface="Cambria" panose="02040503050406030204" pitchFamily="18" charset="0"/>
              </a:endParaRPr>
            </a:p>
          </p:txBody>
        </p:sp>
      </p:grpSp>
      <p:sp>
        <p:nvSpPr>
          <p:cNvPr id="45" name="Bent Arrow 44"/>
          <p:cNvSpPr/>
          <p:nvPr/>
        </p:nvSpPr>
        <p:spPr>
          <a:xfrm rot="10800000">
            <a:off x="16523058" y="4628308"/>
            <a:ext cx="63217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ent Arrow 45"/>
          <p:cNvSpPr/>
          <p:nvPr/>
        </p:nvSpPr>
        <p:spPr>
          <a:xfrm rot="10800000" flipH="1">
            <a:off x="12430829" y="4641496"/>
            <a:ext cx="674391" cy="996040"/>
          </a:xfrm>
          <a:prstGeom prst="bentArrow">
            <a:avLst>
              <a:gd name="adj1" fmla="val 2876"/>
              <a:gd name="adj2" fmla="val 9663"/>
              <a:gd name="adj3" fmla="val 15940"/>
              <a:gd name="adj4" fmla="val 45449"/>
            </a:avLst>
          </a:prstGeom>
          <a:solidFill>
            <a:srgbClr val="224035"/>
          </a:solidFill>
          <a:ln>
            <a:solidFill>
              <a:srgbClr val="22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7" name="Group 46"/>
          <p:cNvGrpSpPr/>
          <p:nvPr/>
        </p:nvGrpSpPr>
        <p:grpSpPr>
          <a:xfrm>
            <a:off x="14810646" y="4936864"/>
            <a:ext cx="1700276" cy="1534070"/>
            <a:chOff x="1421820" y="5929696"/>
            <a:chExt cx="1335049" cy="1534070"/>
          </a:xfrm>
        </p:grpSpPr>
        <p:sp>
          <p:nvSpPr>
            <p:cNvPr id="48" name="Rounded Rectangle 47"/>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13"/>
            <p:cNvSpPr txBox="1"/>
            <p:nvPr/>
          </p:nvSpPr>
          <p:spPr>
            <a:xfrm>
              <a:off x="1477633" y="6019622"/>
              <a:ext cx="1165402" cy="1231106"/>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Sử</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dụng</a:t>
              </a:r>
              <a:endParaRPr lang="en-US" sz="4000" dirty="0">
                <a:latin typeface="Cambria" panose="02040503050406030204" pitchFamily="18" charset="0"/>
                <a:ea typeface="Cambria" panose="02040503050406030204" pitchFamily="18" charset="0"/>
              </a:endParaRPr>
            </a:p>
          </p:txBody>
        </p:sp>
      </p:grpSp>
      <p:grpSp>
        <p:nvGrpSpPr>
          <p:cNvPr id="50" name="Group 49"/>
          <p:cNvGrpSpPr/>
          <p:nvPr/>
        </p:nvGrpSpPr>
        <p:grpSpPr>
          <a:xfrm>
            <a:off x="13020535" y="6496950"/>
            <a:ext cx="1722433" cy="2406366"/>
            <a:chOff x="1442679" y="6245745"/>
            <a:chExt cx="1722433" cy="1477699"/>
          </a:xfrm>
        </p:grpSpPr>
        <p:sp>
          <p:nvSpPr>
            <p:cNvPr id="51" name="Rounded Rectangle 50"/>
            <p:cNvSpPr/>
            <p:nvPr/>
          </p:nvSpPr>
          <p:spPr>
            <a:xfrm>
              <a:off x="1442679" y="6245745"/>
              <a:ext cx="1722433" cy="1477699"/>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13"/>
            <p:cNvSpPr txBox="1"/>
            <p:nvPr/>
          </p:nvSpPr>
          <p:spPr>
            <a:xfrm>
              <a:off x="1570652" y="6334952"/>
              <a:ext cx="1484219" cy="1133995"/>
            </a:xfrm>
            <a:prstGeom prst="rect">
              <a:avLst/>
            </a:prstGeom>
          </p:spPr>
          <p:txBody>
            <a:bodyPr wrap="square" lIns="0" tIns="0" rIns="0" bIns="0" rtlCol="0" anchor="t">
              <a:spAutoFit/>
            </a:bodyPr>
            <a:lstStyle/>
            <a:p>
              <a:pPr algn="ctr"/>
              <a:r>
                <a:rPr lang="en-GB" sz="4000" dirty="0" err="1" smtClean="0">
                  <a:latin typeface="Cambria" panose="02040503050406030204" pitchFamily="18" charset="0"/>
                  <a:ea typeface="Cambria" panose="02040503050406030204" pitchFamily="18" charset="0"/>
                </a:rPr>
                <a:t>Dầu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đi</a:t>
              </a:r>
              <a:r>
                <a:rPr lang="en-GB" sz="4000" dirty="0" smtClean="0">
                  <a:latin typeface="Cambria" panose="02040503050406030204" pitchFamily="18" charset="0"/>
                  <a:ea typeface="Cambria" panose="02040503050406030204" pitchFamily="18" charset="0"/>
                </a:rPr>
                <a:t>-ê-den</a:t>
              </a:r>
              <a:endParaRPr lang="en-US" sz="4000" dirty="0">
                <a:latin typeface="Cambria" panose="02040503050406030204" pitchFamily="18" charset="0"/>
                <a:ea typeface="Cambria" panose="02040503050406030204" pitchFamily="18" charset="0"/>
              </a:endParaRPr>
            </a:p>
          </p:txBody>
        </p:sp>
      </p:grpSp>
      <p:grpSp>
        <p:nvGrpSpPr>
          <p:cNvPr id="53" name="Group 52"/>
          <p:cNvGrpSpPr/>
          <p:nvPr/>
        </p:nvGrpSpPr>
        <p:grpSpPr>
          <a:xfrm>
            <a:off x="14841942" y="6496949"/>
            <a:ext cx="1722433" cy="3518553"/>
            <a:chOff x="3312113" y="6337284"/>
            <a:chExt cx="1722433" cy="3518553"/>
          </a:xfrm>
        </p:grpSpPr>
        <p:sp>
          <p:nvSpPr>
            <p:cNvPr id="54" name="Rounded Rectangle 53"/>
            <p:cNvSpPr/>
            <p:nvPr/>
          </p:nvSpPr>
          <p:spPr>
            <a:xfrm>
              <a:off x="3312113" y="6337284"/>
              <a:ext cx="1722433" cy="35185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13"/>
            <p:cNvSpPr txBox="1"/>
            <p:nvPr/>
          </p:nvSpPr>
          <p:spPr>
            <a:xfrm>
              <a:off x="3427567" y="6376086"/>
              <a:ext cx="1484219" cy="3323987"/>
            </a:xfrm>
            <a:prstGeom prst="rect">
              <a:avLst/>
            </a:prstGeom>
          </p:spPr>
          <p:txBody>
            <a:bodyPr wrap="square" lIns="0" tIns="0" rIns="0" bIns="0" rtlCol="0" anchor="t">
              <a:spAutoFit/>
            </a:bodyPr>
            <a:lstStyle/>
            <a:p>
              <a:pPr algn="ct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máy</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cấy</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lúa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hoạt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p:txBody>
        </p:sp>
      </p:grpSp>
      <p:pic>
        <p:nvPicPr>
          <p:cNvPr id="57" name="Picture 56"/>
          <p:cNvPicPr>
            <a:picLocks noChangeAspect="1"/>
          </p:cNvPicPr>
          <p:nvPr/>
        </p:nvPicPr>
        <p:blipFill rotWithShape="1">
          <a:blip r:embed="rId3"/>
          <a:srcRect l="51791" t="6612" r="1774" b="4120"/>
          <a:stretch/>
        </p:blipFill>
        <p:spPr>
          <a:xfrm>
            <a:off x="477369" y="1488981"/>
            <a:ext cx="5327968" cy="3278454"/>
          </a:xfrm>
          <a:prstGeom prst="rect">
            <a:avLst/>
          </a:prstGeom>
        </p:spPr>
      </p:pic>
      <p:pic>
        <p:nvPicPr>
          <p:cNvPr id="58" name="Picture 57"/>
          <p:cNvPicPr>
            <a:picLocks noChangeAspect="1"/>
          </p:cNvPicPr>
          <p:nvPr/>
        </p:nvPicPr>
        <p:blipFill rotWithShape="1">
          <a:blip r:embed="rId4"/>
          <a:srcRect l="51966" r="1443" b="4669"/>
          <a:stretch/>
        </p:blipFill>
        <p:spPr>
          <a:xfrm>
            <a:off x="11830827" y="1347626"/>
            <a:ext cx="5603801" cy="3417955"/>
          </a:xfrm>
          <a:prstGeom prst="rect">
            <a:avLst/>
          </a:prstGeom>
        </p:spPr>
      </p:pic>
      <p:pic>
        <p:nvPicPr>
          <p:cNvPr id="59" name="Picture 58"/>
          <p:cNvPicPr>
            <a:picLocks noChangeAspect="1"/>
          </p:cNvPicPr>
          <p:nvPr/>
        </p:nvPicPr>
        <p:blipFill rotWithShape="1">
          <a:blip r:embed="rId4"/>
          <a:srcRect l="3102" r="50307" b="5023"/>
          <a:stretch/>
        </p:blipFill>
        <p:spPr>
          <a:xfrm>
            <a:off x="6200904" y="1500367"/>
            <a:ext cx="5234355" cy="3265214"/>
          </a:xfrm>
          <a:prstGeom prst="rect">
            <a:avLst/>
          </a:prstGeom>
          <a:ln>
            <a:noFill/>
          </a:ln>
          <a:effectLst>
            <a:outerShdw blurRad="292100" dist="139700" dir="2700000" algn="tl" rotWithShape="0">
              <a:srgbClr val="333333">
                <a:alpha val="65000"/>
              </a:srgbClr>
            </a:outerShdw>
          </a:effectLst>
        </p:spPr>
      </p:pic>
      <p:pic>
        <p:nvPicPr>
          <p:cNvPr id="56" name="Picture 55"/>
          <p:cNvPicPr>
            <a:picLocks noChangeAspect="1"/>
          </p:cNvPicPr>
          <p:nvPr/>
        </p:nvPicPr>
        <p:blipFill>
          <a:blip r:embed="rId5"/>
          <a:stretch>
            <a:fillRect/>
          </a:stretch>
        </p:blipFill>
        <p:spPr>
          <a:xfrm>
            <a:off x="7301608" y="190500"/>
            <a:ext cx="4273666" cy="1243692"/>
          </a:xfrm>
          <a:prstGeom prst="rect">
            <a:avLst/>
          </a:prstGeom>
        </p:spPr>
      </p:pic>
    </p:spTree>
    <p:extLst>
      <p:ext uri="{BB962C8B-B14F-4D97-AF65-F5344CB8AC3E}">
        <p14:creationId xmlns:p14="http://schemas.microsoft.com/office/powerpoint/2010/main" val="4122372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anim calcmode="lin" valueType="num">
                                      <p:cBhvr>
                                        <p:cTn id="60" dur="1000" fill="hold"/>
                                        <p:tgtEl>
                                          <p:spTgt spid="59"/>
                                        </p:tgtEl>
                                        <p:attrNameLst>
                                          <p:attrName>ppt_x</p:attrName>
                                        </p:attrNameLst>
                                      </p:cBhvr>
                                      <p:tavLst>
                                        <p:tav tm="0">
                                          <p:val>
                                            <p:strVal val="#ppt_x"/>
                                          </p:val>
                                        </p:tav>
                                        <p:tav tm="100000">
                                          <p:val>
                                            <p:strVal val="#ppt_x"/>
                                          </p:val>
                                        </p:tav>
                                      </p:tavLst>
                                    </p:anim>
                                    <p:anim calcmode="lin" valueType="num">
                                      <p:cBhvr>
                                        <p:cTn id="6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1000"/>
                                        <p:tgtEl>
                                          <p:spTgt spid="39"/>
                                        </p:tgtEl>
                                      </p:cBhvr>
                                    </p:animEffect>
                                    <p:anim calcmode="lin" valueType="num">
                                      <p:cBhvr>
                                        <p:cTn id="98" dur="1000" fill="hold"/>
                                        <p:tgtEl>
                                          <p:spTgt spid="39"/>
                                        </p:tgtEl>
                                        <p:attrNameLst>
                                          <p:attrName>ppt_x</p:attrName>
                                        </p:attrNameLst>
                                      </p:cBhvr>
                                      <p:tavLst>
                                        <p:tav tm="0">
                                          <p:val>
                                            <p:strVal val="#ppt_x"/>
                                          </p:val>
                                        </p:tav>
                                        <p:tav tm="100000">
                                          <p:val>
                                            <p:strVal val="#ppt_x"/>
                                          </p:val>
                                        </p:tav>
                                      </p:tavLst>
                                    </p:anim>
                                    <p:anim calcmode="lin" valueType="num">
                                      <p:cBhvr>
                                        <p:cTn id="9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1000"/>
                                        <p:tgtEl>
                                          <p:spTgt spid="58"/>
                                        </p:tgtEl>
                                      </p:cBhvr>
                                    </p:animEffect>
                                    <p:anim calcmode="lin" valueType="num">
                                      <p:cBhvr>
                                        <p:cTn id="105" dur="1000" fill="hold"/>
                                        <p:tgtEl>
                                          <p:spTgt spid="58"/>
                                        </p:tgtEl>
                                        <p:attrNameLst>
                                          <p:attrName>ppt_x</p:attrName>
                                        </p:attrNameLst>
                                      </p:cBhvr>
                                      <p:tavLst>
                                        <p:tav tm="0">
                                          <p:val>
                                            <p:strVal val="#ppt_x"/>
                                          </p:val>
                                        </p:tav>
                                        <p:tav tm="100000">
                                          <p:val>
                                            <p:strVal val="#ppt_x"/>
                                          </p:val>
                                        </p:tav>
                                      </p:tavLst>
                                    </p:anim>
                                    <p:anim calcmode="lin" valueType="num">
                                      <p:cBhvr>
                                        <p:cTn id="10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1000"/>
                                        <p:tgtEl>
                                          <p:spTgt spid="42"/>
                                        </p:tgtEl>
                                      </p:cBhvr>
                                    </p:animEffect>
                                    <p:anim calcmode="lin" valueType="num">
                                      <p:cBhvr>
                                        <p:cTn id="117" dur="1000" fill="hold"/>
                                        <p:tgtEl>
                                          <p:spTgt spid="42"/>
                                        </p:tgtEl>
                                        <p:attrNameLst>
                                          <p:attrName>ppt_x</p:attrName>
                                        </p:attrNameLst>
                                      </p:cBhvr>
                                      <p:tavLst>
                                        <p:tav tm="0">
                                          <p:val>
                                            <p:strVal val="#ppt_x"/>
                                          </p:val>
                                        </p:tav>
                                        <p:tav tm="100000">
                                          <p:val>
                                            <p:strVal val="#ppt_x"/>
                                          </p:val>
                                        </p:tav>
                                      </p:tavLst>
                                    </p:anim>
                                    <p:anim calcmode="lin" valueType="num">
                                      <p:cBhvr>
                                        <p:cTn id="1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1000"/>
                                        <p:tgtEl>
                                          <p:spTgt spid="50"/>
                                        </p:tgtEl>
                                      </p:cBhvr>
                                    </p:animEffect>
                                    <p:anim calcmode="lin" valueType="num">
                                      <p:cBhvr>
                                        <p:cTn id="124" dur="1000" fill="hold"/>
                                        <p:tgtEl>
                                          <p:spTgt spid="50"/>
                                        </p:tgtEl>
                                        <p:attrNameLst>
                                          <p:attrName>ppt_x</p:attrName>
                                        </p:attrNameLst>
                                      </p:cBhvr>
                                      <p:tavLst>
                                        <p:tav tm="0">
                                          <p:val>
                                            <p:strVal val="#ppt_x"/>
                                          </p:val>
                                        </p:tav>
                                        <p:tav tm="100000">
                                          <p:val>
                                            <p:strVal val="#ppt_x"/>
                                          </p:val>
                                        </p:tav>
                                      </p:tavLst>
                                    </p:anim>
                                    <p:anim calcmode="lin" valueType="num">
                                      <p:cBhvr>
                                        <p:cTn id="1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1000"/>
                                        <p:tgtEl>
                                          <p:spTgt spid="45"/>
                                        </p:tgtEl>
                                      </p:cBhvr>
                                    </p:animEffect>
                                    <p:anim calcmode="lin" valueType="num">
                                      <p:cBhvr>
                                        <p:cTn id="131" dur="1000" fill="hold"/>
                                        <p:tgtEl>
                                          <p:spTgt spid="45"/>
                                        </p:tgtEl>
                                        <p:attrNameLst>
                                          <p:attrName>ppt_x</p:attrName>
                                        </p:attrNameLst>
                                      </p:cBhvr>
                                      <p:tavLst>
                                        <p:tav tm="0">
                                          <p:val>
                                            <p:strVal val="#ppt_x"/>
                                          </p:val>
                                        </p:tav>
                                        <p:tav tm="100000">
                                          <p:val>
                                            <p:strVal val="#ppt_x"/>
                                          </p:val>
                                        </p:tav>
                                      </p:tavLst>
                                    </p:anim>
                                    <p:anim calcmode="lin" valueType="num">
                                      <p:cBhvr>
                                        <p:cTn id="132" dur="1000" fill="hold"/>
                                        <p:tgtEl>
                                          <p:spTgt spid="45"/>
                                        </p:tgtEl>
                                        <p:attrNameLst>
                                          <p:attrName>ppt_y</p:attrName>
                                        </p:attrNameLst>
                                      </p:cBhvr>
                                      <p:tavLst>
                                        <p:tav tm="0">
                                          <p:val>
                                            <p:strVal val="#ppt_y-.1"/>
                                          </p:val>
                                        </p:tav>
                                        <p:tav tm="100000">
                                          <p:val>
                                            <p:strVal val="#ppt_y"/>
                                          </p:val>
                                        </p:tav>
                                      </p:tavLst>
                                    </p:anim>
                                  </p:childTnLst>
                                </p:cTn>
                              </p:par>
                              <p:par>
                                <p:cTn id="133" presetID="47"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1000"/>
                                        <p:tgtEl>
                                          <p:spTgt spid="47"/>
                                        </p:tgtEl>
                                      </p:cBhvr>
                                    </p:animEffect>
                                    <p:anim calcmode="lin" valueType="num">
                                      <p:cBhvr>
                                        <p:cTn id="136" dur="1000" fill="hold"/>
                                        <p:tgtEl>
                                          <p:spTgt spid="47"/>
                                        </p:tgtEl>
                                        <p:attrNameLst>
                                          <p:attrName>ppt_x</p:attrName>
                                        </p:attrNameLst>
                                      </p:cBhvr>
                                      <p:tavLst>
                                        <p:tav tm="0">
                                          <p:val>
                                            <p:strVal val="#ppt_x"/>
                                          </p:val>
                                        </p:tav>
                                        <p:tav tm="100000">
                                          <p:val>
                                            <p:strVal val="#ppt_x"/>
                                          </p:val>
                                        </p:tav>
                                      </p:tavLst>
                                    </p:anim>
                                    <p:anim calcmode="lin" valueType="num">
                                      <p:cBhvr>
                                        <p:cTn id="1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1000"/>
                                        <p:tgtEl>
                                          <p:spTgt spid="53"/>
                                        </p:tgtEl>
                                      </p:cBhvr>
                                    </p:animEffect>
                                    <p:anim calcmode="lin" valueType="num">
                                      <p:cBhvr>
                                        <p:cTn id="143" dur="1000" fill="hold"/>
                                        <p:tgtEl>
                                          <p:spTgt spid="53"/>
                                        </p:tgtEl>
                                        <p:attrNameLst>
                                          <p:attrName>ppt_x</p:attrName>
                                        </p:attrNameLst>
                                      </p:cBhvr>
                                      <p:tavLst>
                                        <p:tav tm="0">
                                          <p:val>
                                            <p:strVal val="#ppt_x"/>
                                          </p:val>
                                        </p:tav>
                                        <p:tav tm="100000">
                                          <p:val>
                                            <p:strVal val="#ppt_x"/>
                                          </p:val>
                                        </p:tav>
                                      </p:tavLst>
                                    </p:anim>
                                    <p:anim calcmode="lin" valueType="num">
                                      <p:cBhvr>
                                        <p:cTn id="1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1" grpId="0" animBg="1"/>
      <p:bldP spid="32"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4" name="Group 3"/>
          <p:cNvGrpSpPr/>
          <p:nvPr/>
        </p:nvGrpSpPr>
        <p:grpSpPr>
          <a:xfrm>
            <a:off x="1371600" y="1562100"/>
            <a:ext cx="16154399" cy="4191000"/>
            <a:chOff x="1300479" y="1181100"/>
            <a:chExt cx="16154399" cy="4191000"/>
          </a:xfrm>
        </p:grpSpPr>
        <p:sp>
          <p:nvSpPr>
            <p:cNvPr id="15" name="AutoShape 4"/>
            <p:cNvSpPr/>
            <p:nvPr/>
          </p:nvSpPr>
          <p:spPr>
            <a:xfrm>
              <a:off x="1300479" y="1181100"/>
              <a:ext cx="16154399" cy="4191000"/>
            </a:xfrm>
            <a:prstGeom prst="roundRect">
              <a:avLst/>
            </a:prstGeom>
            <a:solidFill>
              <a:srgbClr val="FFFFFF"/>
            </a:solidFill>
          </p:spPr>
        </p:sp>
        <p:grpSp>
          <p:nvGrpSpPr>
            <p:cNvPr id="3" name="Group 2"/>
            <p:cNvGrpSpPr/>
            <p:nvPr/>
          </p:nvGrpSpPr>
          <p:grpSpPr>
            <a:xfrm>
              <a:off x="2279355" y="2097787"/>
              <a:ext cx="14196646" cy="2227953"/>
              <a:chOff x="2262554" y="1250347"/>
              <a:chExt cx="14196646" cy="2227953"/>
            </a:xfrm>
          </p:grpSpPr>
          <p:sp>
            <p:nvSpPr>
              <p:cNvPr id="22" name="Rounded Rectangle 21"/>
              <p:cNvSpPr/>
              <p:nvPr/>
            </p:nvSpPr>
            <p:spPr>
              <a:xfrm>
                <a:off x="2411118" y="1250347"/>
                <a:ext cx="14048082" cy="2227953"/>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262554" y="1524970"/>
                <a:ext cx="14173200" cy="1569660"/>
              </a:xfrm>
              <a:prstGeom prst="rect">
                <a:avLst/>
              </a:prstGeom>
            </p:spPr>
            <p:txBody>
              <a:bodyPr wrap="square">
                <a:spAutoFit/>
              </a:bodyPr>
              <a:lstStyle/>
              <a:p>
                <a:pPr algn="ctr"/>
                <a:r>
                  <a:rPr lang="vi-VN" sz="4800" b="1" dirty="0" smtClean="0">
                    <a:latin typeface="Cambria" panose="02040503050406030204" pitchFamily="18" charset="0"/>
                    <a:ea typeface="Cambria" panose="02040503050406030204" pitchFamily="18" charset="0"/>
                  </a:rPr>
                  <a:t>Nêu </a:t>
                </a:r>
                <a:r>
                  <a:rPr lang="en-GB" sz="4800" b="1" dirty="0" err="1" smtClean="0">
                    <a:latin typeface="Cambria" panose="02040503050406030204" pitchFamily="18" charset="0"/>
                    <a:ea typeface="Cambria" panose="02040503050406030204" pitchFamily="18" charset="0"/>
                  </a:rPr>
                  <a:t>những</a:t>
                </a:r>
                <a:r>
                  <a:rPr lang="vi-VN" sz="4800" b="1" dirty="0" smtClean="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lợi ích của việc sử dụng năng lượng chất đốt trong cuộc sống.</a:t>
                </a:r>
                <a:endParaRPr lang="en-GB" sz="4800" b="1" dirty="0">
                  <a:latin typeface="Cambria" panose="02040503050406030204" pitchFamily="18" charset="0"/>
                  <a:ea typeface="Cambria" panose="02040503050406030204" pitchFamily="18" charset="0"/>
                </a:endParaRPr>
              </a:p>
            </p:txBody>
          </p:sp>
        </p:grpSp>
      </p:gr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228600" y="4608173"/>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7174872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sp>
        <p:nvSpPr>
          <p:cNvPr id="15" name="AutoShape 4"/>
          <p:cNvSpPr/>
          <p:nvPr/>
        </p:nvSpPr>
        <p:spPr>
          <a:xfrm>
            <a:off x="1219200" y="1028700"/>
            <a:ext cx="16154399" cy="7641689"/>
          </a:xfrm>
          <a:prstGeom prst="roundRect">
            <a:avLst/>
          </a:prstGeom>
          <a:solidFill>
            <a:srgbClr val="FFFFFF"/>
          </a:solidFill>
        </p:spPr>
      </p:sp>
      <p:grpSp>
        <p:nvGrpSpPr>
          <p:cNvPr id="7" name="Group 6"/>
          <p:cNvGrpSpPr/>
          <p:nvPr/>
        </p:nvGrpSpPr>
        <p:grpSpPr>
          <a:xfrm>
            <a:off x="-413612" y="8237834"/>
            <a:ext cx="18385836" cy="2159416"/>
            <a:chOff x="-2623412" y="8055905"/>
            <a:chExt cx="18385836" cy="2159416"/>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6" name="Freeform 13"/>
            <p:cNvSpPr/>
            <p:nvPr/>
          </p:nvSpPr>
          <p:spPr>
            <a:xfrm>
              <a:off x="898094" y="8169006"/>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7" name="Freeform 13"/>
            <p:cNvSpPr/>
            <p:nvPr/>
          </p:nvSpPr>
          <p:spPr>
            <a:xfrm>
              <a:off x="-2623412" y="8183660"/>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22" name="TextBox 13"/>
          <p:cNvSpPr txBox="1"/>
          <p:nvPr/>
        </p:nvSpPr>
        <p:spPr>
          <a:xfrm>
            <a:off x="1447800" y="3208745"/>
            <a:ext cx="15391121" cy="4739759"/>
          </a:xfrm>
          <a:prstGeom prst="rect">
            <a:avLst/>
          </a:prstGeom>
        </p:spPr>
        <p:txBody>
          <a:bodyPr wrap="square" lIns="0" tIns="0" rIns="0" bIns="0" rtlCol="0" anchor="t">
            <a:spAutoFit/>
          </a:bodyPr>
          <a:lstStyle/>
          <a:p>
            <a:pPr marL="571500" indent="-571500" algn="just">
              <a:buFontTx/>
              <a:buChar char="-"/>
            </a:pPr>
            <a:r>
              <a:rPr lang="en-GB" sz="4400" dirty="0" err="1" smtClean="0">
                <a:latin typeface="Cambria" panose="02040503050406030204" pitchFamily="18" charset="0"/>
                <a:ea typeface="Cambria" panose="02040503050406030204" pitchFamily="18" charset="0"/>
              </a:rPr>
              <a:t>Hoạt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động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theo</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nhóm</a:t>
            </a:r>
            <a:r>
              <a:rPr lang="en-GB" sz="4400" dirty="0" smtClean="0">
                <a:latin typeface="Cambria" panose="02040503050406030204" pitchFamily="18" charset="0"/>
                <a:ea typeface="Cambria" panose="02040503050406030204" pitchFamily="18" charset="0"/>
              </a:rPr>
              <a:t> 6 </a:t>
            </a:r>
            <a:r>
              <a:rPr lang="vi-VN" sz="4400" dirty="0" smtClean="0">
                <a:latin typeface="Cambria" panose="02040503050406030204" pitchFamily="18" charset="0"/>
                <a:ea typeface="Cambria" panose="02040503050406030204" pitchFamily="18" charset="0"/>
              </a:rPr>
              <a:t>tìm </a:t>
            </a:r>
            <a:r>
              <a:rPr lang="vi-VN" sz="4400" dirty="0">
                <a:latin typeface="Cambria" panose="02040503050406030204" pitchFamily="18" charset="0"/>
                <a:ea typeface="Cambria" panose="02040503050406030204" pitchFamily="18" charset="0"/>
              </a:rPr>
              <a:t>hiểu </a:t>
            </a:r>
            <a:r>
              <a:rPr lang="vi-VN" sz="4400" dirty="0" smtClean="0">
                <a:latin typeface="Cambria" panose="02040503050406030204" pitchFamily="18" charset="0"/>
                <a:ea typeface="Cambria" panose="02040503050406030204" pitchFamily="18" charset="0"/>
              </a:rPr>
              <a:t>lợi </a:t>
            </a:r>
            <a:r>
              <a:rPr lang="vi-VN" sz="4400" dirty="0">
                <a:latin typeface="Cambria" panose="02040503050406030204" pitchFamily="18" charset="0"/>
                <a:ea typeface="Cambria" panose="02040503050406030204" pitchFamily="18" charset="0"/>
              </a:rPr>
              <a:t>ích của một loại năng lượng chất đốt khác nhau (ví </a:t>
            </a:r>
            <a:r>
              <a:rPr lang="vi-VN" sz="4400" dirty="0" smtClean="0">
                <a:latin typeface="Cambria" panose="02040503050406030204" pitchFamily="18" charset="0"/>
                <a:ea typeface="Cambria" panose="02040503050406030204" pitchFamily="18" charset="0"/>
              </a:rPr>
              <a:t>dụ</a:t>
            </a:r>
            <a:r>
              <a:rPr lang="vi-VN" sz="4400" dirty="0">
                <a:latin typeface="Cambria" panose="02040503050406030204" pitchFamily="18" charset="0"/>
                <a:ea typeface="Cambria" panose="02040503050406030204" pitchFamily="18" charset="0"/>
              </a:rPr>
              <a:t>: than đá, dầu mỏ, khí đốt tự nhiên, khí đốt sinh học</a:t>
            </a:r>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571500" indent="-571500" algn="just">
              <a:buFontTx/>
              <a:buChar char="-"/>
            </a:pPr>
            <a:r>
              <a:rPr lang="vi-VN" sz="4400" dirty="0" smtClean="0">
                <a:latin typeface="Cambria" panose="02040503050406030204" pitchFamily="18" charset="0"/>
                <a:ea typeface="Cambria" panose="02040503050406030204" pitchFamily="18" charset="0"/>
              </a:rPr>
              <a:t>Mỗi nhóm </a:t>
            </a:r>
            <a:r>
              <a:rPr lang="vi-VN" sz="4400" dirty="0">
                <a:latin typeface="Cambria" panose="02040503050406030204" pitchFamily="18" charset="0"/>
                <a:ea typeface="Cambria" panose="02040503050406030204" pitchFamily="18" charset="0"/>
              </a:rPr>
              <a:t>tìm hiểu và trình bày về lợi ích của </a:t>
            </a:r>
            <a:r>
              <a:rPr lang="vi-VN" sz="4400" dirty="0" smtClean="0">
                <a:latin typeface="Cambria" panose="02040503050406030204" pitchFamily="18" charset="0"/>
                <a:ea typeface="Cambria" panose="02040503050406030204" pitchFamily="18" charset="0"/>
              </a:rPr>
              <a:t>loại </a:t>
            </a:r>
            <a:r>
              <a:rPr lang="vi-VN" sz="4400" dirty="0">
                <a:latin typeface="Cambria" panose="02040503050406030204" pitchFamily="18" charset="0"/>
                <a:ea typeface="Cambria" panose="02040503050406030204" pitchFamily="18" charset="0"/>
              </a:rPr>
              <a:t>năng lượng chất đốt được giao</a:t>
            </a:r>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571500" indent="-571500" algn="just">
              <a:buFontTx/>
              <a:buChar char="-"/>
            </a:pPr>
            <a:r>
              <a:rPr lang="vi-VN" sz="4400" dirty="0">
                <a:latin typeface="Cambria" panose="02040503050406030204" pitchFamily="18" charset="0"/>
                <a:ea typeface="Cambria" panose="02040503050406030204" pitchFamily="18" charset="0"/>
              </a:rPr>
              <a:t> </a:t>
            </a:r>
            <a:r>
              <a:rPr lang="en-GB" sz="4400" dirty="0" smtClean="0">
                <a:latin typeface="Cambria" panose="02040503050406030204" pitchFamily="18" charset="0"/>
                <a:ea typeface="Cambria" panose="02040503050406030204" pitchFamily="18" charset="0"/>
              </a:rPr>
              <a:t>Chia </a:t>
            </a:r>
            <a:r>
              <a:rPr lang="en-GB" sz="4400" dirty="0" err="1" smtClean="0">
                <a:latin typeface="Cambria" panose="02040503050406030204" pitchFamily="18" charset="0"/>
                <a:ea typeface="Cambria" panose="02040503050406030204" pitchFamily="18" charset="0"/>
              </a:rPr>
              <a:t>sẻ</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kết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quả</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trước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lớp</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sau</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đó</a:t>
            </a:r>
            <a:r>
              <a:rPr lang="en-GB"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so </a:t>
            </a:r>
            <a:r>
              <a:rPr lang="vi-VN" sz="4400" dirty="0">
                <a:latin typeface="Cambria" panose="02040503050406030204" pitchFamily="18" charset="0"/>
                <a:ea typeface="Cambria" panose="02040503050406030204" pitchFamily="18" charset="0"/>
              </a:rPr>
              <a:t>sánh và đối </a:t>
            </a:r>
            <a:r>
              <a:rPr lang="vi-VN" sz="4400" dirty="0" smtClean="0">
                <a:latin typeface="Cambria" panose="02040503050406030204" pitchFamily="18" charset="0"/>
                <a:ea typeface="Cambria" panose="02040503050406030204" pitchFamily="18" charset="0"/>
              </a:rPr>
              <a:t>chiếu </a:t>
            </a:r>
            <a:r>
              <a:rPr lang="vi-VN" sz="4400" dirty="0">
                <a:latin typeface="Cambria" panose="02040503050406030204" pitchFamily="18" charset="0"/>
                <a:ea typeface="Cambria" panose="02040503050406030204" pitchFamily="18" charset="0"/>
              </a:rPr>
              <a:t>lợi ích của các loại năng lượng chất đốt khác </a:t>
            </a:r>
            <a:r>
              <a:rPr lang="vi-VN" sz="4400" dirty="0" smtClean="0">
                <a:latin typeface="Cambria" panose="02040503050406030204" pitchFamily="18" charset="0"/>
                <a:ea typeface="Cambria" panose="02040503050406030204" pitchFamily="18" charset="0"/>
              </a:rPr>
              <a:t>nhau</a:t>
            </a:r>
            <a:r>
              <a:rPr lang="en-GB" sz="4400" dirty="0" smtClean="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5"/>
          <a:stretch>
            <a:fillRect/>
          </a:stretch>
        </p:blipFill>
        <p:spPr>
          <a:xfrm>
            <a:off x="6019800" y="1028700"/>
            <a:ext cx="7047587" cy="2353260"/>
          </a:xfrm>
          <a:prstGeom prst="rect">
            <a:avLst/>
          </a:prstGeom>
        </p:spPr>
      </p:pic>
    </p:spTree>
    <p:extLst>
      <p:ext uri="{BB962C8B-B14F-4D97-AF65-F5344CB8AC3E}">
        <p14:creationId xmlns:p14="http://schemas.microsoft.com/office/powerpoint/2010/main" val="723617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324100"/>
            <a:ext cx="5876705" cy="5368451"/>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2514600" y="7964394"/>
            <a:ext cx="3429000" cy="1147367"/>
            <a:chOff x="1421820" y="5929696"/>
            <a:chExt cx="1335049" cy="1534070"/>
          </a:xfrm>
        </p:grpSpPr>
        <p:sp>
          <p:nvSpPr>
            <p:cNvPr id="5" name="Rounded Rectangle 4"/>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165402" cy="1111072"/>
            </a:xfrm>
            <a:prstGeom prst="rect">
              <a:avLst/>
            </a:prstGeom>
          </p:spPr>
          <p:txBody>
            <a:bodyPr wrap="square" lIns="0" tIns="0" rIns="0" bIns="0" rtlCol="0" anchor="t">
              <a:spAutoFit/>
            </a:bodyPr>
            <a:lstStyle/>
            <a:p>
              <a:pPr algn="ctr"/>
              <a:r>
                <a:rPr lang="en-GB" sz="5400" dirty="0" smtClean="0">
                  <a:latin typeface="Cambria" panose="02040503050406030204" pitchFamily="18" charset="0"/>
                  <a:ea typeface="Cambria" panose="02040503050406030204" pitchFamily="18" charset="0"/>
                </a:rPr>
                <a:t>Than </a:t>
              </a:r>
              <a:r>
                <a:rPr lang="en-GB" sz="5400" dirty="0" err="1" smtClean="0">
                  <a:latin typeface="Cambria" panose="02040503050406030204" pitchFamily="18" charset="0"/>
                  <a:ea typeface="Cambria" panose="02040503050406030204" pitchFamily="18" charset="0"/>
                </a:rPr>
                <a:t>đá</a:t>
              </a:r>
              <a:endParaRPr lang="en-US" sz="5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7772400" y="2324100"/>
            <a:ext cx="938742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Sản</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xuất</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đá</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là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một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những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nguồn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năng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lượng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chính</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dùng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để</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phát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đặc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biệt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các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máy</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nhiệt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Đây</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là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một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nguồn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cung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cấp</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điện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ổn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định</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sẵn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có</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a:t>
            </a: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Nhiên</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liệu</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công</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nghiệp</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được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sử</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dụng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nhiều</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ngành</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công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nghiệp</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như</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luyện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kim</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sản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xuất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xi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măng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hóa</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chất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sản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xuất</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thép</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a:t>
            </a: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Sử</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dụng</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trong</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gia</a:t>
            </a:r>
            <a:r>
              <a:rPr kumimoji="0" lang="en-US" altLang="en-US" sz="3600" b="1"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đình</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Ở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nhiều</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khu</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vực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than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vẫn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được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sử</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dụng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trong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các</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bếp</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truyền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thống</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để</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nấu</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ăn</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và</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sưởi</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 </a:t>
            </a:r>
            <a:r>
              <a:rPr kumimoji="0" lang="en-US" altLang="en-US" sz="3600" b="0" i="0" u="none" strike="noStrike" cap="none" normalizeH="0" baseline="0" dirty="0" err="1" smtClean="0">
                <a:ln>
                  <a:noFill/>
                </a:ln>
                <a:solidFill>
                  <a:schemeClr val="tx1"/>
                </a:solidFill>
                <a:effectLst/>
                <a:latin typeface="Cambria" panose="02040503050406030204" pitchFamily="18" charset="0"/>
                <a:ea typeface="Cambria" panose="02040503050406030204" pitchFamily="18" charset="0"/>
              </a:rPr>
              <a:t>ấm</a:t>
            </a:r>
            <a:r>
              <a:rPr kumimoji="0" lang="en-US" altLang="en-US" sz="36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stretch>
            <a:fillRect/>
          </a:stretch>
        </p:blipFill>
        <p:spPr>
          <a:xfrm>
            <a:off x="4386152" y="266700"/>
            <a:ext cx="9626418" cy="1396105"/>
          </a:xfrm>
          <a:prstGeom prst="rect">
            <a:avLst/>
          </a:prstGeom>
        </p:spPr>
      </p:pic>
    </p:spTree>
    <p:extLst>
      <p:ext uri="{BB962C8B-B14F-4D97-AF65-F5344CB8AC3E}">
        <p14:creationId xmlns:p14="http://schemas.microsoft.com/office/powerpoint/2010/main" val="4290060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598" y="7936725"/>
            <a:ext cx="3429000" cy="1147367"/>
            <a:chOff x="1421820" y="5929696"/>
            <a:chExt cx="1335049" cy="1534070"/>
          </a:xfrm>
        </p:grpSpPr>
        <p:sp>
          <p:nvSpPr>
            <p:cNvPr id="5" name="Rounded Rectangle 4"/>
            <p:cNvSpPr/>
            <p:nvPr/>
          </p:nvSpPr>
          <p:spPr>
            <a:xfrm>
              <a:off x="1421820" y="5929696"/>
              <a:ext cx="1335049"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165402" cy="1111072"/>
            </a:xfrm>
            <a:prstGeom prst="rect">
              <a:avLst/>
            </a:prstGeom>
          </p:spPr>
          <p:txBody>
            <a:bodyPr wrap="square" lIns="0" tIns="0" rIns="0" bIns="0" rtlCol="0" anchor="t">
              <a:spAutoFit/>
            </a:bodyPr>
            <a:lstStyle/>
            <a:p>
              <a:pPr algn="ctr"/>
              <a:r>
                <a:rPr lang="en-GB" sz="5400" dirty="0" err="1" smtClean="0">
                  <a:latin typeface="Cambria" panose="02040503050406030204" pitchFamily="18" charset="0"/>
                  <a:ea typeface="Cambria" panose="02040503050406030204" pitchFamily="18" charset="0"/>
                </a:rPr>
                <a:t>Dầu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mỏ</a:t>
              </a:r>
              <a:endParaRPr lang="en-US" sz="5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7696200" y="2185599"/>
            <a:ext cx="9387424"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Cung cấp năng lượng: </a:t>
            </a:r>
            <a:r>
              <a:rPr lang="vi-VN" altLang="en-US" sz="3600" dirty="0">
                <a:latin typeface="Cambria" panose="02040503050406030204" pitchFamily="18" charset="0"/>
                <a:ea typeface="Cambria" panose="02040503050406030204" pitchFamily="18" charset="0"/>
              </a:rPr>
              <a:t>Dầu mỏ là nguồn năng lượng chính để vận hành xe hơi, máy bay, và tàu thuyền.</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Phát điện: </a:t>
            </a:r>
            <a:r>
              <a:rPr lang="vi-VN" altLang="en-US" sz="3600" dirty="0">
                <a:latin typeface="Cambria" panose="02040503050406030204" pitchFamily="18" charset="0"/>
                <a:ea typeface="Cambria" panose="02040503050406030204" pitchFamily="18" charset="0"/>
              </a:rPr>
              <a:t>Nhiều nhà máy điện sử dụng dầu mỏ để sản xuất điện.</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Nguyên liệu cho công nghiệp hóa chất: </a:t>
            </a:r>
            <a:r>
              <a:rPr lang="vi-VN" altLang="en-US" sz="3600" dirty="0">
                <a:latin typeface="Cambria" panose="02040503050406030204" pitchFamily="18" charset="0"/>
                <a:ea typeface="Cambria" panose="02040503050406030204" pitchFamily="18" charset="0"/>
              </a:rPr>
              <a:t>Dầu mỏ là nguyên liệu cơ bản để sản xuất nhựa, phân bón, sơn, thuốc nhuộm và nhiều sản phẩm hóa học khác.</a:t>
            </a:r>
          </a:p>
          <a:p>
            <a:pPr marL="457200" lvl="0" indent="-457200" algn="just" eaLnBrk="0" fontAlgn="base" hangingPunct="0">
              <a:spcBef>
                <a:spcPct val="0"/>
              </a:spcBef>
              <a:spcAft>
                <a:spcPct val="0"/>
              </a:spcAft>
              <a:buFont typeface="Wingdings" panose="05000000000000000000" pitchFamily="2" charset="2"/>
              <a:buChar char="§"/>
            </a:pPr>
            <a:r>
              <a:rPr lang="vi-VN" altLang="en-US" sz="3600" b="1" dirty="0">
                <a:latin typeface="Cambria" panose="02040503050406030204" pitchFamily="18" charset="0"/>
                <a:ea typeface="Cambria" panose="02040503050406030204" pitchFamily="18" charset="0"/>
              </a:rPr>
              <a:t>Sản xuất chất bôi trơn: </a:t>
            </a:r>
            <a:r>
              <a:rPr lang="vi-VN" altLang="en-US" sz="3600" dirty="0">
                <a:latin typeface="Cambria" panose="02040503050406030204" pitchFamily="18" charset="0"/>
                <a:ea typeface="Cambria" panose="02040503050406030204" pitchFamily="18" charset="0"/>
              </a:rPr>
              <a:t>Dầu mỏ được sử dụng làm dầu nhớt và các chất bôi trơn cho máy móc </a:t>
            </a:r>
          </a:p>
        </p:txBody>
      </p:sp>
      <p:pic>
        <p:nvPicPr>
          <p:cNvPr id="2" name="Picture 1"/>
          <p:cNvPicPr>
            <a:picLocks noChangeAspect="1"/>
          </p:cNvPicPr>
          <p:nvPr/>
        </p:nvPicPr>
        <p:blipFill>
          <a:blip r:embed="rId2"/>
          <a:stretch>
            <a:fillRect/>
          </a:stretch>
        </p:blipFill>
        <p:spPr>
          <a:xfrm>
            <a:off x="1586632" y="2356338"/>
            <a:ext cx="5284932" cy="5109667"/>
          </a:xfrm>
          <a:prstGeom prst="rect">
            <a:avLst/>
          </a:prstGeom>
          <a:ln>
            <a:noFill/>
          </a:ln>
          <a:effectLst>
            <a:outerShdw blurRad="292100" dist="139700" dir="2700000" algn="tl" rotWithShape="0">
              <a:srgbClr val="333333">
                <a:alpha val="65000"/>
              </a:srgbClr>
            </a:outerShdw>
          </a:effectLst>
        </p:spPr>
      </p:pic>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4419600" y="299724"/>
            <a:ext cx="9626418" cy="1396105"/>
          </a:xfrm>
          <a:prstGeom prst="rect">
            <a:avLst/>
          </a:prstGeom>
        </p:spPr>
      </p:pic>
    </p:spTree>
    <p:extLst>
      <p:ext uri="{BB962C8B-B14F-4D97-AF65-F5344CB8AC3E}">
        <p14:creationId xmlns:p14="http://schemas.microsoft.com/office/powerpoint/2010/main" val="34923471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1985" y="7770826"/>
            <a:ext cx="5362359" cy="1147366"/>
            <a:chOff x="1421820" y="5929696"/>
            <a:chExt cx="1513056" cy="1534070"/>
          </a:xfrm>
        </p:grpSpPr>
        <p:sp>
          <p:nvSpPr>
            <p:cNvPr id="5" name="Rounded Rectangle 4"/>
            <p:cNvSpPr/>
            <p:nvPr/>
          </p:nvSpPr>
          <p:spPr>
            <a:xfrm>
              <a:off x="1421820" y="5929696"/>
              <a:ext cx="1513056"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367087" cy="905318"/>
            </a:xfrm>
            <a:prstGeom prst="rect">
              <a:avLst/>
            </a:prstGeom>
          </p:spPr>
          <p:txBody>
            <a:bodyPr wrap="square" lIns="0" tIns="0" rIns="0" bIns="0" rtlCol="0" anchor="t">
              <a:spAutoFit/>
            </a:bodyPr>
            <a:lstStyle/>
            <a:p>
              <a:pPr algn="ctr"/>
              <a:r>
                <a:rPr lang="en-GB" sz="4400" dirty="0" err="1" smtClean="0">
                  <a:latin typeface="Cambria" panose="02040503050406030204" pitchFamily="18" charset="0"/>
                  <a:ea typeface="Cambria" panose="02040503050406030204" pitchFamily="18" charset="0"/>
                </a:rPr>
                <a:t>Khí</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đốt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tự</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nhiên</a:t>
              </a:r>
              <a:endParaRPr lang="en-US" sz="4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6378257" y="2095500"/>
            <a:ext cx="11007238"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Wingdings" panose="05000000000000000000" pitchFamily="2" charset="2"/>
              <a:buChar char="§"/>
            </a:pPr>
            <a:r>
              <a:rPr lang="vi-VN" sz="3200" b="1" dirty="0" smtClean="0">
                <a:latin typeface="Cambria" panose="02040503050406030204" pitchFamily="18" charset="0"/>
                <a:ea typeface="Cambria" panose="02040503050406030204" pitchFamily="18" charset="0"/>
              </a:rPr>
              <a:t>Năng </a:t>
            </a:r>
            <a:r>
              <a:rPr lang="vi-VN" sz="3200" b="1" dirty="0">
                <a:latin typeface="Cambria" panose="02040503050406030204" pitchFamily="18" charset="0"/>
                <a:ea typeface="Cambria" panose="02040503050406030204" pitchFamily="18" charset="0"/>
              </a:rPr>
              <a:t>lượng sạch hơn so với các loại nhiên liệu hóa thạch </a:t>
            </a:r>
            <a:r>
              <a:rPr lang="vi-VN" sz="3200" b="1" dirty="0" smtClean="0">
                <a:latin typeface="Cambria" panose="02040503050406030204" pitchFamily="18" charset="0"/>
                <a:ea typeface="Cambria" panose="02040503050406030204" pitchFamily="18" charset="0"/>
              </a:rPr>
              <a:t>khác</a:t>
            </a:r>
            <a:r>
              <a:rPr lang="en-GB" sz="3200" b="1"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Khí </a:t>
            </a:r>
            <a:r>
              <a:rPr lang="vi-VN" sz="3200" dirty="0">
                <a:latin typeface="Cambria" panose="02040503050406030204" pitchFamily="18" charset="0"/>
                <a:ea typeface="Cambria" panose="02040503050406030204" pitchFamily="18" charset="0"/>
              </a:rPr>
              <a:t>đốt tự nhiên phát thải ít khí CO2 và các chất gây ô nhiễm khác hơn so với than đá hoặc dầu mỏ, giúp giảm tác động tiêu cực đến môi trường và hiện tượng biến đổi khí </a:t>
            </a:r>
            <a:r>
              <a:rPr lang="vi-VN" sz="3200" dirty="0" smtClean="0">
                <a:latin typeface="Cambria" panose="02040503050406030204" pitchFamily="18" charset="0"/>
                <a:ea typeface="Cambria" panose="02040503050406030204" pitchFamily="18" charset="0"/>
              </a:rPr>
              <a:t>hậu</a:t>
            </a:r>
            <a:r>
              <a:rPr lang="en-GB" sz="3200" dirty="0" smtClean="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vi-VN" sz="3200" b="1" dirty="0" smtClean="0">
                <a:latin typeface="Cambria" panose="02040503050406030204" pitchFamily="18" charset="0"/>
                <a:ea typeface="Cambria" panose="02040503050406030204" pitchFamily="18" charset="0"/>
              </a:rPr>
              <a:t>Hiệu </a:t>
            </a:r>
            <a:r>
              <a:rPr lang="vi-VN" sz="3200" b="1" dirty="0">
                <a:latin typeface="Cambria" panose="02040503050406030204" pitchFamily="18" charset="0"/>
                <a:ea typeface="Cambria" panose="02040503050406030204" pitchFamily="18" charset="0"/>
              </a:rPr>
              <a:t>suất </a:t>
            </a:r>
            <a:r>
              <a:rPr lang="vi-VN" sz="3200" b="1" dirty="0" smtClean="0">
                <a:latin typeface="Cambria" panose="02040503050406030204" pitchFamily="18" charset="0"/>
                <a:ea typeface="Cambria" panose="02040503050406030204" pitchFamily="18" charset="0"/>
              </a:rPr>
              <a:t>cao</a:t>
            </a:r>
            <a:r>
              <a:rPr lang="en-GB" sz="3200" b="1"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Khí </a:t>
            </a:r>
            <a:r>
              <a:rPr lang="vi-VN" sz="3200" dirty="0">
                <a:latin typeface="Cambria" panose="02040503050406030204" pitchFamily="18" charset="0"/>
                <a:ea typeface="Cambria" panose="02040503050406030204" pitchFamily="18" charset="0"/>
              </a:rPr>
              <a:t>đốt tự nhiên là một trong những nguồn năng lượng có hiệu suất cao, đặc biệt khi sử dụng trong các hệ thống nhiệt điện hoặc làm nhiên liệu cho xe cộ.</a:t>
            </a:r>
          </a:p>
          <a:p>
            <a:pPr marL="457200" indent="-457200" algn="just">
              <a:buFont typeface="Wingdings" panose="05000000000000000000" pitchFamily="2" charset="2"/>
              <a:buChar char="§"/>
            </a:pPr>
            <a:r>
              <a:rPr lang="vi-VN" sz="3200" b="1" dirty="0" smtClean="0">
                <a:latin typeface="Cambria" panose="02040503050406030204" pitchFamily="18" charset="0"/>
                <a:ea typeface="Cambria" panose="02040503050406030204" pitchFamily="18" charset="0"/>
              </a:rPr>
              <a:t>Giảm </a:t>
            </a:r>
            <a:r>
              <a:rPr lang="vi-VN" sz="3200" b="1" dirty="0">
                <a:latin typeface="Cambria" panose="02040503050406030204" pitchFamily="18" charset="0"/>
                <a:ea typeface="Cambria" panose="02040503050406030204" pitchFamily="18" charset="0"/>
              </a:rPr>
              <a:t>sự phụ thuộc vào dầu </a:t>
            </a:r>
            <a:r>
              <a:rPr lang="vi-VN" sz="3200" b="1" dirty="0" smtClean="0">
                <a:latin typeface="Cambria" panose="02040503050406030204" pitchFamily="18" charset="0"/>
                <a:ea typeface="Cambria" panose="02040503050406030204" pitchFamily="18" charset="0"/>
              </a:rPr>
              <a:t>mỏ</a:t>
            </a:r>
            <a:r>
              <a:rPr lang="en-GB" sz="3200" b="1"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Sử </a:t>
            </a:r>
            <a:r>
              <a:rPr lang="vi-VN" sz="3200" dirty="0">
                <a:latin typeface="Cambria" panose="02040503050406030204" pitchFamily="18" charset="0"/>
                <a:ea typeface="Cambria" panose="02040503050406030204" pitchFamily="18" charset="0"/>
              </a:rPr>
              <a:t>dụng khí đốt tự nhiên có thể giúp giảm sự phụ thuộc vào dầu mỏ, đặc biệt trong ngành giao thông và công nghiệp năng lượng.</a:t>
            </a:r>
          </a:p>
          <a:p>
            <a:pPr marL="457200" indent="-457200" algn="just">
              <a:buFont typeface="Wingdings" panose="05000000000000000000" pitchFamily="2" charset="2"/>
              <a:buChar char="§"/>
            </a:pPr>
            <a:r>
              <a:rPr lang="vi-VN" sz="3200" b="1" dirty="0" smtClean="0">
                <a:latin typeface="Cambria" panose="02040503050406030204" pitchFamily="18" charset="0"/>
                <a:ea typeface="Cambria" panose="02040503050406030204" pitchFamily="18" charset="0"/>
              </a:rPr>
              <a:t>Tính </a:t>
            </a:r>
            <a:r>
              <a:rPr lang="vi-VN" sz="3200" b="1" dirty="0">
                <a:latin typeface="Cambria" panose="02040503050406030204" pitchFamily="18" charset="0"/>
                <a:ea typeface="Cambria" panose="02040503050406030204" pitchFamily="18" charset="0"/>
              </a:rPr>
              <a:t>linh </a:t>
            </a:r>
            <a:r>
              <a:rPr lang="vi-VN" sz="3200" b="1" dirty="0" smtClean="0">
                <a:latin typeface="Cambria" panose="02040503050406030204" pitchFamily="18" charset="0"/>
                <a:ea typeface="Cambria" panose="02040503050406030204" pitchFamily="18" charset="0"/>
              </a:rPr>
              <a:t>hoạt</a:t>
            </a:r>
            <a:r>
              <a:rPr lang="en-GB" sz="3200" b="1"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Khí </a:t>
            </a:r>
            <a:r>
              <a:rPr lang="vi-VN" sz="3200" dirty="0">
                <a:latin typeface="Cambria" panose="02040503050406030204" pitchFamily="18" charset="0"/>
                <a:ea typeface="Cambria" panose="02040503050406030204" pitchFamily="18" charset="0"/>
              </a:rPr>
              <a:t>đốt tự nhiên có thể được sử dụng cho nhiều mục đích khác nhau, từ sản xuất điện, sưởi ấm, công nghiệp hóa chất, đến nhiên liệu vận tải</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rotWithShape="1">
          <a:blip r:embed="rId2"/>
          <a:srcRect t="1445"/>
          <a:stretch/>
        </p:blipFill>
        <p:spPr>
          <a:xfrm>
            <a:off x="914400" y="2450932"/>
            <a:ext cx="5362359" cy="503257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4495800" y="277683"/>
            <a:ext cx="9626418" cy="1396105"/>
          </a:xfrm>
          <a:prstGeom prst="rect">
            <a:avLst/>
          </a:prstGeom>
        </p:spPr>
      </p:pic>
    </p:spTree>
    <p:extLst>
      <p:ext uri="{BB962C8B-B14F-4D97-AF65-F5344CB8AC3E}">
        <p14:creationId xmlns:p14="http://schemas.microsoft.com/office/powerpoint/2010/main" val="3109788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1985" y="7770826"/>
            <a:ext cx="5362359" cy="1147366"/>
            <a:chOff x="1421820" y="5929696"/>
            <a:chExt cx="1513056" cy="1534070"/>
          </a:xfrm>
        </p:grpSpPr>
        <p:sp>
          <p:nvSpPr>
            <p:cNvPr id="5" name="Rounded Rectangle 4"/>
            <p:cNvSpPr/>
            <p:nvPr/>
          </p:nvSpPr>
          <p:spPr>
            <a:xfrm>
              <a:off x="1421820" y="5929696"/>
              <a:ext cx="1513056" cy="1534070"/>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TextBox 13"/>
            <p:cNvSpPr txBox="1"/>
            <p:nvPr/>
          </p:nvSpPr>
          <p:spPr>
            <a:xfrm>
              <a:off x="1506643" y="6141194"/>
              <a:ext cx="1367087" cy="905318"/>
            </a:xfrm>
            <a:prstGeom prst="rect">
              <a:avLst/>
            </a:prstGeom>
          </p:spPr>
          <p:txBody>
            <a:bodyPr wrap="square" lIns="0" tIns="0" rIns="0" bIns="0" rtlCol="0" anchor="t">
              <a:spAutoFit/>
            </a:bodyPr>
            <a:lstStyle/>
            <a:p>
              <a:pPr algn="ctr"/>
              <a:r>
                <a:rPr lang="en-GB" sz="4400" dirty="0" err="1" smtClean="0">
                  <a:latin typeface="Cambria" panose="02040503050406030204" pitchFamily="18" charset="0"/>
                  <a:ea typeface="Cambria" panose="02040503050406030204" pitchFamily="18" charset="0"/>
                </a:rPr>
                <a:t>Khí</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đốt</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sinh</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hoạt</a:t>
              </a:r>
              <a:endParaRPr lang="en-US" sz="4400" dirty="0">
                <a:latin typeface="Cambria" panose="02040503050406030204" pitchFamily="18" charset="0"/>
                <a:ea typeface="Cambria" panose="02040503050406030204" pitchFamily="18" charset="0"/>
              </a:endParaRPr>
            </a:p>
          </p:txBody>
        </p:sp>
      </p:grpSp>
      <p:sp>
        <p:nvSpPr>
          <p:cNvPr id="11" name="Rectangle 4"/>
          <p:cNvSpPr>
            <a:spLocks noChangeArrowheads="1"/>
          </p:cNvSpPr>
          <p:nvPr/>
        </p:nvSpPr>
        <p:spPr bwMode="auto">
          <a:xfrm>
            <a:off x="6413427" y="2154115"/>
            <a:ext cx="11007238"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Bảo vệ môi trường: </a:t>
            </a:r>
            <a:r>
              <a:rPr lang="vi-VN" sz="3200" dirty="0">
                <a:latin typeface="Cambria" panose="02040503050406030204" pitchFamily="18" charset="0"/>
                <a:ea typeface="Cambria" panose="02040503050406030204" pitchFamily="18" charset="0"/>
              </a:rPr>
              <a:t>Khí đốt sinh học giảm lượng khí thải nhà kính bằng cách tái sử dụng chất thải hữu cơ, giúp giảm ô nhiễm môi trường và khí metan trong không khí.</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Nguồn năng lượng tái tạo: </a:t>
            </a:r>
            <a:r>
              <a:rPr lang="vi-VN" sz="3200" dirty="0">
                <a:latin typeface="Cambria" panose="02040503050406030204" pitchFamily="18" charset="0"/>
                <a:ea typeface="Cambria" panose="02040503050406030204" pitchFamily="18" charset="0"/>
              </a:rPr>
              <a:t>Khí đốt sinh học là nguồn năng lượng sạch và tái tạo, giúp giảm sự phụ thuộc vào nhiên liệu hóa thạch như than, dầu mỏ.</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Giảm chi phí năng lượng: </a:t>
            </a:r>
            <a:r>
              <a:rPr lang="vi-VN" sz="3200" dirty="0">
                <a:latin typeface="Cambria" panose="02040503050406030204" pitchFamily="18" charset="0"/>
                <a:ea typeface="Cambria" panose="02040503050406030204" pitchFamily="18" charset="0"/>
              </a:rPr>
              <a:t>Khí đốt sinh học có thể được sử dụng cho mục đích sinh hoạt (đun nấu, sưởi ấm) và sản xuất điện, giúp giảm chi phí năng lượng cho các hộ gia đình và doanh nghiệp.</a:t>
            </a:r>
          </a:p>
          <a:p>
            <a:pPr marL="457200" indent="-457200" algn="just">
              <a:buFont typeface="Wingdings" panose="05000000000000000000" pitchFamily="2" charset="2"/>
              <a:buChar char="§"/>
            </a:pPr>
            <a:r>
              <a:rPr lang="vi-VN" sz="3200" b="1" dirty="0">
                <a:latin typeface="Cambria" panose="02040503050406030204" pitchFamily="18" charset="0"/>
                <a:ea typeface="Cambria" panose="02040503050406030204" pitchFamily="18" charset="0"/>
              </a:rPr>
              <a:t>Tạo nguồn phân bón tự nhiên: </a:t>
            </a:r>
            <a:r>
              <a:rPr lang="vi-VN" sz="3200" dirty="0">
                <a:latin typeface="Cambria" panose="02040503050406030204" pitchFamily="18" charset="0"/>
                <a:ea typeface="Cambria" panose="02040503050406030204" pitchFamily="18" charset="0"/>
              </a:rPr>
              <a:t>Sau quá trình phân hủy sinh học, phần chất thải còn lại có thể dùng làm phân bón hữu cơ cho cây trồng, giúp cải thiện đất và tăng năng suất nông nghiệp</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10"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11"/>
          <p:cNvPicPr>
            <a:picLocks noChangeAspect="1"/>
          </p:cNvPicPr>
          <p:nvPr/>
        </p:nvPicPr>
        <p:blipFill>
          <a:blip r:embed="rId2"/>
          <a:stretch>
            <a:fillRect/>
          </a:stretch>
        </p:blipFill>
        <p:spPr>
          <a:xfrm>
            <a:off x="989145" y="2521313"/>
            <a:ext cx="5248038" cy="490520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a:stretch>
            <a:fillRect/>
          </a:stretch>
        </p:blipFill>
        <p:spPr>
          <a:xfrm>
            <a:off x="4495800" y="274050"/>
            <a:ext cx="9626418" cy="1396105"/>
          </a:xfrm>
          <a:prstGeom prst="rect">
            <a:avLst/>
          </a:prstGeom>
        </p:spPr>
      </p:pic>
    </p:spTree>
    <p:extLst>
      <p:ext uri="{BB962C8B-B14F-4D97-AF65-F5344CB8AC3E}">
        <p14:creationId xmlns:p14="http://schemas.microsoft.com/office/powerpoint/2010/main" val="959117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grpSp>
        <p:nvGrpSpPr>
          <p:cNvPr id="3" name="Group 2"/>
          <p:cNvGrpSpPr/>
          <p:nvPr/>
        </p:nvGrpSpPr>
        <p:grpSpPr>
          <a:xfrm>
            <a:off x="3505200" y="193982"/>
            <a:ext cx="11658600" cy="8988118"/>
            <a:chOff x="3505200" y="193982"/>
            <a:chExt cx="11658600" cy="8988118"/>
          </a:xfrm>
        </p:grpSpPr>
        <p:sp>
          <p:nvSpPr>
            <p:cNvPr id="22" name="AutoShape 4"/>
            <p:cNvSpPr/>
            <p:nvPr/>
          </p:nvSpPr>
          <p:spPr>
            <a:xfrm>
              <a:off x="3505200" y="586502"/>
              <a:ext cx="11658600" cy="8595598"/>
            </a:xfrm>
            <a:prstGeom prst="roundRect">
              <a:avLst/>
            </a:prstGeom>
            <a:solidFill>
              <a:srgbClr val="FFFFFF"/>
            </a:solidFill>
          </p:spPr>
        </p:sp>
        <p:pic>
          <p:nvPicPr>
            <p:cNvPr id="2" name="Picture 1"/>
            <p:cNvPicPr>
              <a:picLocks noChangeAspect="1"/>
            </p:cNvPicPr>
            <p:nvPr/>
          </p:nvPicPr>
          <p:blipFill>
            <a:blip r:embed="rId2"/>
            <a:stretch>
              <a:fillRect/>
            </a:stretch>
          </p:blipFill>
          <p:spPr>
            <a:xfrm>
              <a:off x="4706482" y="193982"/>
              <a:ext cx="9065538" cy="8163252"/>
            </a:xfrm>
            <a:prstGeom prst="rect">
              <a:avLst/>
            </a:prstGeom>
          </p:spPr>
        </p:pic>
      </p:gr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26" name="Freeform 8"/>
          <p:cNvSpPr/>
          <p:nvPr/>
        </p:nvSpPr>
        <p:spPr>
          <a:xfrm>
            <a:off x="919888" y="4855505"/>
            <a:ext cx="3977232"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26">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40632477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be" descr="https://static.cand.com.vn/Files/Image/chienthang/2021/01/12/cdfd83ae-c8cd-4bb5-8c4d-bbf5d803354f.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6459" b="220"/>
          <a:stretch/>
        </p:blipFill>
        <p:spPr bwMode="auto">
          <a:xfrm>
            <a:off x="8018301" y="1308853"/>
            <a:ext cx="8898824" cy="7720848"/>
          </a:xfrm>
          <a:prstGeom prst="rect">
            <a:avLst/>
          </a:prstGeom>
          <a:noFill/>
          <a:extLst>
            <a:ext uri="{909E8E84-426E-40DD-AFC4-6F175D3DCCD1}">
              <a14:hiddenFill xmlns:a14="http://schemas.microsoft.com/office/drawing/2010/main">
                <a:solidFill>
                  <a:srgbClr val="FFFFFF"/>
                </a:solidFill>
              </a14:hiddenFill>
            </a:ext>
          </a:extLst>
        </p:spPr>
      </p:pic>
      <p:pic>
        <p:nvPicPr>
          <p:cNvPr id="3" name="so 1">
            <a:hlinkClick r:id="rId4" action="ppaction://hlinksldjump"/>
          </p:cNvPr>
          <p:cNvPicPr>
            <a:picLocks noChangeAspect="1"/>
          </p:cNvPicPr>
          <p:nvPr/>
        </p:nvPicPr>
        <p:blipFill>
          <a:blip r:embed="rId5"/>
          <a:stretch>
            <a:fillRect/>
          </a:stretch>
        </p:blipFill>
        <p:spPr>
          <a:xfrm>
            <a:off x="8023825" y="1028700"/>
            <a:ext cx="5949626" cy="4163172"/>
          </a:xfrm>
          <a:prstGeom prst="rect">
            <a:avLst/>
          </a:prstGeom>
        </p:spPr>
      </p:pic>
      <p:pic>
        <p:nvPicPr>
          <p:cNvPr id="4" name="so 2">
            <a:hlinkClick r:id="rId6" action="ppaction://hlinksldjump"/>
          </p:cNvPr>
          <p:cNvPicPr>
            <a:picLocks noChangeAspect="1"/>
          </p:cNvPicPr>
          <p:nvPr/>
        </p:nvPicPr>
        <p:blipFill>
          <a:blip r:embed="rId7"/>
          <a:stretch>
            <a:fillRect/>
          </a:stretch>
        </p:blipFill>
        <p:spPr>
          <a:xfrm>
            <a:off x="12506713" y="1124988"/>
            <a:ext cx="4714487" cy="4834792"/>
          </a:xfrm>
          <a:prstGeom prst="rect">
            <a:avLst/>
          </a:prstGeom>
        </p:spPr>
      </p:pic>
      <p:pic>
        <p:nvPicPr>
          <p:cNvPr id="5" name="so 4">
            <a:hlinkClick r:id="rId8" action="ppaction://hlinksldjump"/>
          </p:cNvPr>
          <p:cNvPicPr>
            <a:picLocks noChangeAspect="1"/>
          </p:cNvPicPr>
          <p:nvPr/>
        </p:nvPicPr>
        <p:blipFill>
          <a:blip r:embed="rId9"/>
          <a:stretch>
            <a:fillRect/>
          </a:stretch>
        </p:blipFill>
        <p:spPr>
          <a:xfrm>
            <a:off x="8018301" y="3783377"/>
            <a:ext cx="4488412" cy="5767330"/>
          </a:xfrm>
          <a:prstGeom prst="rect">
            <a:avLst/>
          </a:prstGeom>
        </p:spPr>
      </p:pic>
      <p:pic>
        <p:nvPicPr>
          <p:cNvPr id="6" name="so 3">
            <a:hlinkClick r:id="rId10" action="ppaction://hlinksldjump"/>
          </p:cNvPr>
          <p:cNvPicPr>
            <a:picLocks noChangeAspect="1"/>
          </p:cNvPicPr>
          <p:nvPr/>
        </p:nvPicPr>
        <p:blipFill>
          <a:blip r:embed="rId11"/>
          <a:stretch>
            <a:fillRect/>
          </a:stretch>
        </p:blipFill>
        <p:spPr>
          <a:xfrm>
            <a:off x="11210908" y="5142456"/>
            <a:ext cx="5778693" cy="4649244"/>
          </a:xfrm>
          <a:prstGeom prst="rect">
            <a:avLst/>
          </a:prstGeom>
        </p:spPr>
      </p:pic>
      <p:pic>
        <p:nvPicPr>
          <p:cNvPr id="8" name="Picture 7">
            <a:hlinkClick r:id="rId12" action="ppaction://hlinksldjump"/>
          </p:cNvPr>
          <p:cNvPicPr>
            <a:picLocks noChangeAspect="1"/>
          </p:cNvPicPr>
          <p:nvPr/>
        </p:nvPicPr>
        <p:blipFill>
          <a:blip r:embed="rId13"/>
          <a:stretch>
            <a:fillRect/>
          </a:stretch>
        </p:blipFill>
        <p:spPr>
          <a:xfrm>
            <a:off x="62360" y="-266700"/>
            <a:ext cx="9230144" cy="11211516"/>
          </a:xfrm>
          <a:prstGeom prst="rect">
            <a:avLst/>
          </a:prstGeom>
        </p:spPr>
      </p:pic>
    </p:spTree>
    <p:extLst>
      <p:ext uri="{BB962C8B-B14F-4D97-AF65-F5344CB8AC3E}">
        <p14:creationId xmlns:p14="http://schemas.microsoft.com/office/powerpoint/2010/main" val="1822218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0"/>
                                        <p:tgtEl>
                                          <p:spTgt spid="3"/>
                                        </p:tgtEl>
                                        <p:attrNameLst>
                                          <p:attrName>ppt_y</p:attrName>
                                        </p:attrNameLst>
                                      </p:cBhvr>
                                      <p:tavLst>
                                        <p:tav tm="0">
                                          <p:val>
                                            <p:strVal val="ppt_y"/>
                                          </p:val>
                                        </p:tav>
                                        <p:tav tm="100000">
                                          <p:val>
                                            <p:strVal val="ppt_y+.1"/>
                                          </p:val>
                                        </p:tav>
                                      </p:tavLst>
                                    </p:anim>
                                    <p:set>
                                      <p:cBhvr>
                                        <p:cTn id="4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4"/>
                                        </p:tgtEl>
                                      </p:cBhvr>
                                    </p:animEffect>
                                    <p:anim calcmode="lin" valueType="num">
                                      <p:cBhvr>
                                        <p:cTn id="50" dur="1000"/>
                                        <p:tgtEl>
                                          <p:spTgt spid="4"/>
                                        </p:tgtEl>
                                        <p:attrNameLst>
                                          <p:attrName>ppt_x</p:attrName>
                                        </p:attrNameLst>
                                      </p:cBhvr>
                                      <p:tavLst>
                                        <p:tav tm="0">
                                          <p:val>
                                            <p:strVal val="ppt_x"/>
                                          </p:val>
                                        </p:tav>
                                        <p:tav tm="100000">
                                          <p:val>
                                            <p:strVal val="ppt_x"/>
                                          </p:val>
                                        </p:tav>
                                      </p:tavLst>
                                    </p:anim>
                                    <p:anim calcmode="lin" valueType="num">
                                      <p:cBhvr>
                                        <p:cTn id="51" dur="1000"/>
                                        <p:tgtEl>
                                          <p:spTgt spid="4"/>
                                        </p:tgtEl>
                                        <p:attrNameLst>
                                          <p:attrName>ppt_y</p:attrName>
                                        </p:attrNameLst>
                                      </p:cBhvr>
                                      <p:tavLst>
                                        <p:tav tm="0">
                                          <p:val>
                                            <p:strVal val="ppt_y"/>
                                          </p:val>
                                        </p:tav>
                                        <p:tav tm="100000">
                                          <p:val>
                                            <p:strVal val="ppt_y+.1"/>
                                          </p:val>
                                        </p:tav>
                                      </p:tavLst>
                                    </p:anim>
                                    <p:set>
                                      <p:cBhvr>
                                        <p:cTn id="52"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0"/>
                                        <p:tgtEl>
                                          <p:spTgt spid="6"/>
                                        </p:tgtEl>
                                        <p:attrNameLst>
                                          <p:attrName>ppt_y</p:attrName>
                                        </p:attrNameLst>
                                      </p:cBhvr>
                                      <p:tavLst>
                                        <p:tav tm="0">
                                          <p:val>
                                            <p:strVal val="ppt_y"/>
                                          </p:val>
                                        </p:tav>
                                        <p:tav tm="100000">
                                          <p:val>
                                            <p:strVal val="ppt_y+.1"/>
                                          </p:val>
                                        </p:tav>
                                      </p:tavLst>
                                    </p:anim>
                                    <p:set>
                                      <p:cBhvr>
                                        <p:cTn id="6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5"/>
                                        </p:tgtEl>
                                      </p:cBhvr>
                                    </p:animEffect>
                                    <p:anim calcmode="lin" valueType="num">
                                      <p:cBhvr>
                                        <p:cTn id="66" dur="1000"/>
                                        <p:tgtEl>
                                          <p:spTgt spid="5"/>
                                        </p:tgtEl>
                                        <p:attrNameLst>
                                          <p:attrName>ppt_x</p:attrName>
                                        </p:attrNameLst>
                                      </p:cBhvr>
                                      <p:tavLst>
                                        <p:tav tm="0">
                                          <p:val>
                                            <p:strVal val="ppt_x"/>
                                          </p:val>
                                        </p:tav>
                                        <p:tav tm="100000">
                                          <p:val>
                                            <p:strVal val="ppt_x"/>
                                          </p:val>
                                        </p:tav>
                                      </p:tavLst>
                                    </p:anim>
                                    <p:anim calcmode="lin" valueType="num">
                                      <p:cBhvr>
                                        <p:cTn id="67" dur="1000"/>
                                        <p:tgtEl>
                                          <p:spTgt spid="5"/>
                                        </p:tgtEl>
                                        <p:attrNameLst>
                                          <p:attrName>ppt_y</p:attrName>
                                        </p:attrNameLst>
                                      </p:cBhvr>
                                      <p:tavLst>
                                        <p:tav tm="0">
                                          <p:val>
                                            <p:strVal val="ppt_y"/>
                                          </p:val>
                                        </p:tav>
                                        <p:tav tm="100000">
                                          <p:val>
                                            <p:strVal val="ppt_y+.1"/>
                                          </p:val>
                                        </p:tav>
                                      </p:tavLst>
                                    </p:anim>
                                    <p:set>
                                      <p:cBhvr>
                                        <p:cTn id="6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5" name="Group 4"/>
          <p:cNvGrpSpPr/>
          <p:nvPr/>
        </p:nvGrpSpPr>
        <p:grpSpPr>
          <a:xfrm>
            <a:off x="2220309" y="1182793"/>
            <a:ext cx="13602009" cy="6096135"/>
            <a:chOff x="1300479" y="1028700"/>
            <a:chExt cx="16154399" cy="3979301"/>
          </a:xfrm>
        </p:grpSpPr>
        <p:sp>
          <p:nvSpPr>
            <p:cNvPr id="15" name="AutoShape 4"/>
            <p:cNvSpPr/>
            <p:nvPr/>
          </p:nvSpPr>
          <p:spPr>
            <a:xfrm>
              <a:off x="1300479" y="1028700"/>
              <a:ext cx="16154399" cy="3979301"/>
            </a:xfrm>
            <a:prstGeom prst="roundRect">
              <a:avLst/>
            </a:prstGeom>
            <a:solidFill>
              <a:srgbClr val="FFFFFF"/>
            </a:solidFill>
          </p:spPr>
        </p:sp>
        <p:grpSp>
          <p:nvGrpSpPr>
            <p:cNvPr id="3" name="Group 2"/>
            <p:cNvGrpSpPr/>
            <p:nvPr/>
          </p:nvGrpSpPr>
          <p:grpSpPr>
            <a:xfrm>
              <a:off x="1889089" y="1326037"/>
              <a:ext cx="14964699" cy="3382331"/>
              <a:chOff x="1872288" y="379565"/>
              <a:chExt cx="14964699" cy="3382331"/>
            </a:xfrm>
          </p:grpSpPr>
          <p:sp>
            <p:nvSpPr>
              <p:cNvPr id="22" name="Rounded Rectangle 21"/>
              <p:cNvSpPr/>
              <p:nvPr/>
            </p:nvSpPr>
            <p:spPr>
              <a:xfrm>
                <a:off x="1872288" y="379565"/>
                <a:ext cx="14964699" cy="3382331"/>
              </a:xfrm>
              <a:prstGeom prst="roundRect">
                <a:avLst/>
              </a:prstGeom>
              <a:solidFill>
                <a:schemeClr val="bg1"/>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897517" y="813226"/>
                <a:ext cx="12926718" cy="2471115"/>
              </a:xfrm>
              <a:prstGeom prst="rect">
                <a:avLst/>
              </a:prstGeom>
            </p:spPr>
            <p:txBody>
              <a:bodyPr wrap="square">
                <a:spAutoFit/>
              </a:bodyPr>
              <a:lstStyle/>
              <a:p>
                <a:pPr algn="ctr"/>
                <a:r>
                  <a:rPr lang="vi-VN" sz="6000" dirty="0" smtClean="0">
                    <a:latin typeface="Cambria" panose="02040503050406030204" pitchFamily="18" charset="0"/>
                    <a:ea typeface="Cambria" panose="02040503050406030204" pitchFamily="18" charset="0"/>
                  </a:rPr>
                  <a:t>Nêu</a:t>
                </a:r>
                <a:r>
                  <a:rPr lang="en-GB" sz="6000" dirty="0" smtClean="0">
                    <a:latin typeface="Cambria" panose="02040503050406030204" pitchFamily="18" charset="0"/>
                    <a:ea typeface="Cambria" panose="02040503050406030204" pitchFamily="18" charset="0"/>
                  </a:rPr>
                  <a:t> </a:t>
                </a:r>
                <a:r>
                  <a:rPr lang="vi-VN" sz="6000" dirty="0" smtClean="0">
                    <a:latin typeface="Cambria" panose="02040503050406030204" pitchFamily="18" charset="0"/>
                    <a:ea typeface="Cambria" panose="02040503050406030204" pitchFamily="18" charset="0"/>
                  </a:rPr>
                  <a:t>ví </a:t>
                </a:r>
                <a:r>
                  <a:rPr lang="vi-VN" sz="6000" dirty="0">
                    <a:latin typeface="Cambria" panose="02040503050406030204" pitchFamily="18" charset="0"/>
                    <a:ea typeface="Cambria" panose="02040503050406030204" pitchFamily="18" charset="0"/>
                  </a:rPr>
                  <a:t>dụ về việc sử dụng năng lượng chất đốt đã làm tăng hiệu quả sản xuất và giúp con người giảm bớt sức lao động. </a:t>
                </a:r>
                <a:endParaRPr lang="en-GB" sz="6000" dirty="0" smtClean="0">
                  <a:latin typeface="Cambria" panose="02040503050406030204" pitchFamily="18" charset="0"/>
                  <a:ea typeface="Cambria" panose="02040503050406030204" pitchFamily="18" charset="0"/>
                </a:endParaRPr>
              </a:p>
            </p:txBody>
          </p:sp>
        </p:grpSp>
      </p:grpSp>
      <p:grpSp>
        <p:nvGrpSpPr>
          <p:cNvPr id="7" name="Group 6"/>
          <p:cNvGrpSpPr/>
          <p:nvPr/>
        </p:nvGrpSpPr>
        <p:grpSpPr>
          <a:xfrm>
            <a:off x="6629400" y="8237834"/>
            <a:ext cx="11342824" cy="2130108"/>
            <a:chOff x="4419600" y="8055905"/>
            <a:chExt cx="11342824" cy="2130108"/>
          </a:xfrm>
        </p:grpSpPr>
        <p:sp>
          <p:nvSpPr>
            <p:cNvPr id="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1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11" name="Freeform 4"/>
          <p:cNvSpPr/>
          <p:nvPr/>
        </p:nvSpPr>
        <p:spPr>
          <a:xfrm rot="1199603">
            <a:off x="15174946" y="4517423"/>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14" name="Freeform 6"/>
          <p:cNvSpPr/>
          <p:nvPr/>
        </p:nvSpPr>
        <p:spPr>
          <a:xfrm>
            <a:off x="0" y="4677729"/>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6680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grpSp>
        <p:nvGrpSpPr>
          <p:cNvPr id="3" name="Group 2"/>
          <p:cNvGrpSpPr/>
          <p:nvPr/>
        </p:nvGrpSpPr>
        <p:grpSpPr>
          <a:xfrm>
            <a:off x="3505200" y="491241"/>
            <a:ext cx="11658600" cy="8690859"/>
            <a:chOff x="3505200" y="491241"/>
            <a:chExt cx="11658600" cy="8690859"/>
          </a:xfrm>
        </p:grpSpPr>
        <p:sp>
          <p:nvSpPr>
            <p:cNvPr id="22" name="AutoShape 4"/>
            <p:cNvSpPr/>
            <p:nvPr/>
          </p:nvSpPr>
          <p:spPr>
            <a:xfrm>
              <a:off x="3505200" y="586502"/>
              <a:ext cx="11658600" cy="8595598"/>
            </a:xfrm>
            <a:prstGeom prst="roundRect">
              <a:avLst/>
            </a:prstGeom>
            <a:solidFill>
              <a:srgbClr val="FFFFFF"/>
            </a:solidFill>
          </p:spPr>
        </p:sp>
        <p:pic>
          <p:nvPicPr>
            <p:cNvPr id="2" name="Picture 1"/>
            <p:cNvPicPr>
              <a:picLocks noChangeAspect="1"/>
            </p:cNvPicPr>
            <p:nvPr/>
          </p:nvPicPr>
          <p:blipFill>
            <a:blip r:embed="rId2"/>
            <a:stretch>
              <a:fillRect/>
            </a:stretch>
          </p:blipFill>
          <p:spPr>
            <a:xfrm>
              <a:off x="4685144" y="491241"/>
              <a:ext cx="9108213" cy="8144962"/>
            </a:xfrm>
            <a:prstGeom prst="rect">
              <a:avLst/>
            </a:prstGeom>
          </p:spPr>
        </p:pic>
      </p:gr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3">
                <a:extLst>
                  <a:ext uri="{96DAC541-7B7A-43D3-8B79-37D633B846F1}">
                    <asvg:svgBlip xmlns:asvg="http://schemas.microsoft.com/office/drawing/2016/SVG/main" xmlns="" r:embed="rId24"/>
                  </a:ext>
                </a:extLst>
              </a:blip>
              <a:stretch>
                <a:fillRect/>
              </a:stretch>
            </a:blipFill>
          </p:spPr>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26" name="Freeform 8"/>
          <p:cNvSpPr/>
          <p:nvPr/>
        </p:nvSpPr>
        <p:spPr>
          <a:xfrm>
            <a:off x="919888" y="4855505"/>
            <a:ext cx="3977232"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26">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376363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3325908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grpSp>
        <p:nvGrpSpPr>
          <p:cNvPr id="8" name="Group 7"/>
          <p:cNvGrpSpPr/>
          <p:nvPr/>
        </p:nvGrpSpPr>
        <p:grpSpPr>
          <a:xfrm>
            <a:off x="8395195" y="4002300"/>
            <a:ext cx="7541626" cy="5119658"/>
            <a:chOff x="7820752" y="4214842"/>
            <a:chExt cx="10287000" cy="5119658"/>
          </a:xfrm>
        </p:grpSpPr>
        <p:sp>
          <p:nvSpPr>
            <p:cNvPr id="9" name="Rounded Rectangle 8"/>
            <p:cNvSpPr/>
            <p:nvPr/>
          </p:nvSpPr>
          <p:spPr>
            <a:xfrm>
              <a:off x="7820752" y="4214842"/>
              <a:ext cx="10287000" cy="5119658"/>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3"/>
            <p:cNvSpPr txBox="1"/>
            <p:nvPr/>
          </p:nvSpPr>
          <p:spPr>
            <a:xfrm>
              <a:off x="9432306" y="4928011"/>
              <a:ext cx="7635879" cy="3693319"/>
            </a:xfrm>
            <a:prstGeom prst="rect">
              <a:avLst/>
            </a:prstGeom>
          </p:spPr>
          <p:txBody>
            <a:bodyPr wrap="square" lIns="0" tIns="0" rIns="0" bIns="0" rtlCol="0" anchor="t">
              <a:spAutoFit/>
            </a:bodyPr>
            <a:lstStyle/>
            <a:p>
              <a:pPr marL="857250" indent="-857250" algn="just">
                <a:buFontTx/>
                <a:buChar char="-"/>
              </a:pPr>
              <a:r>
                <a:rPr lang="en-US" sz="6000" b="1" dirty="0" err="1" smtClean="0">
                  <a:solidFill>
                    <a:srgbClr val="805A35"/>
                  </a:solidFill>
                  <a:latin typeface="Cambria" panose="02040503050406030204" pitchFamily="18" charset="0"/>
                  <a:ea typeface="Cambria" panose="02040503050406030204" pitchFamily="18" charset="0"/>
                </a:rPr>
                <a:t>Nguồn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điện</a:t>
              </a:r>
              <a:endParaRPr lang="en-US" sz="6000" b="1" dirty="0" smtClean="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smtClean="0">
                  <a:solidFill>
                    <a:srgbClr val="805A35"/>
                  </a:solidFill>
                  <a:latin typeface="Cambria" panose="02040503050406030204" pitchFamily="18" charset="0"/>
                  <a:ea typeface="Cambria" panose="02040503050406030204" pitchFamily="18" charset="0"/>
                </a:rPr>
                <a:t>Bóng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đèn</a:t>
              </a:r>
              <a:endParaRPr lang="en-US" sz="6000" b="1" dirty="0" smtClean="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smtClean="0">
                  <a:solidFill>
                    <a:srgbClr val="805A35"/>
                  </a:solidFill>
                  <a:latin typeface="Cambria" panose="02040503050406030204" pitchFamily="18" charset="0"/>
                  <a:ea typeface="Cambria" panose="02040503050406030204" pitchFamily="18" charset="0"/>
                </a:rPr>
                <a:t>Dây</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dẫn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điện</a:t>
              </a:r>
              <a:endParaRPr lang="en-US" sz="6000" b="1" dirty="0" smtClean="0">
                <a:solidFill>
                  <a:srgbClr val="805A35"/>
                </a:solidFill>
                <a:latin typeface="Cambria" panose="02040503050406030204" pitchFamily="18" charset="0"/>
                <a:ea typeface="Cambria" panose="02040503050406030204" pitchFamily="18" charset="0"/>
              </a:endParaRPr>
            </a:p>
            <a:p>
              <a:pPr marL="857250" indent="-857250" algn="just">
                <a:buFontTx/>
                <a:buChar char="-"/>
              </a:pPr>
              <a:r>
                <a:rPr lang="en-US" sz="6000" b="1" dirty="0" err="1" smtClean="0">
                  <a:solidFill>
                    <a:srgbClr val="805A35"/>
                  </a:solidFill>
                  <a:latin typeface="Cambria" panose="02040503050406030204" pitchFamily="18" charset="0"/>
                  <a:ea typeface="Cambria" panose="02040503050406030204" pitchFamily="18" charset="0"/>
                </a:rPr>
                <a:t>Công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tắc</a:t>
              </a:r>
              <a:endParaRPr lang="en-US" sz="6000" b="1" dirty="0">
                <a:solidFill>
                  <a:srgbClr val="805A35"/>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6096000" y="647700"/>
            <a:ext cx="11508374" cy="3015912"/>
            <a:chOff x="4762488" y="308129"/>
            <a:chExt cx="10052602" cy="3015912"/>
          </a:xfrm>
        </p:grpSpPr>
        <p:sp>
          <p:nvSpPr>
            <p:cNvPr id="14" name="Rounded Rectangular Callout 13"/>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3"/>
            <p:cNvSpPr txBox="1"/>
            <p:nvPr/>
          </p:nvSpPr>
          <p:spPr>
            <a:xfrm>
              <a:off x="7220332" y="431090"/>
              <a:ext cx="6606812" cy="2769989"/>
            </a:xfrm>
            <a:prstGeom prst="rect">
              <a:avLst/>
            </a:prstGeom>
          </p:spPr>
          <p:txBody>
            <a:bodyPr wrap="square" lIns="0" tIns="0" rIns="0" bIns="0" rtlCol="0" anchor="t">
              <a:spAutoFit/>
            </a:bodyPr>
            <a:lstStyle/>
            <a:p>
              <a:pPr algn="ctr"/>
              <a:r>
                <a:rPr lang="vi-VN" sz="6000" b="1" dirty="0">
                  <a:solidFill>
                    <a:srgbClr val="805A35"/>
                  </a:solidFill>
                  <a:latin typeface="Cambria" panose="02040503050406030204" pitchFamily="18" charset="0"/>
                  <a:ea typeface="Cambria" panose="02040503050406030204" pitchFamily="18" charset="0"/>
                </a:rPr>
                <a:t>Mạch điện thắp sáng đơn giản có những bộ phận nào? </a:t>
              </a:r>
              <a:endParaRPr lang="en-US" sz="6000" b="1" dirty="0">
                <a:solidFill>
                  <a:srgbClr val="805A35"/>
                </a:solidFill>
                <a:latin typeface="Cambria" panose="02040503050406030204" pitchFamily="18" charset="0"/>
                <a:ea typeface="Cambria" panose="02040503050406030204" pitchFamily="18" charset="0"/>
              </a:endParaRPr>
            </a:p>
          </p:txBody>
        </p:sp>
      </p:grpSp>
      <p:pic>
        <p:nvPicPr>
          <p:cNvPr id="13" name="Picture 12">
            <a:hlinkClick r:id="rId2" action="ppaction://hlinksldjump"/>
          </p:cNvPr>
          <p:cNvPicPr>
            <a:picLocks noChangeAspect="1"/>
          </p:cNvPicPr>
          <p:nvPr/>
        </p:nvPicPr>
        <p:blipFill>
          <a:blip r:embed="rId3"/>
          <a:stretch>
            <a:fillRect/>
          </a:stretch>
        </p:blipFill>
        <p:spPr>
          <a:xfrm>
            <a:off x="6544724" y="1257301"/>
            <a:ext cx="2307513" cy="1751650"/>
          </a:xfrm>
          <a:prstGeom prst="rect">
            <a:avLst/>
          </a:prstGeom>
        </p:spPr>
      </p:pic>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16"/>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16"/>
            <a:stretch>
              <a:fillRect/>
            </a:stretch>
          </a:blipFill>
        </p:spPr>
      </p:sp>
      <p:grpSp>
        <p:nvGrpSpPr>
          <p:cNvPr id="16" name="Group 15"/>
          <p:cNvGrpSpPr/>
          <p:nvPr/>
        </p:nvGrpSpPr>
        <p:grpSpPr>
          <a:xfrm>
            <a:off x="9767910" y="5143500"/>
            <a:ext cx="5400222" cy="3823632"/>
            <a:chOff x="6232967" y="3264988"/>
            <a:chExt cx="9487037" cy="9211475"/>
          </a:xfrm>
        </p:grpSpPr>
        <p:sp>
          <p:nvSpPr>
            <p:cNvPr id="17" name="Rounded Rectangle 16"/>
            <p:cNvSpPr/>
            <p:nvPr/>
          </p:nvSpPr>
          <p:spPr>
            <a:xfrm>
              <a:off x="6232967" y="3264988"/>
              <a:ext cx="9487037" cy="6312906"/>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8" name="TextBox 13"/>
            <p:cNvSpPr txBox="1"/>
            <p:nvPr/>
          </p:nvSpPr>
          <p:spPr>
            <a:xfrm>
              <a:off x="9119761" y="3949656"/>
              <a:ext cx="4488617" cy="8526807"/>
            </a:xfrm>
            <a:prstGeom prst="rect">
              <a:avLst/>
            </a:prstGeom>
          </p:spPr>
          <p:txBody>
            <a:bodyPr wrap="square" lIns="0" tIns="0" rIns="0" bIns="0" rtlCol="0" anchor="t">
              <a:spAutoFit/>
            </a:bodyPr>
            <a:lstStyle/>
            <a:p>
              <a:pPr algn="just"/>
              <a:r>
                <a:rPr lang="en-US" sz="11500" b="1" dirty="0" smtClean="0">
                  <a:solidFill>
                    <a:srgbClr val="805A35"/>
                  </a:solidFill>
                  <a:latin typeface="Cambria" panose="02040503050406030204" pitchFamily="18" charset="0"/>
                  <a:ea typeface="Cambria" panose="02040503050406030204" pitchFamily="18" charset="0"/>
                </a:rPr>
                <a:t>Pin</a:t>
              </a:r>
            </a:p>
          </p:txBody>
        </p:sp>
      </p:grpSp>
      <p:grpSp>
        <p:nvGrpSpPr>
          <p:cNvPr id="20" name="Group 19"/>
          <p:cNvGrpSpPr/>
          <p:nvPr/>
        </p:nvGrpSpPr>
        <p:grpSpPr>
          <a:xfrm>
            <a:off x="5486400" y="1319397"/>
            <a:ext cx="12115799" cy="2757303"/>
            <a:chOff x="4373983" y="308129"/>
            <a:chExt cx="11244902" cy="2757303"/>
          </a:xfrm>
        </p:grpSpPr>
        <p:sp>
          <p:nvSpPr>
            <p:cNvPr id="22" name="Rounded Rectangular Callout 21"/>
            <p:cNvSpPr/>
            <p:nvPr/>
          </p:nvSpPr>
          <p:spPr>
            <a:xfrm>
              <a:off x="4373983" y="308129"/>
              <a:ext cx="11244902" cy="2757303"/>
            </a:xfrm>
            <a:prstGeom prst="wedgeRoundRectCallout">
              <a:avLst>
                <a:gd name="adj1" fmla="val -62307"/>
                <a:gd name="adj2" fmla="val 39395"/>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6337851" y="745606"/>
              <a:ext cx="9031813" cy="1846659"/>
            </a:xfrm>
            <a:prstGeom prst="rect">
              <a:avLst/>
            </a:prstGeom>
          </p:spPr>
          <p:txBody>
            <a:bodyPr wrap="square" lIns="0" tIns="0" rIns="0" bIns="0" rtlCol="0" anchor="t">
              <a:spAutoFit/>
            </a:bodyPr>
            <a:lstStyle/>
            <a:p>
              <a:pPr algn="just"/>
              <a:r>
                <a:rPr lang="en-US" sz="6000" b="1" dirty="0" err="1">
                  <a:solidFill>
                    <a:srgbClr val="805A35"/>
                  </a:solidFill>
                  <a:latin typeface="Cambria" panose="02040503050406030204" pitchFamily="18" charset="0"/>
                  <a:ea typeface="Cambria" panose="02040503050406030204" pitchFamily="18" charset="0"/>
                </a:rPr>
                <a:t>Trong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mạch</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thắp</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sáng</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bộ</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phận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nào</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là</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nguồn</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 </a:t>
              </a:r>
            </a:p>
          </p:txBody>
        </p:sp>
      </p:grpSp>
      <p:pic>
        <p:nvPicPr>
          <p:cNvPr id="21" name="Picture 20">
            <a:hlinkClick r:id="rId17" action="ppaction://hlinksldjump"/>
          </p:cNvPr>
          <p:cNvPicPr>
            <a:picLocks noChangeAspect="1"/>
          </p:cNvPicPr>
          <p:nvPr/>
        </p:nvPicPr>
        <p:blipFill>
          <a:blip r:embed="rId18"/>
          <a:stretch>
            <a:fillRect/>
          </a:stretch>
        </p:blipFill>
        <p:spPr>
          <a:xfrm>
            <a:off x="5744182" y="1759115"/>
            <a:ext cx="1696465" cy="1846659"/>
          </a:xfrm>
          <a:prstGeom prst="rect">
            <a:avLst/>
          </a:prstGeom>
        </p:spPr>
      </p:pic>
    </p:spTree>
    <p:extLst>
      <p:ext uri="{BB962C8B-B14F-4D97-AF65-F5344CB8AC3E}">
        <p14:creationId xmlns:p14="http://schemas.microsoft.com/office/powerpoint/2010/main" val="4082727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16"/>
            <a:stretch>
              <a:fillRect/>
            </a:stretch>
          </a:blipFill>
        </p:spPr>
      </p:sp>
      <p:grpSp>
        <p:nvGrpSpPr>
          <p:cNvPr id="16" name="Group 15"/>
          <p:cNvGrpSpPr/>
          <p:nvPr/>
        </p:nvGrpSpPr>
        <p:grpSpPr>
          <a:xfrm>
            <a:off x="7139354" y="4247808"/>
            <a:ext cx="10287000" cy="5119658"/>
            <a:chOff x="7820752" y="4214842"/>
            <a:chExt cx="10287000" cy="5119658"/>
          </a:xfrm>
        </p:grpSpPr>
        <p:sp>
          <p:nvSpPr>
            <p:cNvPr id="17" name="Rounded Rectangle 16"/>
            <p:cNvSpPr/>
            <p:nvPr/>
          </p:nvSpPr>
          <p:spPr>
            <a:xfrm>
              <a:off x="7820752" y="4214842"/>
              <a:ext cx="10287000" cy="5119658"/>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3"/>
            <p:cNvSpPr txBox="1"/>
            <p:nvPr/>
          </p:nvSpPr>
          <p:spPr>
            <a:xfrm>
              <a:off x="8275751" y="4843262"/>
              <a:ext cx="9377002" cy="3693319"/>
            </a:xfrm>
            <a:prstGeom prst="rect">
              <a:avLst/>
            </a:prstGeom>
          </p:spPr>
          <p:txBody>
            <a:bodyPr wrap="square" lIns="0" tIns="0" rIns="0" bIns="0" rtlCol="0" anchor="t">
              <a:spAutoFit/>
            </a:bodyPr>
            <a:lstStyle/>
            <a:p>
              <a:pPr algn="just"/>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Vật</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dẫn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điện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là</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vật</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làm</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bằng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sắt</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thép</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đồng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thiếc</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bạc</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vàng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chì</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cho</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dòng</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diện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chạy</a:t>
              </a:r>
              <a:r>
                <a:rPr lang="en-US" sz="6000" b="1" dirty="0" smtClean="0">
                  <a:solidFill>
                    <a:srgbClr val="805A35"/>
                  </a:solidFill>
                  <a:latin typeface="Cambria" panose="02040503050406030204" pitchFamily="18" charset="0"/>
                  <a:ea typeface="Cambria" panose="02040503050406030204" pitchFamily="18" charset="0"/>
                </a:rPr>
                <a:t> qua.</a:t>
              </a:r>
              <a:endParaRPr lang="en-US" sz="6000" b="1" dirty="0">
                <a:solidFill>
                  <a:srgbClr val="805A35"/>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7848600" y="723900"/>
            <a:ext cx="9577754" cy="3015912"/>
            <a:chOff x="4762488" y="308129"/>
            <a:chExt cx="10052602" cy="3015912"/>
          </a:xfrm>
        </p:grpSpPr>
        <p:sp>
          <p:nvSpPr>
            <p:cNvPr id="22" name="Rounded Rectangular Callout 21"/>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3"/>
            <p:cNvSpPr txBox="1"/>
            <p:nvPr/>
          </p:nvSpPr>
          <p:spPr>
            <a:xfrm>
              <a:off x="7917467" y="800422"/>
              <a:ext cx="6376539" cy="2031325"/>
            </a:xfrm>
            <a:prstGeom prst="rect">
              <a:avLst/>
            </a:prstGeom>
          </p:spPr>
          <p:txBody>
            <a:bodyPr wrap="square" lIns="0" tIns="0" rIns="0" bIns="0" rtlCol="0" anchor="t">
              <a:spAutoFit/>
            </a:bodyPr>
            <a:lstStyle/>
            <a:p>
              <a:pPr algn="just"/>
              <a:r>
                <a:rPr lang="en-US" sz="6600" b="1" dirty="0" err="1">
                  <a:solidFill>
                    <a:srgbClr val="805A35"/>
                  </a:solidFill>
                  <a:latin typeface="Cambria" panose="02040503050406030204" pitchFamily="18" charset="0"/>
                  <a:ea typeface="Cambria" panose="02040503050406030204" pitchFamily="18" charset="0"/>
                </a:rPr>
                <a:t>Vật</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dẫn</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điện</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có</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đặc</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điểm</a:t>
              </a:r>
              <a:r>
                <a:rPr lang="en-US" sz="6600" b="1" dirty="0">
                  <a:solidFill>
                    <a:srgbClr val="805A35"/>
                  </a:solidFill>
                  <a:latin typeface="Cambria" panose="02040503050406030204" pitchFamily="18" charset="0"/>
                  <a:ea typeface="Cambria" panose="02040503050406030204" pitchFamily="18" charset="0"/>
                </a:rPr>
                <a:t> </a:t>
              </a:r>
              <a:r>
                <a:rPr lang="en-US" sz="6600" b="1" dirty="0" err="1">
                  <a:solidFill>
                    <a:srgbClr val="805A35"/>
                  </a:solidFill>
                  <a:latin typeface="Cambria" panose="02040503050406030204" pitchFamily="18" charset="0"/>
                  <a:ea typeface="Cambria" panose="02040503050406030204" pitchFamily="18" charset="0"/>
                </a:rPr>
                <a:t>gì</a:t>
              </a:r>
              <a:r>
                <a:rPr lang="en-US" sz="6600" b="1" dirty="0">
                  <a:solidFill>
                    <a:srgbClr val="805A35"/>
                  </a:solidFill>
                  <a:latin typeface="Cambria" panose="02040503050406030204" pitchFamily="18" charset="0"/>
                  <a:ea typeface="Cambria" panose="02040503050406030204" pitchFamily="18" charset="0"/>
                </a:rPr>
                <a:t>? </a:t>
              </a:r>
            </a:p>
          </p:txBody>
        </p:sp>
      </p:grpSp>
      <p:pic>
        <p:nvPicPr>
          <p:cNvPr id="21" name="Picture 20">
            <a:hlinkClick r:id="rId17" action="ppaction://hlinksldjump"/>
          </p:cNvPr>
          <p:cNvPicPr>
            <a:picLocks noChangeAspect="1"/>
          </p:cNvPicPr>
          <p:nvPr/>
        </p:nvPicPr>
        <p:blipFill>
          <a:blip r:embed="rId18"/>
          <a:stretch>
            <a:fillRect/>
          </a:stretch>
        </p:blipFill>
        <p:spPr>
          <a:xfrm>
            <a:off x="8042247" y="1366466"/>
            <a:ext cx="2327555" cy="2162784"/>
          </a:xfrm>
          <a:prstGeom prst="rect">
            <a:avLst/>
          </a:prstGeom>
        </p:spPr>
      </p:pic>
    </p:spTree>
    <p:extLst>
      <p:ext uri="{BB962C8B-B14F-4D97-AF65-F5344CB8AC3E}">
        <p14:creationId xmlns:p14="http://schemas.microsoft.com/office/powerpoint/2010/main" val="19041964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D276"/>
        </a:solidFill>
        <a:effectLst/>
      </p:bgPr>
    </p:bg>
    <p:spTree>
      <p:nvGrpSpPr>
        <p:cNvPr id="1" name=""/>
        <p:cNvGrpSpPr/>
        <p:nvPr/>
      </p:nvGrpSpPr>
      <p:grpSpPr>
        <a:xfrm>
          <a:off x="0" y="0"/>
          <a:ext cx="0" cy="0"/>
          <a:chOff x="0" y="0"/>
          <a:chExt cx="0" cy="0"/>
        </a:xfrm>
      </p:grpSpPr>
      <p:sp>
        <p:nvSpPr>
          <p:cNvPr id="23" name="Freeform 6"/>
          <p:cNvSpPr/>
          <p:nvPr/>
        </p:nvSpPr>
        <p:spPr>
          <a:xfrm rot="4568715">
            <a:off x="-390312" y="-38398"/>
            <a:ext cx="2887472" cy="3315469"/>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24" name="Freeform 8"/>
          <p:cNvSpPr/>
          <p:nvPr/>
        </p:nvSpPr>
        <p:spPr>
          <a:xfrm>
            <a:off x="1219826" y="3029324"/>
            <a:ext cx="4685168" cy="7065611"/>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25" name="Freeform 12"/>
          <p:cNvSpPr/>
          <p:nvPr/>
        </p:nvSpPr>
        <p:spPr>
          <a:xfrm>
            <a:off x="3718459" y="7476048"/>
            <a:ext cx="2873956" cy="2629670"/>
          </a:xfrm>
          <a:custGeom>
            <a:avLst/>
            <a:gdLst/>
            <a:ahLst/>
            <a:cxnLst/>
            <a:rect l="l" t="t" r="r" b="b"/>
            <a:pathLst>
              <a:path w="2873956" h="2629670">
                <a:moveTo>
                  <a:pt x="0" y="0"/>
                </a:moveTo>
                <a:lnTo>
                  <a:pt x="2873956" y="0"/>
                </a:lnTo>
                <a:lnTo>
                  <a:pt x="2873956" y="2629669"/>
                </a:lnTo>
                <a:lnTo>
                  <a:pt x="0" y="2629669"/>
                </a:lnTo>
                <a:lnTo>
                  <a:pt x="0" y="0"/>
                </a:lnTo>
                <a:close/>
              </a:path>
            </a:pathLst>
          </a:custGeom>
          <a:blipFill>
            <a:blip r:embed="rId16"/>
            <a:stretch>
              <a:fillRect/>
            </a:stretch>
          </a:blipFill>
        </p:spPr>
      </p:sp>
      <p:grpSp>
        <p:nvGrpSpPr>
          <p:cNvPr id="16" name="Group 15"/>
          <p:cNvGrpSpPr/>
          <p:nvPr/>
        </p:nvGrpSpPr>
        <p:grpSpPr>
          <a:xfrm>
            <a:off x="7683402" y="4437883"/>
            <a:ext cx="9771478" cy="3753617"/>
            <a:chOff x="8436358" y="4352067"/>
            <a:chExt cx="11056702" cy="4523307"/>
          </a:xfrm>
        </p:grpSpPr>
        <p:sp>
          <p:nvSpPr>
            <p:cNvPr id="17" name="Rounded Rectangle 16"/>
            <p:cNvSpPr/>
            <p:nvPr/>
          </p:nvSpPr>
          <p:spPr>
            <a:xfrm>
              <a:off x="8436358" y="4352067"/>
              <a:ext cx="11056702" cy="4523307"/>
            </a:xfrm>
            <a:prstGeom prst="roundRect">
              <a:avLst/>
            </a:prstGeom>
            <a:solidFill>
              <a:schemeClr val="bg1"/>
            </a:solidFill>
            <a:ln w="38100">
              <a:solidFill>
                <a:srgbClr val="5D67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3"/>
            <p:cNvSpPr txBox="1"/>
            <p:nvPr/>
          </p:nvSpPr>
          <p:spPr>
            <a:xfrm>
              <a:off x="9571731" y="4776894"/>
              <a:ext cx="8809170" cy="3337984"/>
            </a:xfrm>
            <a:prstGeom prst="rect">
              <a:avLst/>
            </a:prstGeom>
          </p:spPr>
          <p:txBody>
            <a:bodyPr wrap="square" lIns="0" tIns="0" rIns="0" bIns="0" rtlCol="0" anchor="t">
              <a:spAutoFit/>
            </a:bodyPr>
            <a:lstStyle/>
            <a:p>
              <a:pPr algn="just"/>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Vật</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cách</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điện</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như</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sứ</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nhựa</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gỗ</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cao</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su</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thủy</a:t>
              </a:r>
              <a:r>
                <a:rPr lang="en-US" sz="6000" b="1" dirty="0" smtClean="0">
                  <a:solidFill>
                    <a:srgbClr val="805A35"/>
                  </a:solidFill>
                  <a:latin typeface="Cambria" panose="02040503050406030204" pitchFamily="18" charset="0"/>
                  <a:ea typeface="Cambria" panose="02040503050406030204" pitchFamily="18" charset="0"/>
                </a:rPr>
                <a:t> </a:t>
              </a:r>
              <a:r>
                <a:rPr lang="en-US" sz="6000" b="1" dirty="0" err="1" smtClean="0">
                  <a:solidFill>
                    <a:srgbClr val="805A35"/>
                  </a:solidFill>
                  <a:latin typeface="Cambria" panose="02040503050406030204" pitchFamily="18" charset="0"/>
                  <a:ea typeface="Cambria" panose="02040503050406030204" pitchFamily="18" charset="0"/>
                </a:rPr>
                <a:t>tinh</a:t>
              </a:r>
              <a:r>
                <a:rPr lang="en-US" sz="6000" b="1" dirty="0" smtClean="0">
                  <a:solidFill>
                    <a:srgbClr val="805A35"/>
                  </a:solidFill>
                  <a:latin typeface="Cambria" panose="02040503050406030204" pitchFamily="18" charset="0"/>
                  <a:ea typeface="Cambria" panose="02040503050406030204" pitchFamily="18" charset="0"/>
                </a:rPr>
                <a:t>,…</a:t>
              </a:r>
              <a:endParaRPr lang="en-US" sz="6000" b="1" dirty="0">
                <a:solidFill>
                  <a:srgbClr val="805A35"/>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7848600" y="800100"/>
            <a:ext cx="9577754" cy="3015912"/>
            <a:chOff x="4762488" y="308129"/>
            <a:chExt cx="10052602" cy="3015912"/>
          </a:xfrm>
        </p:grpSpPr>
        <p:sp>
          <p:nvSpPr>
            <p:cNvPr id="28" name="Rounded Rectangular Callout 27"/>
            <p:cNvSpPr/>
            <p:nvPr/>
          </p:nvSpPr>
          <p:spPr>
            <a:xfrm>
              <a:off x="4762488" y="308129"/>
              <a:ext cx="10052602" cy="3015912"/>
            </a:xfrm>
            <a:prstGeom prst="wedgeRoundRectCallout">
              <a:avLst>
                <a:gd name="adj1" fmla="val -67171"/>
                <a:gd name="adj2" fmla="val 27604"/>
                <a:gd name="adj3" fmla="val 16667"/>
              </a:avLst>
            </a:prstGeom>
            <a:solidFill>
              <a:schemeClr val="bg1"/>
            </a:solidFill>
            <a:ln w="41275">
              <a:solidFill>
                <a:srgbClr val="5D6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13"/>
            <p:cNvSpPr txBox="1"/>
            <p:nvPr/>
          </p:nvSpPr>
          <p:spPr>
            <a:xfrm>
              <a:off x="7653851" y="944784"/>
              <a:ext cx="6635945" cy="1846659"/>
            </a:xfrm>
            <a:prstGeom prst="rect">
              <a:avLst/>
            </a:prstGeom>
          </p:spPr>
          <p:txBody>
            <a:bodyPr wrap="square" lIns="0" tIns="0" rIns="0" bIns="0" rtlCol="0" anchor="t">
              <a:spAutoFit/>
            </a:bodyPr>
            <a:lstStyle/>
            <a:p>
              <a:pPr algn="just"/>
              <a:r>
                <a:rPr lang="en-US" sz="6000" b="1" dirty="0" err="1">
                  <a:solidFill>
                    <a:srgbClr val="805A35"/>
                  </a:solidFill>
                  <a:latin typeface="Cambria" panose="02040503050406030204" pitchFamily="18" charset="0"/>
                  <a:ea typeface="Cambria" panose="02040503050406030204" pitchFamily="18" charset="0"/>
                </a:rPr>
                <a:t>Nêu</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ví</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dụ</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về</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một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số</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vật</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cách</a:t>
              </a:r>
              <a:r>
                <a:rPr lang="en-US" sz="6000" b="1" dirty="0">
                  <a:solidFill>
                    <a:srgbClr val="805A35"/>
                  </a:solidFill>
                  <a:latin typeface="Cambria" panose="02040503050406030204" pitchFamily="18" charset="0"/>
                  <a:ea typeface="Cambria" panose="02040503050406030204" pitchFamily="18" charset="0"/>
                </a:rPr>
                <a:t> </a:t>
              </a:r>
              <a:r>
                <a:rPr lang="en-US" sz="6000" b="1" dirty="0" err="1">
                  <a:solidFill>
                    <a:srgbClr val="805A35"/>
                  </a:solidFill>
                  <a:latin typeface="Cambria" panose="02040503050406030204" pitchFamily="18" charset="0"/>
                  <a:ea typeface="Cambria" panose="02040503050406030204" pitchFamily="18" charset="0"/>
                </a:rPr>
                <a:t>điện</a:t>
              </a:r>
              <a:r>
                <a:rPr lang="en-US" sz="6000" b="1" dirty="0">
                  <a:solidFill>
                    <a:srgbClr val="805A35"/>
                  </a:solidFill>
                  <a:latin typeface="Cambria" panose="02040503050406030204" pitchFamily="18" charset="0"/>
                  <a:ea typeface="Cambria" panose="02040503050406030204" pitchFamily="18" charset="0"/>
                </a:rPr>
                <a:t>.</a:t>
              </a:r>
            </a:p>
          </p:txBody>
        </p:sp>
      </p:grpSp>
      <p:pic>
        <p:nvPicPr>
          <p:cNvPr id="27" name="Picture 26">
            <a:hlinkClick r:id="rId17" action="ppaction://hlinksldjump"/>
          </p:cNvPr>
          <p:cNvPicPr>
            <a:picLocks noChangeAspect="1"/>
          </p:cNvPicPr>
          <p:nvPr/>
        </p:nvPicPr>
        <p:blipFill>
          <a:blip r:embed="rId18"/>
          <a:stretch>
            <a:fillRect/>
          </a:stretch>
        </p:blipFill>
        <p:spPr>
          <a:xfrm>
            <a:off x="8514320" y="1096958"/>
            <a:ext cx="1588585" cy="2357507"/>
          </a:xfrm>
          <a:prstGeom prst="rect">
            <a:avLst/>
          </a:prstGeom>
        </p:spPr>
      </p:pic>
    </p:spTree>
    <p:extLst>
      <p:ext uri="{BB962C8B-B14F-4D97-AF65-F5344CB8AC3E}">
        <p14:creationId xmlns:p14="http://schemas.microsoft.com/office/powerpoint/2010/main" val="1803705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6779151" y="6784415"/>
            <a:ext cx="6810934" cy="3844703"/>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sp>
      </p:grpSp>
      <p:sp>
        <p:nvSpPr>
          <p:cNvPr id="4" name="Freeform 4"/>
          <p:cNvSpPr/>
          <p:nvPr/>
        </p:nvSpPr>
        <p:spPr>
          <a:xfrm rot="-924323">
            <a:off x="13422637" y="6296604"/>
            <a:ext cx="1963467" cy="3954465"/>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sp>
      <p:sp>
        <p:nvSpPr>
          <p:cNvPr id="5" name="Freeform 5"/>
          <p:cNvSpPr/>
          <p:nvPr/>
        </p:nvSpPr>
        <p:spPr>
          <a:xfrm>
            <a:off x="14744925" y="6397403"/>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07877" y="4686300"/>
            <a:ext cx="6722595" cy="56007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5" y="-114300"/>
            <a:ext cx="1706535" cy="1706535"/>
          </a:xfrm>
          <a:prstGeom prst="rect">
            <a:avLst/>
          </a:prstGeom>
        </p:spPr>
      </p:pic>
      <p:sp>
        <p:nvSpPr>
          <p:cNvPr id="20" name="Freeform 4"/>
          <p:cNvSpPr/>
          <p:nvPr/>
        </p:nvSpPr>
        <p:spPr>
          <a:xfrm rot="5400000">
            <a:off x="16126970" y="281819"/>
            <a:ext cx="2103966" cy="1983086"/>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sp>
      <p:sp>
        <p:nvSpPr>
          <p:cNvPr id="23" name="Freeform 6"/>
          <p:cNvSpPr/>
          <p:nvPr/>
        </p:nvSpPr>
        <p:spPr>
          <a:xfrm rot="4176637">
            <a:off x="-251655" y="2090558"/>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6"/>
          <p:cNvSpPr/>
          <p:nvPr/>
        </p:nvSpPr>
        <p:spPr>
          <a:xfrm rot="18502956">
            <a:off x="16510350" y="3233649"/>
            <a:ext cx="2251893" cy="2814648"/>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8" name="Picture 17"/>
          <p:cNvPicPr>
            <a:picLocks noChangeAspect="1"/>
          </p:cNvPicPr>
          <p:nvPr/>
        </p:nvPicPr>
        <p:blipFill>
          <a:blip r:embed="rId14"/>
          <a:stretch>
            <a:fillRect/>
          </a:stretch>
        </p:blipFill>
        <p:spPr>
          <a:xfrm>
            <a:off x="2331008" y="1519548"/>
            <a:ext cx="14052498" cy="5108891"/>
          </a:xfrm>
          <a:prstGeom prst="rect">
            <a:avLst/>
          </a:prstGeom>
        </p:spPr>
      </p:pic>
      <p:pic>
        <p:nvPicPr>
          <p:cNvPr id="19" name="Picture 18"/>
          <p:cNvPicPr>
            <a:picLocks noChangeAspect="1"/>
          </p:cNvPicPr>
          <p:nvPr/>
        </p:nvPicPr>
        <p:blipFill>
          <a:blip r:embed="rId15"/>
          <a:stretch>
            <a:fillRect/>
          </a:stretch>
        </p:blipFill>
        <p:spPr>
          <a:xfrm>
            <a:off x="7043502" y="155241"/>
            <a:ext cx="3853006" cy="1780186"/>
          </a:xfrm>
          <a:prstGeom prst="rect">
            <a:avLst/>
          </a:prstGeom>
        </p:spPr>
      </p:pic>
      <p:pic>
        <p:nvPicPr>
          <p:cNvPr id="21" name="Picture 20"/>
          <p:cNvPicPr>
            <a:picLocks noChangeAspect="1"/>
          </p:cNvPicPr>
          <p:nvPr/>
        </p:nvPicPr>
        <p:blipFill>
          <a:blip r:embed="rId16"/>
          <a:stretch>
            <a:fillRect/>
          </a:stretch>
        </p:blipFill>
        <p:spPr>
          <a:xfrm>
            <a:off x="9519631" y="6416936"/>
            <a:ext cx="3438304" cy="1362777"/>
          </a:xfrm>
          <a:prstGeom prst="rect">
            <a:avLst/>
          </a:prstGeom>
        </p:spPr>
      </p:pic>
    </p:spTree>
    <p:extLst>
      <p:ext uri="{BB962C8B-B14F-4D97-AF65-F5344CB8AC3E}">
        <p14:creationId xmlns:p14="http://schemas.microsoft.com/office/powerpoint/2010/main" val="35988105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3505200" y="419100"/>
            <a:ext cx="11658600" cy="8763000"/>
          </a:xfrm>
          <a:prstGeom prst="roundRect">
            <a:avLst/>
          </a:prstGeom>
          <a:solidFill>
            <a:srgbClr val="FFFFFF"/>
          </a:solidFill>
        </p:spPr>
      </p:sp>
      <p:grpSp>
        <p:nvGrpSpPr>
          <p:cNvPr id="31" name="Group 30"/>
          <p:cNvGrpSpPr/>
          <p:nvPr/>
        </p:nvGrpSpPr>
        <p:grpSpPr>
          <a:xfrm>
            <a:off x="3663088" y="8184832"/>
            <a:ext cx="11342824" cy="2130108"/>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24"/>
                  </a:ext>
                </a:extLst>
              </a:blip>
              <a:stretch>
                <a:fillRect/>
              </a:stretch>
            </a:blipFill>
          </p:spPr>
        </p:sp>
      </p:grpSp>
      <p:sp>
        <p:nvSpPr>
          <p:cNvPr id="27" name="Freeform 4"/>
          <p:cNvSpPr/>
          <p:nvPr/>
        </p:nvSpPr>
        <p:spPr>
          <a:xfrm rot="20675677">
            <a:off x="14330164" y="4396325"/>
            <a:ext cx="2704601" cy="5563419"/>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25"/>
            <a:stretch>
              <a:fillRect/>
            </a:stretch>
          </a:blipFill>
        </p:spPr>
      </p:sp>
      <p:sp>
        <p:nvSpPr>
          <p:cNvPr id="26" name="Freeform 8"/>
          <p:cNvSpPr/>
          <p:nvPr/>
        </p:nvSpPr>
        <p:spPr>
          <a:xfrm>
            <a:off x="1431152" y="4855505"/>
            <a:ext cx="3465968" cy="5431495"/>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26">
              <a:extLst>
                <a:ext uri="{96DAC541-7B7A-43D3-8B79-37D633B846F1}">
                  <asvg:svgBlip xmlns:asvg="http://schemas.microsoft.com/office/drawing/2016/SVG/main" xmlns="" r:embed="rId15"/>
                </a:ext>
              </a:extLst>
            </a:blip>
            <a:stretch>
              <a:fillRect/>
            </a:stretch>
          </a:blipFill>
        </p:spPr>
      </p:sp>
      <p:pic>
        <p:nvPicPr>
          <p:cNvPr id="2" name="Picture 1"/>
          <p:cNvPicPr>
            <a:picLocks noChangeAspect="1"/>
          </p:cNvPicPr>
          <p:nvPr/>
        </p:nvPicPr>
        <p:blipFill>
          <a:blip r:embed="rId27"/>
          <a:stretch>
            <a:fillRect/>
          </a:stretch>
        </p:blipFill>
        <p:spPr>
          <a:xfrm>
            <a:off x="4810876" y="457200"/>
            <a:ext cx="9047248" cy="8144962"/>
          </a:xfrm>
          <a:prstGeom prst="rect">
            <a:avLst/>
          </a:prstGeom>
        </p:spPr>
      </p:pic>
    </p:spTree>
    <p:extLst>
      <p:ext uri="{BB962C8B-B14F-4D97-AF65-F5344CB8AC3E}">
        <p14:creationId xmlns:p14="http://schemas.microsoft.com/office/powerpoint/2010/main" val="870966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1362</Words>
  <Application>Microsoft Office PowerPoint</Application>
  <PresentationFormat>Custom</PresentationFormat>
  <Paragraphs>99</Paragraphs>
  <Slides>32</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SVN-Newton</vt:lpstr>
      <vt:lpstr>Calibri</vt:lpstr>
      <vt:lpstr>Wingdings</vt:lpstr>
      <vt:lpstr>Cambria</vt:lpstr>
      <vt:lpstr>#9Slide06 SVNDope Script</vt:lpstr>
      <vt:lpstr>Arial</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T10_KH</dc:title>
  <cp:lastModifiedBy>Laptop T&amp;T</cp:lastModifiedBy>
  <cp:revision>56</cp:revision>
  <dcterms:created xsi:type="dcterms:W3CDTF">2006-08-16T00:00:00Z</dcterms:created>
  <dcterms:modified xsi:type="dcterms:W3CDTF">2024-09-29T06:32:50Z</dcterms:modified>
  <dc:identifier>DAGRpH26L6w</dc:identifier>
</cp:coreProperties>
</file>