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76" r:id="rId2"/>
    <p:sldId id="261" r:id="rId3"/>
    <p:sldId id="262" r:id="rId4"/>
    <p:sldId id="263" r:id="rId5"/>
    <p:sldId id="264" r:id="rId6"/>
    <p:sldId id="265" r:id="rId7"/>
    <p:sldId id="266" r:id="rId8"/>
    <p:sldId id="270" r:id="rId9"/>
  </p:sldIdLst>
  <p:sldSz cx="12192000" cy="6858000"/>
  <p:notesSz cx="6858000" cy="9144000"/>
  <p:embeddedFontLst>
    <p:embeddedFont>
      <p:font typeface="#9Slide05 Aphrodite Pro" panose="020B0604020202020204" charset="0"/>
      <p:regular r:id="rId11"/>
    </p:embeddedFont>
    <p:embeddedFont>
      <p:font typeface="Cambria" panose="02040503050406030204" pitchFamily="18" charset="0"/>
      <p:regular r:id="rId12"/>
      <p:bold r:id="rId13"/>
      <p:italic r:id="rId14"/>
      <p:boldItalic r:id="rId15"/>
    </p:embeddedFont>
    <p:embeddedFont>
      <p:font typeface="UTM Avo" panose="02040603050506020204" pitchFamily="18"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1C1"/>
    <a:srgbClr val="F7E5EB"/>
    <a:srgbClr val="C14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2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320F0-C850-4762-91C2-4921D5607594}"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67EFD-34AE-497A-8699-73AB2747FE2A}" type="slidenum">
              <a:rPr lang="en-US" smtClean="0"/>
              <a:t>‹#›</a:t>
            </a:fld>
            <a:endParaRPr lang="en-US"/>
          </a:p>
        </p:txBody>
      </p:sp>
    </p:spTree>
    <p:extLst>
      <p:ext uri="{BB962C8B-B14F-4D97-AF65-F5344CB8AC3E}">
        <p14:creationId xmlns:p14="http://schemas.microsoft.com/office/powerpoint/2010/main" val="419293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9419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4628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635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015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8129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118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7445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73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192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32016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39373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1530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1279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1175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83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3319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3126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66447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E1726408-94E8-4B41-A30B-C858324FD458}"/>
              </a:ext>
            </a:extLst>
          </p:cNvPr>
          <p:cNvPicPr>
            <a:picLocks noChangeAspect="1"/>
          </p:cNvPicPr>
          <p:nvPr userDrawn="1"/>
        </p:nvPicPr>
        <p:blipFill>
          <a:blip r:embed="rId13"/>
          <a:stretch>
            <a:fillRect/>
          </a:stretch>
        </p:blipFill>
        <p:spPr>
          <a:xfrm>
            <a:off x="-3080748" y="-502826"/>
            <a:ext cx="3322608" cy="2920237"/>
          </a:xfrm>
          <a:prstGeom prst="rect">
            <a:avLst/>
          </a:prstGeom>
        </p:spPr>
      </p:pic>
      <p:pic>
        <p:nvPicPr>
          <p:cNvPr id="8" name="Picture 7">
            <a:extLst>
              <a:ext uri="{FF2B5EF4-FFF2-40B4-BE49-F238E27FC236}">
                <a16:creationId xmlns:a16="http://schemas.microsoft.com/office/drawing/2014/main" id="{9A81DC63-F3A4-5649-90FC-9D1F1213AD9A}"/>
              </a:ext>
            </a:extLst>
          </p:cNvPr>
          <p:cNvPicPr>
            <a:picLocks noChangeAspect="1"/>
          </p:cNvPicPr>
          <p:nvPr userDrawn="1"/>
        </p:nvPicPr>
        <p:blipFill>
          <a:blip r:embed="rId14"/>
          <a:stretch>
            <a:fillRect/>
          </a:stretch>
        </p:blipFill>
        <p:spPr>
          <a:xfrm>
            <a:off x="1671046" y="7025091"/>
            <a:ext cx="7840136" cy="2664183"/>
          </a:xfrm>
          <a:prstGeom prst="rect">
            <a:avLst/>
          </a:prstGeom>
        </p:spPr>
      </p:pic>
      <p:sp>
        <p:nvSpPr>
          <p:cNvPr id="9" name="TextBox 8">
            <a:extLst>
              <a:ext uri="{FF2B5EF4-FFF2-40B4-BE49-F238E27FC236}">
                <a16:creationId xmlns:a16="http://schemas.microsoft.com/office/drawing/2014/main" id="{366A6DE0-8F8D-8D4C-BFD3-CC1F53B57217}"/>
              </a:ext>
            </a:extLst>
          </p:cNvPr>
          <p:cNvSpPr txBox="1"/>
          <p:nvPr userDrawn="1"/>
        </p:nvSpPr>
        <p:spPr>
          <a:xfrm>
            <a:off x="-362999" y="681744"/>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10" name="Picture 9">
            <a:extLst>
              <a:ext uri="{FF2B5EF4-FFF2-40B4-BE49-F238E27FC236}">
                <a16:creationId xmlns:a16="http://schemas.microsoft.com/office/drawing/2014/main" id="{3B1F7031-EE9F-8441-9E84-93D45C63AACA}"/>
              </a:ext>
            </a:extLst>
          </p:cNvPr>
          <p:cNvPicPr>
            <a:picLocks noChangeAspect="1"/>
          </p:cNvPicPr>
          <p:nvPr userDrawn="1"/>
        </p:nvPicPr>
        <p:blipFill>
          <a:blip r:embed="rId13"/>
          <a:stretch>
            <a:fillRect/>
          </a:stretch>
        </p:blipFill>
        <p:spPr>
          <a:xfrm>
            <a:off x="6492096" y="-2783712"/>
            <a:ext cx="3322608" cy="2920237"/>
          </a:xfrm>
          <a:prstGeom prst="rect">
            <a:avLst/>
          </a:prstGeom>
        </p:spPr>
      </p:pic>
      <p:pic>
        <p:nvPicPr>
          <p:cNvPr id="11" name="Picture 10">
            <a:extLst>
              <a:ext uri="{FF2B5EF4-FFF2-40B4-BE49-F238E27FC236}">
                <a16:creationId xmlns:a16="http://schemas.microsoft.com/office/drawing/2014/main" id="{023A029B-182C-EB45-99A7-7F101A855DB8}"/>
              </a:ext>
            </a:extLst>
          </p:cNvPr>
          <p:cNvPicPr>
            <a:picLocks noChangeAspect="1"/>
          </p:cNvPicPr>
          <p:nvPr userDrawn="1"/>
        </p:nvPicPr>
        <p:blipFill>
          <a:blip r:embed="rId13"/>
          <a:stretch>
            <a:fillRect/>
          </a:stretch>
        </p:blipFill>
        <p:spPr>
          <a:xfrm>
            <a:off x="11612842" y="1968881"/>
            <a:ext cx="3322608" cy="2920237"/>
          </a:xfrm>
          <a:prstGeom prst="rect">
            <a:avLst/>
          </a:prstGeom>
        </p:spPr>
      </p:pic>
    </p:spTree>
    <p:extLst>
      <p:ext uri="{BB962C8B-B14F-4D97-AF65-F5344CB8AC3E}">
        <p14:creationId xmlns:p14="http://schemas.microsoft.com/office/powerpoint/2010/main" val="513933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9643" r="26340" b="-255"/>
          <a:stretch/>
        </p:blipFill>
        <p:spPr>
          <a:xfrm>
            <a:off x="-27842" y="-1"/>
            <a:ext cx="1219200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4417" y="2268582"/>
            <a:ext cx="5665334" cy="5138057"/>
          </a:xfrm>
          <a:prstGeom prst="rect">
            <a:avLst/>
          </a:prstGeom>
        </p:spPr>
      </p:pic>
      <p:grpSp>
        <p:nvGrpSpPr>
          <p:cNvPr id="19" name="组合 18"/>
          <p:cNvGrpSpPr/>
          <p:nvPr/>
        </p:nvGrpSpPr>
        <p:grpSpPr>
          <a:xfrm>
            <a:off x="1875692" y="0"/>
            <a:ext cx="4384431" cy="2044829"/>
            <a:chOff x="8033656" y="3773347"/>
            <a:chExt cx="1422860" cy="893868"/>
          </a:xfrm>
        </p:grpSpPr>
        <p:sp>
          <p:nvSpPr>
            <p:cNvPr id="17" name="云形 16"/>
            <p:cNvSpPr/>
            <p:nvPr/>
          </p:nvSpPr>
          <p:spPr>
            <a:xfrm>
              <a:off x="8033656" y="3773347"/>
              <a:ext cx="1422860" cy="893868"/>
            </a:xfrm>
            <a:prstGeom prst="cloud">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云形 17"/>
            <p:cNvSpPr/>
            <p:nvPr/>
          </p:nvSpPr>
          <p:spPr>
            <a:xfrm>
              <a:off x="8161051" y="3883306"/>
              <a:ext cx="1168069" cy="673949"/>
            </a:xfrm>
            <a:prstGeom prst="cloud">
              <a:avLst/>
            </a:prstGeom>
            <a:solidFill>
              <a:srgbClr val="F59BA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a:extLst>
              <a:ext uri="{FF2B5EF4-FFF2-40B4-BE49-F238E27FC236}">
                <a16:creationId xmlns:a16="http://schemas.microsoft.com/office/drawing/2014/main" id="{41C2F713-3991-4E5D-907E-AFE0463CE12B}"/>
              </a:ext>
            </a:extLst>
          </p:cNvPr>
          <p:cNvSpPr txBox="1">
            <a:spLocks noChangeArrowheads="1"/>
          </p:cNvSpPr>
          <p:nvPr/>
        </p:nvSpPr>
        <p:spPr bwMode="auto">
          <a:xfrm>
            <a:off x="1854321" y="308296"/>
            <a:ext cx="4356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ctr" defTabSz="514350" rtl="0" eaLnBrk="1" fontAlgn="base" latinLnBrk="0" hangingPunct="1">
              <a:lnSpc>
                <a:spcPct val="100000"/>
              </a:lnSpc>
              <a:spcBef>
                <a:spcPct val="0"/>
              </a:spcBef>
              <a:spcAft>
                <a:spcPct val="0"/>
              </a:spcAft>
              <a:buClrTx/>
              <a:buSzTx/>
              <a:buFontTx/>
              <a:buNone/>
              <a:defRPr/>
            </a:pPr>
            <a:r>
              <a:rPr lang="vi-VN" sz="8000" b="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Viết đoạn</a:t>
            </a:r>
            <a:endParaRPr lang="en-US" sz="8000" b="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8103" y="1631735"/>
            <a:ext cx="9437426" cy="4206605"/>
          </a:xfrm>
          <a:prstGeom prst="rect">
            <a:avLst/>
          </a:prstGeom>
        </p:spPr>
      </p:pic>
    </p:spTree>
    <p:extLst>
      <p:ext uri="{BB962C8B-B14F-4D97-AF65-F5344CB8AC3E}">
        <p14:creationId xmlns:p14="http://schemas.microsoft.com/office/powerpoint/2010/main" val="1274154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3"/>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80">
                                          <p:stCondLst>
                                            <p:cond delay="0"/>
                                          </p:stCondLst>
                                        </p:cTn>
                                        <p:tgtEl>
                                          <p:spTgt spid="2"/>
                                        </p:tgtEl>
                                      </p:cBhvr>
                                    </p:animEffect>
                                    <p:anim calcmode="lin" valueType="num">
                                      <p:cBhvr>
                                        <p:cTn id="2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3" dur="26">
                                          <p:stCondLst>
                                            <p:cond delay="650"/>
                                          </p:stCondLst>
                                        </p:cTn>
                                        <p:tgtEl>
                                          <p:spTgt spid="2"/>
                                        </p:tgtEl>
                                      </p:cBhvr>
                                      <p:to x="100000" y="60000"/>
                                    </p:animScale>
                                    <p:animScale>
                                      <p:cBhvr>
                                        <p:cTn id="34" dur="166" decel="50000">
                                          <p:stCondLst>
                                            <p:cond delay="676"/>
                                          </p:stCondLst>
                                        </p:cTn>
                                        <p:tgtEl>
                                          <p:spTgt spid="2"/>
                                        </p:tgtEl>
                                      </p:cBhvr>
                                      <p:to x="100000" y="100000"/>
                                    </p:animScale>
                                    <p:animScale>
                                      <p:cBhvr>
                                        <p:cTn id="35" dur="26">
                                          <p:stCondLst>
                                            <p:cond delay="1312"/>
                                          </p:stCondLst>
                                        </p:cTn>
                                        <p:tgtEl>
                                          <p:spTgt spid="2"/>
                                        </p:tgtEl>
                                      </p:cBhvr>
                                      <p:to x="100000" y="80000"/>
                                    </p:animScale>
                                    <p:animScale>
                                      <p:cBhvr>
                                        <p:cTn id="36" dur="166" decel="50000">
                                          <p:stCondLst>
                                            <p:cond delay="1338"/>
                                          </p:stCondLst>
                                        </p:cTn>
                                        <p:tgtEl>
                                          <p:spTgt spid="2"/>
                                        </p:tgtEl>
                                      </p:cBhvr>
                                      <p:to x="100000" y="100000"/>
                                    </p:animScale>
                                    <p:animScale>
                                      <p:cBhvr>
                                        <p:cTn id="37" dur="26">
                                          <p:stCondLst>
                                            <p:cond delay="1642"/>
                                          </p:stCondLst>
                                        </p:cTn>
                                        <p:tgtEl>
                                          <p:spTgt spid="2"/>
                                        </p:tgtEl>
                                      </p:cBhvr>
                                      <p:to x="100000" y="90000"/>
                                    </p:animScale>
                                    <p:animScale>
                                      <p:cBhvr>
                                        <p:cTn id="38" dur="166" decel="50000">
                                          <p:stCondLst>
                                            <p:cond delay="1668"/>
                                          </p:stCondLst>
                                        </p:cTn>
                                        <p:tgtEl>
                                          <p:spTgt spid="2"/>
                                        </p:tgtEl>
                                      </p:cBhvr>
                                      <p:to x="100000" y="100000"/>
                                    </p:animScale>
                                    <p:animScale>
                                      <p:cBhvr>
                                        <p:cTn id="39" dur="26">
                                          <p:stCondLst>
                                            <p:cond delay="1808"/>
                                          </p:stCondLst>
                                        </p:cTn>
                                        <p:tgtEl>
                                          <p:spTgt spid="2"/>
                                        </p:tgtEl>
                                      </p:cBhvr>
                                      <p:to x="100000" y="95000"/>
                                    </p:animScale>
                                    <p:animScale>
                                      <p:cBhvr>
                                        <p:cTn id="4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2752"/>
            <a:ext cx="12192001"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8756" t="16043" b="4451"/>
          <a:stretch/>
        </p:blipFill>
        <p:spPr>
          <a:xfrm>
            <a:off x="127320" y="1570358"/>
            <a:ext cx="5914665" cy="5299217"/>
          </a:xfrm>
          <a:prstGeom prst="rect">
            <a:avLst/>
          </a:prstGeom>
        </p:spPr>
      </p:pic>
      <p:sp>
        <p:nvSpPr>
          <p:cNvPr id="8" name="心形 7"/>
          <p:cNvSpPr/>
          <p:nvPr/>
        </p:nvSpPr>
        <p:spPr>
          <a:xfrm rot="2375184">
            <a:off x="3678277" y="726279"/>
            <a:ext cx="1762267" cy="1688158"/>
          </a:xfrm>
          <a:prstGeom prst="heart">
            <a:avLst/>
          </a:prstGeom>
          <a:solidFill>
            <a:srgbClr val="FF92A9"/>
          </a:solidFill>
          <a:ln w="508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4277791" y="1062526"/>
            <a:ext cx="563237" cy="1015663"/>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white"/>
                </a:solidFill>
                <a:effectLst/>
                <a:uLnTx/>
                <a:uFillTx/>
                <a:latin typeface="UVN Mang Cau Nang" panose="03060902050402020B05" pitchFamily="66" charset="0"/>
                <a:ea typeface="字魂59号-创粗黑" panose="00000500000000000000" pitchFamily="2" charset="-122"/>
                <a:cs typeface="+mn-cs"/>
              </a:rPr>
              <a:t>2</a:t>
            </a:r>
            <a:endParaRPr kumimoji="0" lang="zh-CN" altLang="en-US" sz="2400" b="1" i="0" u="none" strike="noStrike" kern="1200" cap="none" spc="0" normalizeH="0" baseline="0" noProof="0" dirty="0">
              <a:ln>
                <a:noFill/>
              </a:ln>
              <a:solidFill>
                <a:prstClr val="white"/>
              </a:solidFill>
              <a:effectLst/>
              <a:uLnTx/>
              <a:uFillTx/>
              <a:latin typeface="UVN Mang Cau Nang" panose="03060902050402020B05" pitchFamily="66" charset="0"/>
              <a:ea typeface="字魂59号-创粗黑" panose="00000500000000000000" pitchFamily="2" charset="-122"/>
              <a:cs typeface="+mn-cs"/>
            </a:endParaRPr>
          </a:p>
        </p:txBody>
      </p:sp>
      <p:pic>
        <p:nvPicPr>
          <p:cNvPr id="4" name="Picture 3">
            <a:extLst>
              <a:ext uri="{FF2B5EF4-FFF2-40B4-BE49-F238E27FC236}">
                <a16:creationId xmlns:a16="http://schemas.microsoft.com/office/drawing/2014/main" id="{E76C9CB0-EE14-E849-8D9B-673BF131A9C8}"/>
              </a:ext>
            </a:extLst>
          </p:cNvPr>
          <p:cNvPicPr>
            <a:picLocks noChangeAspect="1"/>
          </p:cNvPicPr>
          <p:nvPr/>
        </p:nvPicPr>
        <p:blipFill>
          <a:blip r:embed="rId5"/>
          <a:stretch>
            <a:fillRect/>
          </a:stretch>
        </p:blipFill>
        <p:spPr>
          <a:xfrm>
            <a:off x="5194300" y="187739"/>
            <a:ext cx="6997700" cy="6311900"/>
          </a:xfrm>
          <a:prstGeom prst="rect">
            <a:avLst/>
          </a:prstGeom>
        </p:spPr>
      </p:pic>
    </p:spTree>
    <p:extLst>
      <p:ext uri="{BB962C8B-B14F-4D97-AF65-F5344CB8AC3E}">
        <p14:creationId xmlns:p14="http://schemas.microsoft.com/office/powerpoint/2010/main" val="535492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9795"/>
          <a:stretch/>
        </p:blipFill>
        <p:spPr>
          <a:xfrm>
            <a:off x="8370163" y="2414587"/>
            <a:ext cx="3841127" cy="4258217"/>
          </a:xfrm>
          <a:prstGeom prst="rect">
            <a:avLst/>
          </a:prstGeom>
        </p:spPr>
      </p:pic>
      <p:pic>
        <p:nvPicPr>
          <p:cNvPr id="10" name="Picture 9">
            <a:extLst>
              <a:ext uri="{FF2B5EF4-FFF2-40B4-BE49-F238E27FC236}">
                <a16:creationId xmlns:a16="http://schemas.microsoft.com/office/drawing/2014/main" id="{DC12985B-6163-7844-B056-BDE725833B5E}"/>
              </a:ext>
            </a:extLst>
          </p:cNvPr>
          <p:cNvPicPr>
            <a:picLocks noChangeAspect="1"/>
          </p:cNvPicPr>
          <p:nvPr/>
        </p:nvPicPr>
        <p:blipFill>
          <a:blip r:embed="rId5"/>
          <a:stretch>
            <a:fillRect/>
          </a:stretch>
        </p:blipFill>
        <p:spPr>
          <a:xfrm>
            <a:off x="914323" y="425450"/>
            <a:ext cx="10236200" cy="1460500"/>
          </a:xfrm>
          <a:prstGeom prst="rect">
            <a:avLst/>
          </a:prstGeom>
        </p:spPr>
      </p:pic>
      <p:pic>
        <p:nvPicPr>
          <p:cNvPr id="1026" name="Picture 2" descr="https://img.loigiaihay.com/picture/question_lgh/2021_51/1623836374-twy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3" y="2032134"/>
            <a:ext cx="12001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5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424364" y="1650208"/>
            <a:ext cx="8515471" cy="3957638"/>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UTM Avo" panose="02040603050506090204" pitchFamily="18" charset="0"/>
                <a:ea typeface="Calibri" panose="020F0502020204030204" pitchFamily="34" charset="0"/>
                <a:cs typeface="+mn-cs"/>
              </a:rPr>
              <a:t>Tham khảo</a:t>
            </a:r>
            <a:r>
              <a:rPr kumimoji="0" lang="vi-VN" sz="3200" b="1" i="0" u="none" strike="noStrike" kern="1200" cap="none" spc="0" normalizeH="0" noProof="0">
                <a:ln>
                  <a:noFill/>
                </a:ln>
                <a:solidFill>
                  <a:prstClr val="white"/>
                </a:solidFill>
                <a:effectLst/>
                <a:uLnTx/>
                <a:uFillTx/>
                <a:latin typeface="UTM Avo" panose="02040603050506090204" pitchFamily="18" charset="0"/>
                <a:ea typeface="Calibri" panose="020F0502020204030204" pitchFamily="34" charset="0"/>
                <a:cs typeface="+mn-cs"/>
              </a:rPr>
              <a:t> đoạn văn sau:</a:t>
            </a:r>
          </a:p>
          <a:p>
            <a:pPr algn="just"/>
            <a:r>
              <a:rPr lang="vi-VN" sz="3200" b="1">
                <a:solidFill>
                  <a:prstClr val="white"/>
                </a:solidFill>
                <a:latin typeface="UTM Avo" panose="02040603050506090204" pitchFamily="18" charset="0"/>
                <a:ea typeface="Calibri" panose="020F0502020204030204" pitchFamily="34" charset="0"/>
              </a:rPr>
              <a:t>Trên nương, mỗi người một việc. Người lớn đánh trâu ra cày. Các cụ già nhặt cỏ, đốt lá. Mấy chú bé bắc bếp thổi cơm. Các bà mẹ tra ngô. Các em bé ngủ khì trên lưng mẹ.</a:t>
            </a:r>
          </a:p>
          <a:p>
            <a:pPr algn="just"/>
            <a:r>
              <a:rPr lang="vi-VN" sz="3200" b="1">
                <a:solidFill>
                  <a:prstClr val="white"/>
                </a:solidFill>
                <a:latin typeface="UTM Avo" panose="02040603050506090204" pitchFamily="18" charset="0"/>
                <a:ea typeface="Calibri" panose="020F0502020204030204" pitchFamily="34" charset="0"/>
              </a:rPr>
              <a:t>				(Theo Tô Hoài)</a:t>
            </a:r>
          </a:p>
        </p:txBody>
      </p:sp>
      <p:pic>
        <p:nvPicPr>
          <p:cNvPr id="6" name="图片 21">
            <a:extLst>
              <a:ext uri="{FF2B5EF4-FFF2-40B4-BE49-F238E27FC236}">
                <a16:creationId xmlns:a16="http://schemas.microsoft.com/office/drawing/2014/main" id="{BFF1DCDF-F4FD-BE46-808B-1A3D1EC84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p:blipFill>
        <p:spPr>
          <a:xfrm>
            <a:off x="8939836" y="1119581"/>
            <a:ext cx="3252164" cy="5738419"/>
          </a:xfrm>
          <a:prstGeom prst="rect">
            <a:avLst/>
          </a:prstGeom>
        </p:spPr>
      </p:pic>
    </p:spTree>
    <p:extLst>
      <p:ext uri="{BB962C8B-B14F-4D97-AF65-F5344CB8AC3E}">
        <p14:creationId xmlns:p14="http://schemas.microsoft.com/office/powerpoint/2010/main" val="2728940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759783" y="504209"/>
            <a:ext cx="9626608" cy="1393153"/>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Calibri" panose="020F0502020204030204" pitchFamily="34" charset="0"/>
                <a:cs typeface="+mn-cs"/>
              </a:rPr>
              <a:t>Em hãy</a:t>
            </a:r>
            <a:r>
              <a:rPr kumimoji="0" lang="vi-VN" sz="2800" b="1" i="0" u="none" strike="noStrike" kern="1200" cap="none" spc="0" normalizeH="0" noProof="0" dirty="0">
                <a:ln>
                  <a:noFill/>
                </a:ln>
                <a:solidFill>
                  <a:prstClr val="white"/>
                </a:solidFill>
                <a:effectLst/>
                <a:uLnTx/>
                <a:uFillTx/>
                <a:latin typeface="UTM Avo" panose="02040603050506090204" pitchFamily="18" charset="0"/>
                <a:ea typeface="Calibri" panose="020F0502020204030204" pitchFamily="34" charset="0"/>
                <a:cs typeface="+mn-cs"/>
              </a:rPr>
              <a:t> quan sát tranh thật kĩ, xác định xem người trong tranh là ai, đang làm gì? Rồi viết lại nhé!</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pic>
        <p:nvPicPr>
          <p:cNvPr id="6" name="图片 21">
            <a:extLst>
              <a:ext uri="{FF2B5EF4-FFF2-40B4-BE49-F238E27FC236}">
                <a16:creationId xmlns:a16="http://schemas.microsoft.com/office/drawing/2014/main" id="{BFF1DCDF-F4FD-BE46-808B-1A3D1EC84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p:blipFill>
        <p:spPr>
          <a:xfrm>
            <a:off x="8939836" y="1119581"/>
            <a:ext cx="3252164" cy="5738419"/>
          </a:xfrm>
          <a:prstGeom prst="rect">
            <a:avLst/>
          </a:prstGeom>
        </p:spPr>
      </p:pic>
      <p:pic>
        <p:nvPicPr>
          <p:cNvPr id="7" name="Picture 2" descr="https://img.loigiaihay.com/picture/question_lgh/2021_51/1623836374-twy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2088735"/>
            <a:ext cx="12001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5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pic>
        <p:nvPicPr>
          <p:cNvPr id="3" name="Picture 2">
            <a:extLst>
              <a:ext uri="{FF2B5EF4-FFF2-40B4-BE49-F238E27FC236}">
                <a16:creationId xmlns:a16="http://schemas.microsoft.com/office/drawing/2014/main" id="{B658BF3E-85BF-C12B-163C-CBD58752ABCF}"/>
              </a:ext>
            </a:extLst>
          </p:cNvPr>
          <p:cNvPicPr>
            <a:picLocks noChangeAspect="1"/>
          </p:cNvPicPr>
          <p:nvPr/>
        </p:nvPicPr>
        <p:blipFill>
          <a:blip r:embed="rId4"/>
          <a:stretch>
            <a:fillRect/>
          </a:stretch>
        </p:blipFill>
        <p:spPr>
          <a:xfrm>
            <a:off x="93968" y="177472"/>
            <a:ext cx="12004064" cy="4048095"/>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421210" y="4301546"/>
            <a:ext cx="11349579" cy="2378982"/>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Calibri" panose="020F0502020204030204" pitchFamily="34" charset="0"/>
              </a:rPr>
              <a:t>Trên</a:t>
            </a:r>
            <a:r>
              <a:rPr kumimoji="0" lang="vi-VN" sz="2800" b="1" i="0" u="none" strike="noStrike" kern="1200" cap="none" spc="0" normalizeH="0" noProof="0" dirty="0">
                <a:ln>
                  <a:noFill/>
                </a:ln>
                <a:solidFill>
                  <a:prstClr val="white"/>
                </a:solidFill>
                <a:effectLst/>
                <a:uLnTx/>
                <a:uFillTx/>
                <a:latin typeface="UTM Avo" panose="02040603050506090204" pitchFamily="18" charset="0"/>
                <a:ea typeface="Calibri" panose="020F0502020204030204" pitchFamily="34" charset="0"/>
              </a:rPr>
              <a:t> </a:t>
            </a:r>
            <a:r>
              <a:rPr lang="vi-VN" sz="2800" b="1" dirty="0">
                <a:solidFill>
                  <a:prstClr val="white"/>
                </a:solidFill>
                <a:latin typeface="UTM Avo" panose="02040603050506090204" pitchFamily="18" charset="0"/>
                <a:ea typeface="Calibri" panose="020F0502020204030204" pitchFamily="34" charset="0"/>
              </a:rPr>
              <a:t>nương, ai nấy đều tập trung làm việc của mình. Các cụ già thu nhặt cỏ, đốt lá. Các ông bố đánh trâu cày ruộng. Các bà mẹ cần mẫn tra ngô. Các em bé ngủ say trên lưng mẹ. Các em bé lớn hơn thì nổi lửa nấu cơm.</a:t>
            </a:r>
            <a:endParaRPr lang="en-VN" sz="2800" b="1" dirty="0">
              <a:solidFill>
                <a:prstClr val="white"/>
              </a:solidFill>
              <a:latin typeface="UTM Avo" panose="02040603050506090204" pitchFamily="18" charset="0"/>
              <a:ea typeface="Calibri" panose="020F0502020204030204" pitchFamily="34" charset="0"/>
            </a:endParaRPr>
          </a:p>
        </p:txBody>
      </p:sp>
    </p:spTree>
    <p:extLst>
      <p:ext uri="{BB962C8B-B14F-4D97-AF65-F5344CB8AC3E}">
        <p14:creationId xmlns:p14="http://schemas.microsoft.com/office/powerpoint/2010/main" val="362634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对角圆角矩形 4">
            <a:extLst>
              <a:ext uri="{FF2B5EF4-FFF2-40B4-BE49-F238E27FC236}">
                <a16:creationId xmlns:a16="http://schemas.microsoft.com/office/drawing/2014/main" id="{5935BA1D-E08B-124F-8590-2B9234161F36}"/>
              </a:ext>
            </a:extLst>
          </p:cNvPr>
          <p:cNvSpPr/>
          <p:nvPr/>
        </p:nvSpPr>
        <p:spPr>
          <a:xfrm flipH="1">
            <a:off x="185816" y="2008227"/>
            <a:ext cx="8836264" cy="971845"/>
          </a:xfrm>
          <a:prstGeom prst="round2DiagRect">
            <a:avLst>
              <a:gd name="adj1" fmla="val 46462"/>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Em</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đã</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tham</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gia</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lang="vi-VN" sz="2800" b="1" dirty="0">
                <a:solidFill>
                  <a:prstClr val="white"/>
                </a:solidFill>
                <a:latin typeface="UTM Avo" panose="02040603050506090204" pitchFamily="18" charset="0"/>
              </a:rPr>
              <a:t>hoặc chứng kiến việc gì</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a:t>
            </a:r>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Ở đau</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sp>
        <p:nvSpPr>
          <p:cNvPr id="32" name="对角圆角矩形 5">
            <a:extLst>
              <a:ext uri="{FF2B5EF4-FFF2-40B4-BE49-F238E27FC236}">
                <a16:creationId xmlns:a16="http://schemas.microsoft.com/office/drawing/2014/main" id="{5C4E3FFB-0E91-4A4E-85A1-5C3CB533BAB4}"/>
              </a:ext>
            </a:extLst>
          </p:cNvPr>
          <p:cNvSpPr/>
          <p:nvPr/>
        </p:nvSpPr>
        <p:spPr>
          <a:xfrm flipH="1" flipV="1">
            <a:off x="1140453" y="3169917"/>
            <a:ext cx="10100879" cy="969500"/>
          </a:xfrm>
          <a:prstGeom prst="round2DiagRect">
            <a:avLst>
              <a:gd name="adj1" fmla="val 46534"/>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b="1">
                <a:solidFill>
                  <a:srgbClr val="FF4F8B"/>
                </a:solidFill>
                <a:latin typeface="UTM Avo" panose="02040603050506090204" pitchFamily="18" charset="0"/>
                <a:ea typeface="宋体" panose="02010600030101010101" pitchFamily="2" charset="-122"/>
              </a:rPr>
              <a:t>Có những ai tham gia việc đó?</a:t>
            </a:r>
            <a:endParaRPr kumimoji="0" lang="en-US" altLang="zh-CN" sz="2800" b="1" i="0" u="none" strike="noStrike" kern="1200" cap="none" spc="0" normalizeH="0" baseline="0" noProof="0" dirty="0">
              <a:ln>
                <a:noFill/>
              </a:ln>
              <a:solidFill>
                <a:srgbClr val="FF4F8B"/>
              </a:solidFill>
              <a:effectLst/>
              <a:uLnTx/>
              <a:uFillTx/>
              <a:latin typeface="UTM Avo" panose="02040603050506090204" pitchFamily="18" charset="0"/>
              <a:ea typeface="宋体" panose="02010600030101010101" pitchFamily="2" charset="-122"/>
              <a:cs typeface="+mn-cs"/>
            </a:endParaRPr>
          </a:p>
        </p:txBody>
      </p:sp>
      <p:sp>
        <p:nvSpPr>
          <p:cNvPr id="33" name="对角圆角矩形 4">
            <a:extLst>
              <a:ext uri="{FF2B5EF4-FFF2-40B4-BE49-F238E27FC236}">
                <a16:creationId xmlns:a16="http://schemas.microsoft.com/office/drawing/2014/main" id="{435D2151-3F0B-FD43-83CC-DF8FDC66B522}"/>
              </a:ext>
            </a:extLst>
          </p:cNvPr>
          <p:cNvSpPr/>
          <p:nvPr/>
        </p:nvSpPr>
        <p:spPr>
          <a:xfrm flipH="1">
            <a:off x="148891" y="4361187"/>
            <a:ext cx="10102014" cy="1164340"/>
          </a:xfrm>
          <a:prstGeom prst="round2DiagRect">
            <a:avLst>
              <a:gd name="adj1" fmla="val 42845"/>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UTM Avo" panose="02040603050506090204" pitchFamily="18" charset="0"/>
                <a:ea typeface="+mn-ea"/>
                <a:cs typeface="+mn-cs"/>
              </a:rPr>
              <a:t>Những</a:t>
            </a:r>
            <a:r>
              <a:rPr kumimoji="0" lang="vi-VN" sz="2800" b="1" i="0" u="none" strike="noStrike" kern="1200" cap="none" spc="0" normalizeH="0" noProof="0">
                <a:ln>
                  <a:noFill/>
                </a:ln>
                <a:solidFill>
                  <a:prstClr val="white"/>
                </a:solidFill>
                <a:effectLst/>
                <a:uLnTx/>
                <a:uFillTx/>
                <a:latin typeface="UTM Avo" panose="02040603050506090204" pitchFamily="18" charset="0"/>
                <a:ea typeface="+mn-ea"/>
                <a:cs typeface="+mn-cs"/>
              </a:rPr>
              <a:t> người tham gia đã làm gì? Làm như thế nào?</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sp>
        <p:nvSpPr>
          <p:cNvPr id="34" name="对角圆角矩形 5">
            <a:extLst>
              <a:ext uri="{FF2B5EF4-FFF2-40B4-BE49-F238E27FC236}">
                <a16:creationId xmlns:a16="http://schemas.microsoft.com/office/drawing/2014/main" id="{A62F65AC-9BAC-7444-B85D-009C510037CE}"/>
              </a:ext>
            </a:extLst>
          </p:cNvPr>
          <p:cNvSpPr/>
          <p:nvPr/>
        </p:nvSpPr>
        <p:spPr>
          <a:xfrm flipH="1" flipV="1">
            <a:off x="1100073" y="5674358"/>
            <a:ext cx="10394077" cy="1039787"/>
          </a:xfrm>
          <a:prstGeom prst="round2DiagRect">
            <a:avLst>
              <a:gd name="adj1" fmla="val 3630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4F8B"/>
                </a:solidFill>
                <a:effectLst/>
                <a:uLnTx/>
                <a:uFillTx/>
                <a:latin typeface="UTM Avo" panose="02040603050506090204" pitchFamily="18" charset="0"/>
                <a:ea typeface="+mn-ea"/>
                <a:cs typeface="+mn-cs"/>
              </a:rPr>
              <a:t>Em có</a:t>
            </a:r>
            <a:r>
              <a:rPr kumimoji="0" lang="vi-VN" sz="2800" b="1" i="0" u="none" strike="noStrike" kern="1200" cap="none" spc="0" normalizeH="0" noProof="0">
                <a:ln>
                  <a:noFill/>
                </a:ln>
                <a:solidFill>
                  <a:srgbClr val="FF4F8B"/>
                </a:solidFill>
                <a:effectLst/>
                <a:uLnTx/>
                <a:uFillTx/>
                <a:latin typeface="UTM Avo" panose="02040603050506090204" pitchFamily="18" charset="0"/>
                <a:ea typeface="+mn-ea"/>
                <a:cs typeface="+mn-cs"/>
              </a:rPr>
              <a:t> suy nghĩ gì khi chứng kiến (hoặc tham gia) việc đó.</a:t>
            </a:r>
            <a:endParaRPr kumimoji="0" lang="zh-CN" altLang="en-US" sz="2800" b="1" i="0" u="none" strike="noStrike" kern="1200" cap="none" spc="0" normalizeH="0" baseline="0" noProof="0" dirty="0">
              <a:ln>
                <a:noFill/>
              </a:ln>
              <a:solidFill>
                <a:srgbClr val="FF4F8B"/>
              </a:solidFill>
              <a:effectLst/>
              <a:uLnTx/>
              <a:uFillTx/>
              <a:latin typeface="UTM Avo" panose="02040603050506090204" pitchFamily="18" charset="0"/>
              <a:ea typeface="宋体" panose="02010600030101010101" pitchFamily="2" charset="-122"/>
              <a:cs typeface="+mn-cs"/>
            </a:endParaRPr>
          </a:p>
        </p:txBody>
      </p:sp>
      <p:grpSp>
        <p:nvGrpSpPr>
          <p:cNvPr id="5" name="Group 4"/>
          <p:cNvGrpSpPr/>
          <p:nvPr/>
        </p:nvGrpSpPr>
        <p:grpSpPr>
          <a:xfrm>
            <a:off x="1140453" y="326575"/>
            <a:ext cx="9837758" cy="1378220"/>
            <a:chOff x="846284" y="538021"/>
            <a:chExt cx="9837758" cy="1378220"/>
          </a:xfrm>
        </p:grpSpPr>
        <p:sp>
          <p:nvSpPr>
            <p:cNvPr id="4" name="Flowchart: Terminator 3"/>
            <p:cNvSpPr/>
            <p:nvPr/>
          </p:nvSpPr>
          <p:spPr>
            <a:xfrm>
              <a:off x="1438040" y="538021"/>
              <a:ext cx="9246002" cy="1280360"/>
            </a:xfrm>
            <a:prstGeom prst="flowChartTerminator">
              <a:avLst/>
            </a:prstGeom>
            <a:solidFill>
              <a:srgbClr val="C14269"/>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latin typeface="Cambria" panose="02040503050406030204" pitchFamily="18" charset="0"/>
                  <a:ea typeface="Cambria" panose="02040503050406030204" pitchFamily="18" charset="0"/>
                </a:rPr>
                <a:t>Viết 3 – 5 câu kể về một sự việc đã chứng kiến hoặc tham gia nơi em sống.</a:t>
              </a:r>
              <a:endParaRPr lang="en-US" sz="3600" b="1">
                <a:latin typeface="Cambria" panose="02040503050406030204" pitchFamily="18" charset="0"/>
                <a:ea typeface="Cambria" panose="02040503050406030204" pitchFamily="18" charset="0"/>
              </a:endParaRPr>
            </a:p>
          </p:txBody>
        </p:sp>
        <p:sp>
          <p:nvSpPr>
            <p:cNvPr id="3" name="Flowchart: Connector 2"/>
            <p:cNvSpPr/>
            <p:nvPr/>
          </p:nvSpPr>
          <p:spPr>
            <a:xfrm>
              <a:off x="846284" y="855228"/>
              <a:ext cx="1061013" cy="1061013"/>
            </a:xfrm>
            <a:prstGeom prst="flowChartConnector">
              <a:avLst/>
            </a:prstGeom>
            <a:solidFill>
              <a:srgbClr val="C14269"/>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latin typeface="Cambria" panose="02040503050406030204" pitchFamily="18" charset="0"/>
                  <a:ea typeface="Cambria" panose="02040503050406030204" pitchFamily="18" charset="0"/>
                </a:rPr>
                <a:t>2</a:t>
              </a:r>
              <a:endParaRPr lang="en-US" sz="54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79361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3"/>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3"/>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strVal val="#ppt_w+.3"/>
                                          </p:val>
                                        </p:tav>
                                        <p:tav tm="100000">
                                          <p:val>
                                            <p:strVal val="#ppt_w"/>
                                          </p:val>
                                        </p:tav>
                                      </p:tavLst>
                                    </p:anim>
                                    <p:anim calcmode="lin" valueType="num">
                                      <p:cBhvr>
                                        <p:cTn id="34" dur="1000" fill="hold"/>
                                        <p:tgtEl>
                                          <p:spTgt spid="24"/>
                                        </p:tgtEl>
                                        <p:attrNameLst>
                                          <p:attrName>ppt_h</p:attrName>
                                        </p:attrNameLst>
                                      </p:cBhvr>
                                      <p:tavLst>
                                        <p:tav tm="0">
                                          <p:val>
                                            <p:strVal val="#ppt_h"/>
                                          </p:val>
                                        </p:tav>
                                        <p:tav tm="100000">
                                          <p:val>
                                            <p:strVal val="#ppt_h"/>
                                          </p:val>
                                        </p:tav>
                                      </p:tavLst>
                                    </p:anim>
                                    <p:animEffect transition="in" filter="fade">
                                      <p:cBhvr>
                                        <p:cTn id="35" dur="1000"/>
                                        <p:tgtEl>
                                          <p:spTgt spid="24"/>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3"/>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3"/>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Effect transition="in" filter="fade">
                                      <p:cBhvr>
                                        <p:cTn id="45" dur="1000"/>
                                        <p:tgtEl>
                                          <p:spTgt spid="13"/>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3"/>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strVal val="#ppt_w+.3"/>
                                          </p:val>
                                        </p:tav>
                                        <p:tav tm="100000">
                                          <p:val>
                                            <p:strVal val="#ppt_w"/>
                                          </p:val>
                                        </p:tav>
                                      </p:tavLst>
                                    </p:anim>
                                    <p:anim calcmode="lin" valueType="num">
                                      <p:cBhvr>
                                        <p:cTn id="54" dur="1000" fill="hold"/>
                                        <p:tgtEl>
                                          <p:spTgt spid="15"/>
                                        </p:tgtEl>
                                        <p:attrNameLst>
                                          <p:attrName>ppt_h</p:attrName>
                                        </p:attrNameLst>
                                      </p:cBhvr>
                                      <p:tavLst>
                                        <p:tav tm="0">
                                          <p:val>
                                            <p:strVal val="#ppt_h"/>
                                          </p:val>
                                        </p:tav>
                                        <p:tav tm="100000">
                                          <p:val>
                                            <p:strVal val="#ppt_h"/>
                                          </p:val>
                                        </p:tav>
                                      </p:tavLst>
                                    </p:anim>
                                    <p:animEffect transition="in" filter="fade">
                                      <p:cBhvr>
                                        <p:cTn id="55" dur="1000"/>
                                        <p:tgtEl>
                                          <p:spTgt spid="15"/>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1000" fill="hold"/>
                                        <p:tgtEl>
                                          <p:spTgt spid="26"/>
                                        </p:tgtEl>
                                        <p:attrNameLst>
                                          <p:attrName>ppt_w</p:attrName>
                                        </p:attrNameLst>
                                      </p:cBhvr>
                                      <p:tavLst>
                                        <p:tav tm="0">
                                          <p:val>
                                            <p:strVal val="#ppt_w+.3"/>
                                          </p:val>
                                        </p:tav>
                                        <p:tav tm="100000">
                                          <p:val>
                                            <p:strVal val="#ppt_w"/>
                                          </p:val>
                                        </p:tav>
                                      </p:tavLst>
                                    </p:anim>
                                    <p:anim calcmode="lin" valueType="num">
                                      <p:cBhvr>
                                        <p:cTn id="59" dur="1000" fill="hold"/>
                                        <p:tgtEl>
                                          <p:spTgt spid="26"/>
                                        </p:tgtEl>
                                        <p:attrNameLst>
                                          <p:attrName>ppt_h</p:attrName>
                                        </p:attrNameLst>
                                      </p:cBhvr>
                                      <p:tavLst>
                                        <p:tav tm="0">
                                          <p:val>
                                            <p:strVal val="#ppt_h"/>
                                          </p:val>
                                        </p:tav>
                                        <p:tav tm="100000">
                                          <p:val>
                                            <p:strVal val="#ppt_h"/>
                                          </p:val>
                                        </p:tav>
                                      </p:tavLst>
                                    </p:anim>
                                    <p:animEffect transition="in" filter="fade">
                                      <p:cBhvr>
                                        <p:cTn id="60" dur="1000"/>
                                        <p:tgtEl>
                                          <p:spTgt spid="26"/>
                                        </p:tgtEl>
                                      </p:cBhvr>
                                    </p:animEffect>
                                  </p:childTnLst>
                                </p:cTn>
                              </p:par>
                              <p:par>
                                <p:cTn id="61" presetID="50" presetClass="entr" presetSubtype="0" decel="10000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ppt_w</p:attrName>
                                        </p:attrNameLst>
                                      </p:cBhvr>
                                      <p:tavLst>
                                        <p:tav tm="0">
                                          <p:val>
                                            <p:strVal val="#ppt_w+.3"/>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Effect transition="in" filter="fade">
                                      <p:cBhvr>
                                        <p:cTn id="65" dur="1000"/>
                                        <p:tgtEl>
                                          <p:spTgt spid="27"/>
                                        </p:tgtEl>
                                      </p:cBhvr>
                                    </p:animEffect>
                                  </p:childTnLst>
                                </p:cTn>
                              </p:par>
                              <p:par>
                                <p:cTn id="66" presetID="50" presetClass="entr" presetSubtype="0"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strVal val="#ppt_w+.3"/>
                                          </p:val>
                                        </p:tav>
                                        <p:tav tm="100000">
                                          <p:val>
                                            <p:strVal val="#ppt_w"/>
                                          </p:val>
                                        </p:tav>
                                      </p:tavLst>
                                    </p:anim>
                                    <p:anim calcmode="lin" valueType="num">
                                      <p:cBhvr>
                                        <p:cTn id="69" dur="1000" fill="hold"/>
                                        <p:tgtEl>
                                          <p:spTgt spid="28"/>
                                        </p:tgtEl>
                                        <p:attrNameLst>
                                          <p:attrName>ppt_h</p:attrName>
                                        </p:attrNameLst>
                                      </p:cBhvr>
                                      <p:tavLst>
                                        <p:tav tm="0">
                                          <p:val>
                                            <p:strVal val="#ppt_h"/>
                                          </p:val>
                                        </p:tav>
                                        <p:tav tm="100000">
                                          <p:val>
                                            <p:strVal val="#ppt_h"/>
                                          </p:val>
                                        </p:tav>
                                      </p:tavLst>
                                    </p:anim>
                                    <p:animEffect transition="in" filter="fade">
                                      <p:cBhvr>
                                        <p:cTn id="70" dur="1000"/>
                                        <p:tgtEl>
                                          <p:spTgt spid="2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TextBox 3">
            <a:extLst>
              <a:ext uri="{FF2B5EF4-FFF2-40B4-BE49-F238E27FC236}">
                <a16:creationId xmlns:a16="http://schemas.microsoft.com/office/drawing/2014/main" id="{C1D9F6A1-2891-F044-A5CF-E330A110B467}"/>
              </a:ext>
            </a:extLst>
          </p:cNvPr>
          <p:cNvSpPr txBox="1"/>
          <p:nvPr/>
        </p:nvSpPr>
        <p:spPr>
          <a:xfrm>
            <a:off x="1039267" y="507618"/>
            <a:ext cx="7836722" cy="5693866"/>
          </a:xfrm>
          <a:prstGeom prst="rect">
            <a:avLst/>
          </a:prstGeom>
          <a:solidFill>
            <a:schemeClr val="bg1"/>
          </a:solidFill>
        </p:spPr>
        <p:txBody>
          <a:bodyPr wrap="square" rtlCol="0">
            <a:spAutoFit/>
          </a:bodyPr>
          <a:lstStyle/>
          <a:p>
            <a:pPr lvl="0" algn="just"/>
            <a:r>
              <a:rPr kumimoji="0" lang="en-US" sz="2800" b="1" i="0" u="none" strike="noStrike" kern="1200" cap="none" spc="0" normalizeH="0" baseline="0" noProof="0" dirty="0">
                <a:ln>
                  <a:noFill/>
                </a:ln>
                <a:solidFill>
                  <a:srgbClr val="7030A0"/>
                </a:solidFill>
                <a:effectLst/>
                <a:uLnTx/>
                <a:uFillTx/>
                <a:latin typeface="Cambria" panose="02040503050406030204" pitchFamily="18" charset="0"/>
              </a:rPr>
              <a:t>   </a:t>
            </a:r>
            <a:r>
              <a:rPr lang="vi-VN" sz="2800" b="1" dirty="0">
                <a:solidFill>
                  <a:srgbClr val="7030A0"/>
                </a:solidFill>
                <a:latin typeface="Cambria" panose="02040503050406030204" pitchFamily="18" charset="0"/>
              </a:rPr>
              <a:t>Cuối tuần vừa rồi, em đã được tham gia vệ sinh khu phố. Hoạt động lần này có bác tổ trưởng tổ dân phố, các anh chị tình nguyện và các bạn học sinh chúng em cùng thực hiện. Bác tổ trưởng tổ dân phố đứng ra tập trung rồi phân công công việc cho mọi người. Các anh chị lớn làm những việc nặng như thu góp rác, dọn dẹp rác thải, đồ cũ. Học sinh chúng em thì làm những việc nhẹ như quét dọn đường phố, tưới cây xanh. Mọi người đều rất hăng say và nhiệt tình với công việc được giao. Em rất vui vì được góp một phần nhỏ bé làm cho khu phố xanh – sạch – đẹp hơn.</a:t>
            </a:r>
            <a:endParaRPr lang="en-VN" sz="2800" b="1" dirty="0">
              <a:solidFill>
                <a:srgbClr val="7030A0"/>
              </a:solidFill>
              <a:latin typeface="Cambria" panose="02040503050406030204" pitchFamily="18" charset="0"/>
            </a:endParaRPr>
          </a:p>
        </p:txBody>
      </p:sp>
      <p:sp>
        <p:nvSpPr>
          <p:cNvPr id="5" name="TextBox 4">
            <a:extLst>
              <a:ext uri="{FF2B5EF4-FFF2-40B4-BE49-F238E27FC236}">
                <a16:creationId xmlns:a16="http://schemas.microsoft.com/office/drawing/2014/main" id="{BA36D278-9D48-1B48-BFEF-7938774971A1}"/>
              </a:ext>
            </a:extLst>
          </p:cNvPr>
          <p:cNvSpPr txBox="1"/>
          <p:nvPr/>
        </p:nvSpPr>
        <p:spPr>
          <a:xfrm>
            <a:off x="9181579" y="334800"/>
            <a:ext cx="26778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3600" b="1" i="0" u="none" strike="noStrike" kern="1200" cap="none" spc="0" normalizeH="0" baseline="0" noProof="0" dirty="0">
                <a:ln>
                  <a:noFill/>
                </a:ln>
                <a:solidFill>
                  <a:srgbClr val="7030A0"/>
                </a:solidFill>
                <a:effectLst/>
                <a:uLnTx/>
                <a:uFillTx/>
                <a:latin typeface="Cambria" panose="02040503050406030204" pitchFamily="18" charset="0"/>
              </a:rPr>
              <a:t>Bài mẫu:</a:t>
            </a:r>
          </a:p>
        </p:txBody>
      </p:sp>
      <p:pic>
        <p:nvPicPr>
          <p:cNvPr id="20" name="图片 2">
            <a:extLst>
              <a:ext uri="{FF2B5EF4-FFF2-40B4-BE49-F238E27FC236}">
                <a16:creationId xmlns:a16="http://schemas.microsoft.com/office/drawing/2014/main" id="{13A803F5-2030-5D46-BBEA-3E11FEEAF5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9837"/>
          <a:stretch/>
        </p:blipFill>
        <p:spPr>
          <a:xfrm>
            <a:off x="8777469" y="1638272"/>
            <a:ext cx="3414531" cy="4041548"/>
          </a:xfrm>
          <a:prstGeom prst="rect">
            <a:avLst/>
          </a:prstGeom>
        </p:spPr>
      </p:pic>
    </p:spTree>
    <p:extLst>
      <p:ext uri="{BB962C8B-B14F-4D97-AF65-F5344CB8AC3E}">
        <p14:creationId xmlns:p14="http://schemas.microsoft.com/office/powerpoint/2010/main" val="1217190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strVal val="#ppt_w+.3"/>
                                          </p:val>
                                        </p:tav>
                                        <p:tav tm="100000">
                                          <p:val>
                                            <p:strVal val="#ppt_w"/>
                                          </p:val>
                                        </p:tav>
                                      </p:tavLst>
                                    </p:anim>
                                    <p:anim calcmode="lin" valueType="num">
                                      <p:cBhvr>
                                        <p:cTn id="23" dur="1000" fill="hold"/>
                                        <p:tgtEl>
                                          <p:spTgt spid="23"/>
                                        </p:tgtEl>
                                        <p:attrNameLst>
                                          <p:attrName>ppt_h</p:attrName>
                                        </p:attrNameLst>
                                      </p:cBhvr>
                                      <p:tavLst>
                                        <p:tav tm="0">
                                          <p:val>
                                            <p:strVal val="#ppt_h"/>
                                          </p:val>
                                        </p:tav>
                                        <p:tav tm="100000">
                                          <p:val>
                                            <p:strVal val="#ppt_h"/>
                                          </p:val>
                                        </p:tav>
                                      </p:tavLst>
                                    </p:anim>
                                    <p:animEffect transition="in" filter="fade">
                                      <p:cBhvr>
                                        <p:cTn id="24" dur="1000"/>
                                        <p:tgtEl>
                                          <p:spTgt spid="23"/>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3"/>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3"/>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3"/>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strVal val="#ppt_w+.3"/>
                                          </p:val>
                                        </p:tav>
                                        <p:tav tm="100000">
                                          <p:val>
                                            <p:strVal val="#ppt_w"/>
                                          </p:val>
                                        </p:tav>
                                      </p:tavLst>
                                    </p:anim>
                                    <p:anim calcmode="lin" valueType="num">
                                      <p:cBhvr>
                                        <p:cTn id="53" dur="1000" fill="hold"/>
                                        <p:tgtEl>
                                          <p:spTgt spid="26"/>
                                        </p:tgtEl>
                                        <p:attrNameLst>
                                          <p:attrName>ppt_h</p:attrName>
                                        </p:attrNameLst>
                                      </p:cBhvr>
                                      <p:tavLst>
                                        <p:tav tm="0">
                                          <p:val>
                                            <p:strVal val="#ppt_h"/>
                                          </p:val>
                                        </p:tav>
                                        <p:tav tm="100000">
                                          <p:val>
                                            <p:strVal val="#ppt_h"/>
                                          </p:val>
                                        </p:tav>
                                      </p:tavLst>
                                    </p:anim>
                                    <p:animEffect transition="in" filter="fade">
                                      <p:cBhvr>
                                        <p:cTn id="54" dur="1000"/>
                                        <p:tgtEl>
                                          <p:spTgt spid="26"/>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strVal val="#ppt_w+.3"/>
                                          </p:val>
                                        </p:tav>
                                        <p:tav tm="100000">
                                          <p:val>
                                            <p:strVal val="#ppt_w"/>
                                          </p:val>
                                        </p:tav>
                                      </p:tavLst>
                                    </p:anim>
                                    <p:anim calcmode="lin" valueType="num">
                                      <p:cBhvr>
                                        <p:cTn id="58" dur="1000" fill="hold"/>
                                        <p:tgtEl>
                                          <p:spTgt spid="27"/>
                                        </p:tgtEl>
                                        <p:attrNameLst>
                                          <p:attrName>ppt_h</p:attrName>
                                        </p:attrNameLst>
                                      </p:cBhvr>
                                      <p:tavLst>
                                        <p:tav tm="0">
                                          <p:val>
                                            <p:strVal val="#ppt_h"/>
                                          </p:val>
                                        </p:tav>
                                        <p:tav tm="100000">
                                          <p:val>
                                            <p:strVal val="#ppt_h"/>
                                          </p:val>
                                        </p:tav>
                                      </p:tavLst>
                                    </p:anim>
                                    <p:animEffect transition="in" filter="fade">
                                      <p:cBhvr>
                                        <p:cTn id="59" dur="1000"/>
                                        <p:tgtEl>
                                          <p:spTgt spid="27"/>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strVal val="#ppt_w+.3"/>
                                          </p:val>
                                        </p:tav>
                                        <p:tav tm="100000">
                                          <p:val>
                                            <p:strVal val="#ppt_w"/>
                                          </p:val>
                                        </p:tav>
                                      </p:tavLst>
                                    </p:anim>
                                    <p:anim calcmode="lin" valueType="num">
                                      <p:cBhvr>
                                        <p:cTn id="63" dur="1000" fill="hold"/>
                                        <p:tgtEl>
                                          <p:spTgt spid="28"/>
                                        </p:tgtEl>
                                        <p:attrNameLst>
                                          <p:attrName>ppt_h</p:attrName>
                                        </p:attrNameLst>
                                      </p:cBhvr>
                                      <p:tavLst>
                                        <p:tav tm="0">
                                          <p:val>
                                            <p:strVal val="#ppt_h"/>
                                          </p:val>
                                        </p:tav>
                                        <p:tav tm="100000">
                                          <p:val>
                                            <p:strVal val="#ppt_h"/>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
                                        </p:tgtEl>
                                        <p:attrNameLst>
                                          <p:attrName>ppt_y</p:attrName>
                                        </p:attrNameLst>
                                      </p:cBhvr>
                                      <p:tavLst>
                                        <p:tav tm="0">
                                          <p:val>
                                            <p:strVal val="#ppt_y"/>
                                          </p:val>
                                        </p:tav>
                                        <p:tav tm="100000">
                                          <p:val>
                                            <p:strVal val="#ppt_y"/>
                                          </p:val>
                                        </p:tav>
                                      </p:tavLst>
                                    </p:anim>
                                    <p:anim calcmode="lin" valueType="num">
                                      <p:cBhvr>
                                        <p:cTn id="7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P spid="27" grpId="0" animBg="1"/>
      <p:bldP spid="28" grpId="0" animBg="1"/>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370</Words>
  <Application>Microsoft Office PowerPoint</Application>
  <PresentationFormat>Widescreen</PresentationFormat>
  <Paragraphs>23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Cambria</vt:lpstr>
      <vt:lpstr>#9Slide05 Aphrodite Pro</vt:lpstr>
      <vt:lpstr>Calibri</vt:lpstr>
      <vt:lpstr>Arial</vt:lpstr>
      <vt:lpstr>UTM Avo</vt:lpstr>
      <vt:lpstr>UVN Mang Cau Nang</vt:lpstr>
      <vt:lpstr>UVN Hoa Tay 1</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SingPC</cp:lastModifiedBy>
  <cp:revision>7</cp:revision>
  <dcterms:created xsi:type="dcterms:W3CDTF">2023-01-19T03:57:43Z</dcterms:created>
  <dcterms:modified xsi:type="dcterms:W3CDTF">2024-04-05T13:05:24Z</dcterms:modified>
</cp:coreProperties>
</file>