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handoutMasterIdLst>
    <p:handoutMasterId r:id="rId10"/>
  </p:handoutMasterIdLst>
  <p:sldIdLst>
    <p:sldId id="256" r:id="rId2"/>
    <p:sldId id="257" r:id="rId3"/>
    <p:sldId id="261" r:id="rId4"/>
    <p:sldId id="260" r:id="rId5"/>
    <p:sldId id="262" r:id="rId6"/>
    <p:sldId id="263" r:id="rId7"/>
    <p:sldId id="264" r:id="rId8"/>
    <p:sldId id="265" r:id="rId9"/>
  </p:sldIdLst>
  <p:sldSz cx="12192000" cy="6858000"/>
  <p:notesSz cx="6858000" cy="9144000"/>
  <p:embeddedFontLst>
    <p:embeddedFont>
      <p:font typeface="#9Slide04 Goku" panose="020B0604020202020204" charset="0"/>
      <p:regular r:id="rId11"/>
    </p:embeddedFont>
    <p:embeddedFont>
      <p:font typeface="#9Slide05 Aphrodite Pro" panose="020B0604020202020204" charset="0"/>
      <p:regular r:id="rId12"/>
    </p:embeddedFont>
    <p:embeddedFont>
      <p:font typeface="#9Slide07 HoneyCream" panose="020B0604020202020204" charset="0"/>
      <p:regular r:id="rId13"/>
    </p:embeddedFont>
    <p:embeddedFont>
      <p:font typeface="SVN-Newton" panose="020B0604020202020204" charset="0"/>
      <p:regular r:id="rId14"/>
      <p:bold r:id="rId15"/>
      <p:italic r:id="rId16"/>
      <p:boldItalic r:id="rId17"/>
    </p:embeddedFont>
    <p:embeddedFont>
      <p:font typeface="UTM Aptima" panose="02040603050506020204" pitchFamily="18" charset="0"/>
      <p:regular r:id="rId18"/>
      <p:bold r:id="rId19"/>
      <p:italic r:id="rId20"/>
      <p:boldItalic r:id="rId21"/>
    </p:embeddedFont>
    <p:embeddedFont>
      <p:font typeface="UTM Avo" panose="02040603050506020204" pitchFamily="18" charset="0"/>
      <p:regular r:id="rId22"/>
      <p:bold r:id="rId23"/>
      <p:italic r:id="rId24"/>
      <p:boldItalic r:id="rId25"/>
    </p:embeddedFont>
    <p:embeddedFont>
      <p:font typeface="UTM ViceroyJF" panose="02040603050506020204" pitchFamily="18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28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viewProps" Target="viewProps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40251-593A-41CE-952E-8845888DF409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9D8D8-5E08-4E3D-AF90-BADEBC8ED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7355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1674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1F0C55-0DB5-4665-88E8-FE4CDD6E3214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2C6714-2B7A-41C5-9A61-30AD412C3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367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226"/>
          <a:stretch/>
        </p:blipFill>
        <p:spPr>
          <a:xfrm>
            <a:off x="0" y="0"/>
            <a:ext cx="12192000" cy="2330245"/>
          </a:xfrm>
          <a:prstGeom prst="rect">
            <a:avLst/>
          </a:prstGeom>
        </p:spPr>
      </p:pic>
      <p:pic>
        <p:nvPicPr>
          <p:cNvPr id="8" name="图片 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" b="59259"/>
          <a:stretch/>
        </p:blipFill>
        <p:spPr>
          <a:xfrm>
            <a:off x="0" y="955"/>
            <a:ext cx="11921067" cy="232833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4895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20000"/>
                  <a:lumOff val="80000"/>
                </a:scheme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5904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4655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38150" y="361950"/>
            <a:ext cx="11239500" cy="61531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图片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48" b="21334"/>
          <a:stretch/>
        </p:blipFill>
        <p:spPr>
          <a:xfrm>
            <a:off x="0" y="3581401"/>
            <a:ext cx="12192000" cy="32766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4895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437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1F0C55-0DB5-4665-88E8-FE4CDD6E3214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2C6714-2B7A-41C5-9A61-30AD412C3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70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1F0C55-0DB5-4665-88E8-FE4CDD6E3214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2C6714-2B7A-41C5-9A61-30AD412C3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733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1F0C55-0DB5-4665-88E8-FE4CDD6E3214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2C6714-2B7A-41C5-9A61-30AD412C3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95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1F0C55-0DB5-4665-88E8-FE4CDD6E3214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2C6714-2B7A-41C5-9A61-30AD412C3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863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1F0C55-0DB5-4665-88E8-FE4CDD6E3214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2C6714-2B7A-41C5-9A61-30AD412C3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387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www.facebook.com/groups/629898828017053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3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12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48" b="21334"/>
          <a:stretch/>
        </p:blipFill>
        <p:spPr>
          <a:xfrm>
            <a:off x="0" y="4656665"/>
            <a:ext cx="12192000" cy="22013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736274" y="-294765"/>
            <a:ext cx="2914996" cy="30898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415602" y="6858002"/>
            <a:ext cx="2432012" cy="2669980"/>
          </a:xfrm>
          <a:prstGeom prst="rect">
            <a:avLst/>
          </a:prstGeom>
        </p:spPr>
      </p:pic>
      <p:sp>
        <p:nvSpPr>
          <p:cNvPr id="11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324760" y="860089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4895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174111" y="9086149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3496166" y="2549368"/>
            <a:ext cx="443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err="1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  <a:sym typeface="Arial"/>
              </a:rPr>
              <a:t>Măng</a:t>
            </a:r>
            <a:r>
              <a:rPr kumimoji="0" lang="en-US" sz="4000" b="0" i="0" u="none" strike="noStrike" kern="0" cap="none" spc="0" normalizeH="0" baseline="0" noProof="0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  <a:sym typeface="Arial"/>
              </a:rPr>
              <a:t> Non</a:t>
            </a:r>
            <a:endParaRPr kumimoji="0" lang="id-ID" sz="4000" b="0" i="0" u="none" strike="noStrike" kern="0" cap="none" spc="0" normalizeH="0" baseline="0" noProof="0">
              <a:ln w="0"/>
              <a:gradFill>
                <a:gsLst>
                  <a:gs pos="0">
                    <a:srgbClr val="FF6374">
                      <a:lumMod val="50000"/>
                    </a:srgbClr>
                  </a:gs>
                  <a:gs pos="50000">
                    <a:srgbClr val="FF6374"/>
                  </a:gs>
                  <a:gs pos="100000">
                    <a:srgbClr val="FF637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721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microsoft.com/office/2007/relationships/hdphoto" Target="../media/hdphoto2.wdp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32"/>
          <a:stretch/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pic>
        <p:nvPicPr>
          <p:cNvPr id="5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226"/>
          <a:stretch/>
        </p:blipFill>
        <p:spPr>
          <a:xfrm>
            <a:off x="2" y="0"/>
            <a:ext cx="12192000" cy="2330245"/>
          </a:xfrm>
          <a:prstGeom prst="rect">
            <a:avLst/>
          </a:prstGeom>
        </p:spPr>
      </p:pic>
      <p:pic>
        <p:nvPicPr>
          <p:cNvPr id="6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48"/>
          <a:stretch/>
        </p:blipFill>
        <p:spPr>
          <a:xfrm>
            <a:off x="2" y="3437466"/>
            <a:ext cx="12192000" cy="3420533"/>
          </a:xfrm>
          <a:prstGeom prst="rect">
            <a:avLst/>
          </a:prstGeom>
        </p:spPr>
      </p:pic>
      <p:pic>
        <p:nvPicPr>
          <p:cNvPr id="7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" b="59259"/>
          <a:stretch/>
        </p:blipFill>
        <p:spPr>
          <a:xfrm>
            <a:off x="0" y="0"/>
            <a:ext cx="11921067" cy="2328334"/>
          </a:xfrm>
          <a:prstGeom prst="rect">
            <a:avLst/>
          </a:prstGeom>
        </p:spPr>
      </p:pic>
      <p:pic>
        <p:nvPicPr>
          <p:cNvPr id="8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123950"/>
            <a:ext cx="12192000" cy="5734051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FD61665E-631F-253B-E1E4-53DD4C2EF4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169" y="-111503"/>
            <a:ext cx="1271130" cy="127113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9380562" y="778619"/>
            <a:ext cx="2811440" cy="1105510"/>
            <a:chOff x="-856881" y="1091821"/>
            <a:chExt cx="2811440" cy="1105510"/>
          </a:xfrm>
        </p:grpSpPr>
        <p:sp>
          <p:nvSpPr>
            <p:cNvPr id="11" name="Google Shape;1910;p31">
              <a:extLst>
                <a:ext uri="{FF2B5EF4-FFF2-40B4-BE49-F238E27FC236}">
                  <a16:creationId xmlns:a16="http://schemas.microsoft.com/office/drawing/2014/main" id="{E4CC77B8-F17E-79E4-B3C9-5B07D794B153}"/>
                </a:ext>
              </a:extLst>
            </p:cNvPr>
            <p:cNvSpPr txBox="1">
              <a:spLocks/>
            </p:cNvSpPr>
            <p:nvPr/>
          </p:nvSpPr>
          <p:spPr>
            <a:xfrm>
              <a:off x="-856880" y="1091821"/>
              <a:ext cx="2811439" cy="11055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numCol="1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Chango"/>
                <a:buNone/>
                <a:defRPr sz="3500" b="0" i="0" u="none" strike="noStrike" cap="none">
                  <a:solidFill>
                    <a:schemeClr val="accent5"/>
                  </a:solidFill>
                  <a:latin typeface="Chango"/>
                  <a:ea typeface="Chango"/>
                  <a:cs typeface="Chango"/>
                  <a:sym typeface="Chango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r" defTabSz="1219170">
                <a:buClr>
                  <a:srgbClr val="FF8E77"/>
                </a:buClr>
              </a:pPr>
              <a:r>
                <a:rPr lang="en-US" sz="2000" b="1" kern="0">
                  <a:ln w="60325">
                    <a:solidFill>
                      <a:schemeClr val="bg1"/>
                    </a:solidFill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5 Aphrodite Pro" panose="02000000000000000000" pitchFamily="2" charset="0"/>
                </a:rPr>
                <a:t>Tiếng việt 2</a:t>
              </a:r>
            </a:p>
          </p:txBody>
        </p:sp>
        <p:sp>
          <p:nvSpPr>
            <p:cNvPr id="12" name="Google Shape;1910;p31">
              <a:extLst>
                <a:ext uri="{FF2B5EF4-FFF2-40B4-BE49-F238E27FC236}">
                  <a16:creationId xmlns:a16="http://schemas.microsoft.com/office/drawing/2014/main" id="{E4CC77B8-F17E-79E4-B3C9-5B07D794B153}"/>
                </a:ext>
              </a:extLst>
            </p:cNvPr>
            <p:cNvSpPr txBox="1">
              <a:spLocks/>
            </p:cNvSpPr>
            <p:nvPr/>
          </p:nvSpPr>
          <p:spPr>
            <a:xfrm>
              <a:off x="-856881" y="1091821"/>
              <a:ext cx="2811439" cy="11055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numCol="1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Chango"/>
                <a:buNone/>
                <a:defRPr sz="3500" b="0" i="0" u="none" strike="noStrike" cap="none">
                  <a:solidFill>
                    <a:schemeClr val="accent5"/>
                  </a:solidFill>
                  <a:latin typeface="Chango"/>
                  <a:ea typeface="Chango"/>
                  <a:cs typeface="Chango"/>
                  <a:sym typeface="Chango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r" defTabSz="1219170">
                <a:buClr>
                  <a:srgbClr val="FF8E77"/>
                </a:buClr>
              </a:pPr>
              <a:r>
                <a:rPr lang="en-US" sz="2000" b="1" ker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5 Aphrodite Pro" panose="02000000000000000000" pitchFamily="2" charset="0"/>
                </a:rPr>
                <a:t>Tiếng việt 2</a:t>
              </a:r>
            </a:p>
          </p:txBody>
        </p:sp>
      </p:grpSp>
      <p:sp>
        <p:nvSpPr>
          <p:cNvPr id="13" name="矩形 28">
            <a:extLst>
              <a:ext uri="{FF2B5EF4-FFF2-40B4-BE49-F238E27FC236}">
                <a16:creationId xmlns:a16="http://schemas.microsoft.com/office/drawing/2014/main" id="{0486687C-426A-E595-5E09-00AC10217305}"/>
              </a:ext>
            </a:extLst>
          </p:cNvPr>
          <p:cNvSpPr/>
          <p:nvPr/>
        </p:nvSpPr>
        <p:spPr>
          <a:xfrm>
            <a:off x="1084471" y="1843764"/>
            <a:ext cx="10217862" cy="1200329"/>
          </a:xfrm>
          <a:prstGeom prst="rect">
            <a:avLst/>
          </a:prstGeom>
        </p:spPr>
        <p:txBody>
          <a:bodyPr vert="horz" wrap="non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altLang="zh-CN" sz="7200" dirty="0">
                <a:gradFill flip="none" rotWithShape="1">
                  <a:gsLst>
                    <a:gs pos="77000">
                      <a:srgbClr val="CA3446"/>
                    </a:gs>
                    <a:gs pos="0">
                      <a:srgbClr val="FFF022"/>
                    </a:gs>
                    <a:gs pos="27000">
                      <a:schemeClr val="accent6">
                        <a:lumMod val="75000"/>
                      </a:schemeClr>
                    </a:gs>
                    <a:gs pos="49000">
                      <a:srgbClr val="0070C0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reflection blurRad="6350" stA="50000" endA="300" endPos="50000" dist="29997" dir="5400000" sy="-100000" algn="bl" rotWithShape="0"/>
                </a:effectLst>
                <a:latin typeface="SVN-Internation" panose="02040603050506020204" pitchFamily="18" charset="0"/>
                <a:ea typeface="字魂131号-酷乐潮玩体" panose="00000500000000000000" pitchFamily="2" charset="-122"/>
                <a:sym typeface="Arial" panose="020B0604020202020204" pitchFamily="34" charset="0"/>
              </a:rPr>
              <a:t>MỞ RỘNG VỐN TỪ THIÊN NHIÊN</a:t>
            </a:r>
            <a:endParaRPr lang="zh-CN" altLang="en-US" sz="7200" dirty="0">
              <a:gradFill flip="none" rotWithShape="1">
                <a:gsLst>
                  <a:gs pos="77000">
                    <a:srgbClr val="CA3446"/>
                  </a:gs>
                  <a:gs pos="0">
                    <a:srgbClr val="FFF022"/>
                  </a:gs>
                  <a:gs pos="27000">
                    <a:schemeClr val="accent6">
                      <a:lumMod val="75000"/>
                    </a:schemeClr>
                  </a:gs>
                  <a:gs pos="49000">
                    <a:srgbClr val="0070C0"/>
                  </a:gs>
                </a:gsLst>
                <a:path path="circle">
                  <a:fillToRect l="100000" b="100000"/>
                </a:path>
                <a:tileRect t="-100000" r="-100000"/>
              </a:gradFill>
              <a:effectLst>
                <a:reflection blurRad="6350" stA="50000" endA="300" endPos="50000" dist="29997" dir="5400000" sy="-100000" algn="bl" rotWithShape="0"/>
              </a:effectLst>
              <a:latin typeface="SVN-Internation" panose="02040603050506020204" pitchFamily="18" charset="0"/>
              <a:ea typeface="字魂131号-酷乐潮玩体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4" name="矩形: 圆角 16">
            <a:extLst>
              <a:ext uri="{FF2B5EF4-FFF2-40B4-BE49-F238E27FC236}">
                <a16:creationId xmlns:a16="http://schemas.microsoft.com/office/drawing/2014/main" id="{8C14046D-F732-340D-BCF3-B7773A69F385}"/>
              </a:ext>
            </a:extLst>
          </p:cNvPr>
          <p:cNvSpPr/>
          <p:nvPr/>
        </p:nvSpPr>
        <p:spPr>
          <a:xfrm>
            <a:off x="5761120" y="4631961"/>
            <a:ext cx="2453489" cy="627601"/>
          </a:xfrm>
          <a:prstGeom prst="roundRect">
            <a:avLst>
              <a:gd name="adj" fmla="val 50000"/>
            </a:avLst>
          </a:prstGeom>
          <a:solidFill>
            <a:srgbClr val="1D7C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>
                <a:latin typeface="#9Slide04 Goku" panose="02000503000000020004" pitchFamily="2" charset="0"/>
                <a:ea typeface="字魂131号-酷乐潮玩体" panose="00000500000000000000" pitchFamily="2" charset="-122"/>
                <a:sym typeface="Arial" panose="020B0604020202020204" pitchFamily="34" charset="0"/>
              </a:rPr>
              <a:t>Trang 36</a:t>
            </a:r>
            <a:endParaRPr lang="zh-CN" altLang="en-US" sz="3600" dirty="0">
              <a:latin typeface="#9Slide04 Goku" panose="02000503000000020004" pitchFamily="2" charset="0"/>
              <a:ea typeface="字魂131号-酷乐潮玩体" panose="00000500000000000000" pitchFamily="2" charset="-122"/>
              <a:sym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763820" y="3010774"/>
            <a:ext cx="6713002" cy="1202665"/>
            <a:chOff x="2961973" y="3514494"/>
            <a:chExt cx="6713002" cy="1202665"/>
          </a:xfrm>
        </p:grpSpPr>
        <p:sp>
          <p:nvSpPr>
            <p:cNvPr id="16" name="TextBox 15"/>
            <p:cNvSpPr txBox="1"/>
            <p:nvPr/>
          </p:nvSpPr>
          <p:spPr>
            <a:xfrm>
              <a:off x="2961973" y="3514494"/>
              <a:ext cx="671300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7200">
                  <a:ln w="12700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ViceroyJF" panose="02040603050506020204" pitchFamily="18" charset="0"/>
                  <a:ea typeface="Noto Sans S Chinese DemiLight" panose="020B0400000000000000" pitchFamily="34" charset="-122"/>
                </a:rPr>
                <a:t>Câu nêu đặc điểm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61973" y="3516830"/>
              <a:ext cx="671300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72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ViceroyJF" panose="02040603050506020204" pitchFamily="18" charset="0"/>
                  <a:ea typeface="Noto Sans S Chinese DemiLight" panose="020B0400000000000000" pitchFamily="34" charset="-122"/>
                </a:rPr>
                <a:t>Câu nêu đặc điểm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82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48"/>
          <a:stretch/>
        </p:blipFill>
        <p:spPr>
          <a:xfrm>
            <a:off x="0" y="3437466"/>
            <a:ext cx="12192000" cy="3420533"/>
          </a:xfrm>
          <a:prstGeom prst="rect">
            <a:avLst/>
          </a:prstGeom>
        </p:spPr>
      </p:pic>
      <p:pic>
        <p:nvPicPr>
          <p:cNvPr id="3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3950"/>
            <a:ext cx="12192000" cy="5734051"/>
          </a:xfrm>
          <a:prstGeom prst="rect">
            <a:avLst/>
          </a:prstGeom>
        </p:spPr>
      </p:pic>
      <p:pic>
        <p:nvPicPr>
          <p:cNvPr id="4" name="图片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978" y="1123950"/>
            <a:ext cx="11882033" cy="5941017"/>
          </a:xfrm>
          <a:prstGeom prst="rect">
            <a:avLst/>
          </a:prstGeom>
        </p:spPr>
      </p:pic>
      <p:sp>
        <p:nvSpPr>
          <p:cNvPr id="5" name="矩形 28">
            <a:extLst>
              <a:ext uri="{FF2B5EF4-FFF2-40B4-BE49-F238E27FC236}">
                <a16:creationId xmlns:a16="http://schemas.microsoft.com/office/drawing/2014/main" id="{0486687C-426A-E595-5E09-00AC10217305}"/>
              </a:ext>
            </a:extLst>
          </p:cNvPr>
          <p:cNvSpPr/>
          <p:nvPr/>
        </p:nvSpPr>
        <p:spPr>
          <a:xfrm>
            <a:off x="3128303" y="1363313"/>
            <a:ext cx="6130204" cy="1938992"/>
          </a:xfrm>
          <a:prstGeom prst="rect">
            <a:avLst/>
          </a:prstGeom>
        </p:spPr>
        <p:txBody>
          <a:bodyPr vert="horz" wrap="non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altLang="zh-CN" sz="12000">
                <a:gradFill flip="none" rotWithShape="1">
                  <a:gsLst>
                    <a:gs pos="77000">
                      <a:srgbClr val="CA3446"/>
                    </a:gs>
                    <a:gs pos="0">
                      <a:srgbClr val="FFF022"/>
                    </a:gs>
                    <a:gs pos="27000">
                      <a:schemeClr val="accent6">
                        <a:lumMod val="75000"/>
                      </a:schemeClr>
                    </a:gs>
                    <a:gs pos="49000">
                      <a:srgbClr val="0070C0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reflection blurRad="6350" stA="50000" endA="300" endPos="50000" dist="29997" dir="5400000" sy="-100000" algn="bl" rotWithShape="0"/>
                </a:effectLst>
                <a:latin typeface="SVN-Internation" panose="02040603050506020204" pitchFamily="18" charset="0"/>
                <a:ea typeface="字魂131号-酷乐潮玩体" panose="00000500000000000000" pitchFamily="2" charset="-122"/>
                <a:sym typeface="Arial" panose="020B0604020202020204" pitchFamily="34" charset="0"/>
              </a:rPr>
              <a:t>KHÁM PHÁ</a:t>
            </a:r>
            <a:endParaRPr lang="zh-CN" altLang="en-US" sz="12000" dirty="0">
              <a:gradFill flip="none" rotWithShape="1">
                <a:gsLst>
                  <a:gs pos="77000">
                    <a:srgbClr val="CA3446"/>
                  </a:gs>
                  <a:gs pos="0">
                    <a:srgbClr val="FFF022"/>
                  </a:gs>
                  <a:gs pos="27000">
                    <a:schemeClr val="accent6">
                      <a:lumMod val="75000"/>
                    </a:schemeClr>
                  </a:gs>
                  <a:gs pos="49000">
                    <a:srgbClr val="0070C0"/>
                  </a:gs>
                </a:gsLst>
                <a:path path="circle">
                  <a:fillToRect l="100000" b="100000"/>
                </a:path>
                <a:tileRect t="-100000" r="-100000"/>
              </a:gradFill>
              <a:effectLst>
                <a:reflection blurRad="6350" stA="50000" endA="300" endPos="50000" dist="29997" dir="5400000" sy="-100000" algn="bl" rotWithShape="0"/>
              </a:effectLst>
              <a:latin typeface="SVN-Internation" panose="02040603050506020204" pitchFamily="18" charset="0"/>
              <a:ea typeface="字魂131号-酷乐潮玩体" panose="00000500000000000000" pitchFamily="2" charset="-122"/>
              <a:sym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" b="59259"/>
          <a:stretch/>
        </p:blipFill>
        <p:spPr>
          <a:xfrm>
            <a:off x="-2" y="0"/>
            <a:ext cx="11921067" cy="232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74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58DB47-EEED-C98D-373B-3D9707BE65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95" r="83764" b="37529"/>
          <a:stretch/>
        </p:blipFill>
        <p:spPr>
          <a:xfrm>
            <a:off x="7638987" y="1634844"/>
            <a:ext cx="4097771" cy="522315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810748" y="684734"/>
            <a:ext cx="6177183" cy="4073532"/>
            <a:chOff x="810748" y="684734"/>
            <a:chExt cx="6177183" cy="407353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6D338ED-40AD-4146-81CD-6FBECB608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748" y="684734"/>
              <a:ext cx="6177183" cy="4073532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653649" y="2059780"/>
              <a:ext cx="476408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chemeClr val="accent2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Thế nào là từ ngữ chỉ sự vật?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10747" y="684733"/>
            <a:ext cx="6177183" cy="4073532"/>
            <a:chOff x="810748" y="684734"/>
            <a:chExt cx="6177183" cy="407353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6D338ED-40AD-4146-81CD-6FBECB608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748" y="684734"/>
              <a:ext cx="6177183" cy="4073532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653649" y="2059780"/>
              <a:ext cx="476408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9999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Thế nào là từ ngữ chỉ đặc điểm?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9606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304" y="4499825"/>
            <a:ext cx="2934109" cy="2476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512" y="4080667"/>
            <a:ext cx="3048425" cy="2896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950" y="1524000"/>
            <a:ext cx="4213149" cy="2751544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644" y="475243"/>
            <a:ext cx="4203455" cy="2745213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7195" y="-492746"/>
            <a:ext cx="4067598" cy="2656486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55528" y="1694774"/>
            <a:ext cx="3946556" cy="25744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24121" y="543211"/>
            <a:ext cx="4185684" cy="273848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24121" y="-492746"/>
            <a:ext cx="4185684" cy="273848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93377" y="1593048"/>
            <a:ext cx="4310006" cy="2811527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78033" y="576510"/>
            <a:ext cx="4325350" cy="2824821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84247" y="-448848"/>
            <a:ext cx="4230001" cy="27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81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7.40741E-7 L 0.08998 0.614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2" y="3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44444E-6 L -0.0802 0.4583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0" y="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81481E-6 L 0.40287 0.2988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43" y="1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22222E-6 L 0.32565 0.6166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76" y="3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0.02777 L -0.26029 0.371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21" y="1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0.18008 0.2048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85" y="1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0.01111 L 0.03659 0.4953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3" y="2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-0.63802 0.278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01" y="1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-0.45039 0.12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26" y="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Terminator 9"/>
          <p:cNvSpPr/>
          <p:nvPr/>
        </p:nvSpPr>
        <p:spPr>
          <a:xfrm>
            <a:off x="268338" y="4000499"/>
            <a:ext cx="5657815" cy="2990443"/>
          </a:xfrm>
          <a:prstGeom prst="flowChartTerminator">
            <a:avLst/>
          </a:prstGeom>
          <a:solidFill>
            <a:schemeClr val="bg1"/>
          </a:solidFill>
          <a:ln w="28575">
            <a:solidFill>
              <a:srgbClr val="5FBDA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2400" b="1">
              <a:solidFill>
                <a:srgbClr val="5FBD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39901" y="474653"/>
            <a:ext cx="10445447" cy="1338198"/>
            <a:chOff x="739901" y="474653"/>
            <a:chExt cx="10445447" cy="1338198"/>
          </a:xfrm>
        </p:grpSpPr>
        <p:sp>
          <p:nvSpPr>
            <p:cNvPr id="3" name="Rounded Rectangle 2"/>
            <p:cNvSpPr/>
            <p:nvPr/>
          </p:nvSpPr>
          <p:spPr>
            <a:xfrm>
              <a:off x="739901" y="474653"/>
              <a:ext cx="10445447" cy="1338198"/>
            </a:xfrm>
            <a:prstGeom prst="roundRect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39050" y="543587"/>
              <a:ext cx="1004629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3600" b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. Ghép từ ngữ chỉ sự vật với từ ngữ chỉ đặc điểm ở bài tập 1 để tạo 3 câu.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939475" y="1934237"/>
            <a:ext cx="6451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M.</a:t>
            </a:r>
            <a:r>
              <a:rPr lang="en-US" sz="36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Bầu trời trong xanh.</a:t>
            </a:r>
            <a:endParaRPr lang="en-US" sz="3600" b="1">
              <a:solidFill>
                <a:srgbClr val="00206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6116627" y="4000499"/>
            <a:ext cx="5657815" cy="2875995"/>
          </a:xfrm>
          <a:prstGeom prst="flowChartTerminator">
            <a:avLst/>
          </a:prstGeom>
          <a:solidFill>
            <a:schemeClr val="bg1"/>
          </a:solidFill>
          <a:ln w="28575">
            <a:solidFill>
              <a:srgbClr val="5FBDA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2400" b="1">
              <a:solidFill>
                <a:srgbClr val="5FBD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3775" y="3971981"/>
            <a:ext cx="4385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66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Từ ngữ chỉ sự vật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04957" y="4046637"/>
            <a:ext cx="4867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66"/>
                </a:solidFill>
                <a:latin typeface="UTM Aptima" panose="02040603050506020204" pitchFamily="18" charset="0"/>
                <a:cs typeface="Times New Roman" panose="02020603050405020304" pitchFamily="18" charset="0"/>
              </a:rPr>
              <a:t>Từ ngữ chỉ đặc điểm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1301" y="4708385"/>
            <a:ext cx="2346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ptima" panose="02040603050506020204" pitchFamily="18" charset="0"/>
                <a:cs typeface="Times New Roman" panose="02020603050405020304" pitchFamily="18" charset="0"/>
              </a:rPr>
              <a:t>bầu trời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99015" y="4708385"/>
            <a:ext cx="2346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ptima" panose="02040603050506020204" pitchFamily="18" charset="0"/>
                <a:cs typeface="Times New Roman" panose="02020603050405020304" pitchFamily="18" charset="0"/>
              </a:rPr>
              <a:t> ngôi sao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1564" y="5495720"/>
            <a:ext cx="2773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ptima" panose="02040603050506020204" pitchFamily="18" charset="0"/>
                <a:cs typeface="Times New Roman" panose="02020603050405020304" pitchFamily="18" charset="0"/>
              </a:rPr>
              <a:t> nương lúa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97245" y="5470024"/>
            <a:ext cx="2346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ptima" panose="02040603050506020204" pitchFamily="18" charset="0"/>
                <a:cs typeface="Times New Roman" panose="02020603050405020304" pitchFamily="18" charset="0"/>
              </a:rPr>
              <a:t>lũy tre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36241" y="6149392"/>
            <a:ext cx="2784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ptima" panose="02040603050506020204" pitchFamily="18" charset="0"/>
                <a:cs typeface="Times New Roman" panose="02020603050405020304" pitchFamily="18" charset="0"/>
              </a:rPr>
              <a:t> dòng sông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94204" y="4879835"/>
            <a:ext cx="2346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ptima" panose="02040603050506020204" pitchFamily="18" charset="0"/>
                <a:cs typeface="Times New Roman" panose="02020603050405020304" pitchFamily="18" charset="0"/>
              </a:rPr>
              <a:t>  xanh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981918" y="4879835"/>
            <a:ext cx="2346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ptima" panose="02040603050506020204" pitchFamily="18" charset="0"/>
                <a:cs typeface="Times New Roman" panose="02020603050405020304" pitchFamily="18" charset="0"/>
              </a:rPr>
              <a:t> lấp lánh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57767" y="5667170"/>
            <a:ext cx="2773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ptima" panose="02040603050506020204" pitchFamily="18" charset="0"/>
                <a:cs typeface="Times New Roman" panose="02020603050405020304" pitchFamily="18" charset="0"/>
              </a:rPr>
              <a:t> vàng óng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18198" y="5641474"/>
            <a:ext cx="2883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ptim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ptima" panose="02040603050506020204" pitchFamily="18" charset="0"/>
                <a:cs typeface="Times New Roman" panose="02020603050405020304" pitchFamily="18" charset="0"/>
              </a:rPr>
              <a:t>trong xanh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348728" y="2523418"/>
            <a:ext cx="6451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- Ngôi sao lấp lánh.</a:t>
            </a:r>
            <a:endParaRPr lang="en-US" sz="3600" b="1">
              <a:solidFill>
                <a:schemeClr val="accent2">
                  <a:lumMod val="50000"/>
                </a:schemeClr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48728" y="3073955"/>
            <a:ext cx="6451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- Nương lúa vàng óng.</a:t>
            </a:r>
            <a:endParaRPr lang="en-US" sz="3600" b="1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62763" y="1985604"/>
            <a:ext cx="4210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- Lũy tre xanh.</a:t>
            </a:r>
            <a:endParaRPr lang="en-US" sz="3600" b="1">
              <a:solidFill>
                <a:srgbClr val="00808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23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  <p:bldP spid="6" grpId="0" animBg="1"/>
      <p:bldP spid="8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39901" y="474653"/>
            <a:ext cx="10445447" cy="1338198"/>
            <a:chOff x="739901" y="474653"/>
            <a:chExt cx="10445447" cy="1338198"/>
          </a:xfrm>
        </p:grpSpPr>
        <p:sp>
          <p:nvSpPr>
            <p:cNvPr id="3" name="Rounded Rectangle 2"/>
            <p:cNvSpPr/>
            <p:nvPr/>
          </p:nvSpPr>
          <p:spPr>
            <a:xfrm>
              <a:off x="739901" y="474653"/>
              <a:ext cx="10445447" cy="1338198"/>
            </a:xfrm>
            <a:prstGeom prst="roundRect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39050" y="543587"/>
              <a:ext cx="1004629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3600" b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. Hỏi – đáp về đặc điểm của các sự vật </a:t>
              </a:r>
              <a:r>
                <a:rPr lang="en-US" sz="3600" b="1" i="1">
                  <a:solidFill>
                    <a:schemeClr val="accent6">
                      <a:lumMod val="50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ngôi sao, dòng sông, nương lúa, bầu trời</a:t>
              </a:r>
              <a:r>
                <a:rPr lang="en-US" sz="3600" b="1" i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.</a:t>
              </a:r>
              <a:endParaRPr lang="en-US" sz="3600" b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450" y="2152650"/>
            <a:ext cx="4991099" cy="3676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8" name="Group 7"/>
          <p:cNvGrpSpPr/>
          <p:nvPr/>
        </p:nvGrpSpPr>
        <p:grpSpPr>
          <a:xfrm>
            <a:off x="476250" y="2152650"/>
            <a:ext cx="5848350" cy="1276350"/>
            <a:chOff x="476250" y="2152650"/>
            <a:chExt cx="5848350" cy="1276350"/>
          </a:xfrm>
        </p:grpSpPr>
        <p:sp>
          <p:nvSpPr>
            <p:cNvPr id="6" name="íŝľíḋe">
              <a:extLst>
                <a:ext uri="{FF2B5EF4-FFF2-40B4-BE49-F238E27FC236}">
                  <a16:creationId xmlns:a16="http://schemas.microsoft.com/office/drawing/2014/main" id="{905F92B3-BAD7-4BBC-809D-2C0BF68B333C}"/>
                </a:ext>
              </a:extLst>
            </p:cNvPr>
            <p:cNvSpPr/>
            <p:nvPr/>
          </p:nvSpPr>
          <p:spPr>
            <a:xfrm>
              <a:off x="476250" y="2152650"/>
              <a:ext cx="5848350" cy="1276350"/>
            </a:xfrm>
            <a:prstGeom prst="roundRect">
              <a:avLst>
                <a:gd name="adj" fmla="val 3005"/>
              </a:avLst>
            </a:prstGeom>
            <a:solidFill>
              <a:srgbClr val="FFFABB"/>
            </a:solidFill>
            <a:ln w="38100" cap="rnd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400"/>
              <a:endParaRPr lang="zh-CN" altLang="en-US" sz="1800" b="1">
                <a:solidFill>
                  <a:schemeClr val="tx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52448" y="2362200"/>
              <a:ext cx="57721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chemeClr val="accent2">
                      <a:lumMod val="50000"/>
                    </a:schemeClr>
                  </a:solidFill>
                  <a:latin typeface="UTM Aptima" panose="02040603050506020204" pitchFamily="18" charset="0"/>
                </a:rPr>
                <a:t>M. </a:t>
              </a:r>
              <a:r>
                <a:rPr lang="en-US" sz="4800" b="1">
                  <a:latin typeface="UTM Aptima" panose="02040603050506020204" pitchFamily="18" charset="0"/>
                </a:rPr>
                <a:t>Bầu trời thế nào?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90523" y="3990975"/>
            <a:ext cx="6096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accent2">
                    <a:lumMod val="50000"/>
                  </a:schemeClr>
                </a:solidFill>
                <a:latin typeface="UTM Aptima" panose="02040603050506020204" pitchFamily="18" charset="0"/>
              </a:rPr>
              <a:t>- Bầu trời </a:t>
            </a:r>
            <a:r>
              <a:rPr lang="en-US" sz="4800" b="1">
                <a:solidFill>
                  <a:srgbClr val="FF3300"/>
                </a:solidFill>
                <a:latin typeface="UTM Aptima" panose="02040603050506020204" pitchFamily="18" charset="0"/>
              </a:rPr>
              <a:t>cao vời vợi</a:t>
            </a:r>
            <a:r>
              <a:rPr lang="en-US" sz="4800" b="1">
                <a:solidFill>
                  <a:schemeClr val="accent2">
                    <a:lumMod val="50000"/>
                  </a:schemeClr>
                </a:solidFill>
                <a:latin typeface="UTM Aptima" panose="02040603050506020204" pitchFamily="18" charset="0"/>
              </a:rPr>
              <a:t>.</a:t>
            </a:r>
            <a:endParaRPr lang="en-US" sz="4800" b="1">
              <a:latin typeface="UTM Aptima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15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39901" y="474653"/>
            <a:ext cx="10445447" cy="1338198"/>
            <a:chOff x="739901" y="474653"/>
            <a:chExt cx="10445447" cy="1338198"/>
          </a:xfrm>
        </p:grpSpPr>
        <p:sp>
          <p:nvSpPr>
            <p:cNvPr id="3" name="Rounded Rectangle 2"/>
            <p:cNvSpPr/>
            <p:nvPr/>
          </p:nvSpPr>
          <p:spPr>
            <a:xfrm>
              <a:off x="739901" y="474653"/>
              <a:ext cx="10445447" cy="1338198"/>
            </a:xfrm>
            <a:prstGeom prst="roundRect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39050" y="543587"/>
              <a:ext cx="1004629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3600" b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. Hỏi – đáp về đặc điểm của các sự vật </a:t>
              </a:r>
              <a:r>
                <a:rPr lang="en-US" sz="3600" b="1" i="1">
                  <a:solidFill>
                    <a:schemeClr val="accent6">
                      <a:lumMod val="50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ngôi sao, dòng sông, nương lúa, bầu trời</a:t>
              </a:r>
              <a:r>
                <a:rPr lang="en-US" sz="3600" b="1" i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.</a:t>
              </a:r>
              <a:endParaRPr lang="en-US" sz="3600" b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49" y="2819400"/>
            <a:ext cx="4914453" cy="32760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11" name="Group 10"/>
          <p:cNvGrpSpPr/>
          <p:nvPr/>
        </p:nvGrpSpPr>
        <p:grpSpPr>
          <a:xfrm>
            <a:off x="476250" y="2152650"/>
            <a:ext cx="5953124" cy="1276350"/>
            <a:chOff x="476250" y="2152650"/>
            <a:chExt cx="5953124" cy="1276350"/>
          </a:xfrm>
        </p:grpSpPr>
        <p:sp>
          <p:nvSpPr>
            <p:cNvPr id="12" name="íŝľíḋe">
              <a:extLst>
                <a:ext uri="{FF2B5EF4-FFF2-40B4-BE49-F238E27FC236}">
                  <a16:creationId xmlns:a16="http://schemas.microsoft.com/office/drawing/2014/main" id="{905F92B3-BAD7-4BBC-809D-2C0BF68B333C}"/>
                </a:ext>
              </a:extLst>
            </p:cNvPr>
            <p:cNvSpPr/>
            <p:nvPr/>
          </p:nvSpPr>
          <p:spPr>
            <a:xfrm>
              <a:off x="476250" y="2152650"/>
              <a:ext cx="5848350" cy="1276350"/>
            </a:xfrm>
            <a:prstGeom prst="roundRect">
              <a:avLst>
                <a:gd name="adj" fmla="val 3005"/>
              </a:avLst>
            </a:prstGeom>
            <a:solidFill>
              <a:srgbClr val="FFFABB"/>
            </a:solidFill>
            <a:ln w="38100" cap="rnd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400"/>
              <a:endParaRPr lang="zh-CN" altLang="en-US" sz="1800" b="1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95297" y="2362200"/>
              <a:ext cx="59340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chemeClr val="accent2">
                      <a:lumMod val="50000"/>
                    </a:schemeClr>
                  </a:solidFill>
                  <a:latin typeface="UTM Aptima" panose="02040603050506020204" pitchFamily="18" charset="0"/>
                </a:rPr>
                <a:t>- </a:t>
              </a:r>
              <a:r>
                <a:rPr lang="en-US" sz="4800" b="1">
                  <a:latin typeface="UTM Aptima" panose="02040603050506020204" pitchFamily="18" charset="0"/>
                </a:rPr>
                <a:t>Dòng sông thế nào?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19072" y="4435549"/>
            <a:ext cx="67532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accent2">
                    <a:lumMod val="50000"/>
                  </a:schemeClr>
                </a:solidFill>
                <a:latin typeface="UTM Aptima" panose="02040603050506020204" pitchFamily="18" charset="0"/>
              </a:rPr>
              <a:t>- Dòng sông </a:t>
            </a:r>
            <a:r>
              <a:rPr lang="en-US" sz="4800" b="1">
                <a:solidFill>
                  <a:srgbClr val="FF3300"/>
                </a:solidFill>
                <a:latin typeface="UTM Aptima" panose="02040603050506020204" pitchFamily="18" charset="0"/>
              </a:rPr>
              <a:t>trong xanh</a:t>
            </a:r>
            <a:r>
              <a:rPr lang="en-US" sz="4800" b="1">
                <a:solidFill>
                  <a:schemeClr val="accent2">
                    <a:lumMod val="50000"/>
                  </a:schemeClr>
                </a:solidFill>
                <a:latin typeface="UTM Aptima" panose="02040603050506020204" pitchFamily="18" charset="0"/>
              </a:rPr>
              <a:t>.</a:t>
            </a:r>
            <a:endParaRPr lang="en-US" sz="4800" b="1">
              <a:latin typeface="UTM Aptima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98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39901" y="474653"/>
            <a:ext cx="10445447" cy="1338198"/>
            <a:chOff x="739901" y="474653"/>
            <a:chExt cx="10445447" cy="1338198"/>
          </a:xfrm>
        </p:grpSpPr>
        <p:sp>
          <p:nvSpPr>
            <p:cNvPr id="3" name="Rounded Rectangle 2"/>
            <p:cNvSpPr/>
            <p:nvPr/>
          </p:nvSpPr>
          <p:spPr>
            <a:xfrm>
              <a:off x="739901" y="474653"/>
              <a:ext cx="10445447" cy="1338198"/>
            </a:xfrm>
            <a:prstGeom prst="roundRect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39050" y="543587"/>
              <a:ext cx="1004629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3600" b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. Hỏi – đáp về đặc điểm của các sự vật </a:t>
              </a:r>
              <a:r>
                <a:rPr lang="en-US" sz="3600" b="1" i="1">
                  <a:solidFill>
                    <a:schemeClr val="accent6">
                      <a:lumMod val="50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ngôi sao, dòng sông, nương lúa, bầu trời</a:t>
              </a:r>
              <a:r>
                <a:rPr lang="en-US" sz="3600" b="1" i="1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.</a:t>
              </a:r>
              <a:endParaRPr lang="en-US" sz="3600" b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500" y="3048000"/>
            <a:ext cx="5031430" cy="33557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6" name="Group 5"/>
          <p:cNvGrpSpPr/>
          <p:nvPr/>
        </p:nvGrpSpPr>
        <p:grpSpPr>
          <a:xfrm>
            <a:off x="476250" y="2152650"/>
            <a:ext cx="5953124" cy="1276350"/>
            <a:chOff x="476250" y="2152650"/>
            <a:chExt cx="5953124" cy="1276350"/>
          </a:xfrm>
        </p:grpSpPr>
        <p:sp>
          <p:nvSpPr>
            <p:cNvPr id="7" name="íŝľíḋe">
              <a:extLst>
                <a:ext uri="{FF2B5EF4-FFF2-40B4-BE49-F238E27FC236}">
                  <a16:creationId xmlns:a16="http://schemas.microsoft.com/office/drawing/2014/main" id="{905F92B3-BAD7-4BBC-809D-2C0BF68B333C}"/>
                </a:ext>
              </a:extLst>
            </p:cNvPr>
            <p:cNvSpPr/>
            <p:nvPr/>
          </p:nvSpPr>
          <p:spPr>
            <a:xfrm>
              <a:off x="476250" y="2152650"/>
              <a:ext cx="5848350" cy="1276350"/>
            </a:xfrm>
            <a:prstGeom prst="roundRect">
              <a:avLst>
                <a:gd name="adj" fmla="val 3005"/>
              </a:avLst>
            </a:prstGeom>
            <a:solidFill>
              <a:srgbClr val="FFFABB"/>
            </a:solidFill>
            <a:ln w="38100" cap="rnd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400"/>
              <a:endParaRPr lang="zh-CN" altLang="en-US" sz="1800" b="1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5297" y="2362200"/>
              <a:ext cx="59340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chemeClr val="accent2">
                      <a:lumMod val="50000"/>
                    </a:schemeClr>
                  </a:solidFill>
                  <a:latin typeface="UTM Aptima" panose="02040603050506020204" pitchFamily="18" charset="0"/>
                </a:rPr>
                <a:t>- </a:t>
              </a:r>
              <a:r>
                <a:rPr lang="en-US" sz="4800" b="1">
                  <a:latin typeface="UTM Aptima" panose="02040603050506020204" pitchFamily="18" charset="0"/>
                </a:rPr>
                <a:t>Nương lúa thế nào?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19072" y="4435549"/>
            <a:ext cx="67532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accent2">
                    <a:lumMod val="50000"/>
                  </a:schemeClr>
                </a:solidFill>
                <a:latin typeface="UTM Aptima" panose="02040603050506020204" pitchFamily="18" charset="0"/>
              </a:rPr>
              <a:t>- Nương lúa </a:t>
            </a:r>
            <a:r>
              <a:rPr lang="en-US" sz="4800" b="1">
                <a:solidFill>
                  <a:srgbClr val="FF3300"/>
                </a:solidFill>
                <a:latin typeface="UTM Aptima" panose="02040603050506020204" pitchFamily="18" charset="0"/>
              </a:rPr>
              <a:t>vàng óng</a:t>
            </a:r>
            <a:r>
              <a:rPr lang="en-US" sz="4800" b="1">
                <a:solidFill>
                  <a:schemeClr val="accent2">
                    <a:lumMod val="50000"/>
                  </a:schemeClr>
                </a:solidFill>
                <a:latin typeface="UTM Aptima" panose="02040603050506020204" pitchFamily="18" charset="0"/>
              </a:rPr>
              <a:t>.</a:t>
            </a:r>
            <a:endParaRPr lang="en-US" sz="4800" b="1">
              <a:latin typeface="UTM Aptima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41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235</Words>
  <Application>Microsoft Office PowerPoint</Application>
  <PresentationFormat>Widescreen</PresentationFormat>
  <Paragraphs>34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SVN-Newton</vt:lpstr>
      <vt:lpstr>#9Slide04 Goku</vt:lpstr>
      <vt:lpstr>UTM ViceroyJF</vt:lpstr>
      <vt:lpstr>Arial</vt:lpstr>
      <vt:lpstr>Times New Roman</vt:lpstr>
      <vt:lpstr>#9Slide05 Aphrodite Pro</vt:lpstr>
      <vt:lpstr>UTM Aptima</vt:lpstr>
      <vt:lpstr>Calibri</vt:lpstr>
      <vt:lpstr>#9Slide07 HoneyCream</vt:lpstr>
      <vt:lpstr>SVN-Internation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MRVT thiên nhiên</dc:title>
  <dc:subject>Luyện từ và câu</dc:subject>
  <dc:creator>BÍCH</dc:creator>
  <cp:keywords>MĂNGNON</cp:keywords>
  <cp:lastModifiedBy>SingPC</cp:lastModifiedBy>
  <cp:revision>22</cp:revision>
  <dcterms:created xsi:type="dcterms:W3CDTF">2023-01-07T19:02:33Z</dcterms:created>
  <dcterms:modified xsi:type="dcterms:W3CDTF">2024-04-05T13:07:40Z</dcterms:modified>
</cp:coreProperties>
</file>