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0" r:id="rId3"/>
    <p:sldId id="264" r:id="rId4"/>
    <p:sldId id="257" r:id="rId5"/>
    <p:sldId id="263" r:id="rId6"/>
    <p:sldId id="262" r:id="rId7"/>
    <p:sldId id="265" r:id="rId8"/>
    <p:sldId id="266" r:id="rId9"/>
    <p:sldId id="269" r:id="rId10"/>
    <p:sldId id="271" r:id="rId11"/>
  </p:sldIdLst>
  <p:sldSz cx="12192000" cy="6858000"/>
  <p:notesSz cx="6858000" cy="9144000"/>
  <p:embeddedFontLst>
    <p:embeddedFont>
      <p:font typeface="#9Slide05 Aphrodite Pro" panose="020B0604020202020204" charset="0"/>
      <p:regular r:id="rId12"/>
    </p:embeddedFont>
    <p:embeddedFont>
      <p:font typeface="#9Slide05 SVNBulgary" panose="020B0604020202020204" charset="0"/>
      <p:regular r:id="rId13"/>
    </p:embeddedFont>
    <p:embeddedFont>
      <p:font typeface="#9Slide05 VL Fadilla" panose="020B0604020202020204" charset="0"/>
      <p:regular r:id="rId14"/>
    </p:embeddedFont>
    <p:embeddedFont>
      <p:font typeface="UTM Aptima" panose="02040603050506020204" pitchFamily="18" charset="0"/>
      <p:regular r:id="rId15"/>
      <p:bold r:id="rId16"/>
      <p:italic r:id="rId17"/>
      <p:boldItalic r:id="rId18"/>
    </p:embeddedFont>
    <p:embeddedFont>
      <p:font typeface="UTM Avo" panose="02040603050506020204" pitchFamily="18" charset="0"/>
      <p:regular r:id="rId19"/>
      <p:bold r:id="rId20"/>
      <p:italic r:id="rId21"/>
      <p:boldItalic r:id="rId22"/>
    </p:embeddedFont>
    <p:embeddedFont>
      <p:font typeface="UTM Guanine" panose="02040603050506020204" pitchFamily="18" charset="0"/>
      <p:regular r:id="rId23"/>
    </p:embeddedFont>
    <p:embeddedFont>
      <p:font typeface="UTM Soraya" panose="02040603050506020204" pitchFamily="18" charset="0"/>
      <p:regular r:id="rId24"/>
    </p:embeddedFont>
    <p:embeddedFont>
      <p:font typeface="Wingdings 2" panose="05020102010507070707" pitchFamily="18" charset="2"/>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2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977" y="0"/>
            <a:ext cx="12197954"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3366" y="-305600"/>
            <a:ext cx="3428634" cy="3428634"/>
          </a:xfrm>
          <a:prstGeom prst="rect">
            <a:avLst/>
          </a:prstGeom>
        </p:spPr>
      </p:pic>
      <p:pic>
        <p:nvPicPr>
          <p:cNvPr id="8" name="Picture 8" descr="Hình ảnh hoa đào PNG đẹp cho dân thiết kế"/>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5600"/>
            <a:ext cx="2923822" cy="292382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59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94553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58297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554736" y="603504"/>
            <a:ext cx="11082528" cy="5752846"/>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07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 y="-1"/>
            <a:ext cx="12192000" cy="6907529"/>
          </a:xfrm>
          <a:prstGeom prst="rect">
            <a:avLst/>
          </a:prstGeom>
        </p:spPr>
      </p:pic>
    </p:spTree>
    <p:extLst>
      <p:ext uri="{BB962C8B-B14F-4D97-AF65-F5344CB8AC3E}">
        <p14:creationId xmlns:p14="http://schemas.microsoft.com/office/powerpoint/2010/main" val="405238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9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1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4/5/2024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27689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4/5/2024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233704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4/5/2024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73237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4/5/2024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38581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56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9.png"/><Relationship Id="rId12" Type="http://schemas.microsoft.com/office/2007/relationships/hdphoto" Target="../media/hdphoto2.wdp"/><Relationship Id="rId2" Type="http://schemas.openxmlformats.org/officeDocument/2006/relationships/image" Target="../media/image6.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3.png"/><Relationship Id="rId15" Type="http://schemas.openxmlformats.org/officeDocument/2006/relationships/hyperlink" Target="https://www.facebook.com/teamKTUTS" TargetMode="External"/><Relationship Id="rId10" Type="http://schemas.openxmlformats.org/officeDocument/2006/relationships/image" Target="../media/image11.png"/><Relationship Id="rId4" Type="http://schemas.openxmlformats.org/officeDocument/2006/relationships/image" Target="../media/image7.jpg"/><Relationship Id="rId9" Type="http://schemas.microsoft.com/office/2007/relationships/hdphoto" Target="../media/hdphoto1.wdp"/><Relationship Id="rId1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slide" Target="slide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180" y="2013671"/>
            <a:ext cx="8232298" cy="4622943"/>
          </a:xfrm>
          <a:prstGeom prst="rect">
            <a:avLst/>
          </a:prstGeom>
        </p:spPr>
      </p:pic>
      <p:cxnSp>
        <p:nvCxnSpPr>
          <p:cNvPr id="5" name="Straight Connector 4"/>
          <p:cNvCxnSpPr/>
          <p:nvPr/>
        </p:nvCxnSpPr>
        <p:spPr>
          <a:xfrm>
            <a:off x="11645268" y="1626806"/>
            <a:ext cx="0" cy="1972817"/>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000" y="-1024241"/>
            <a:ext cx="4822512" cy="4822512"/>
          </a:xfrm>
          <a:prstGeom prst="rect">
            <a:avLst/>
          </a:prstGeom>
        </p:spPr>
      </p:pic>
      <p:grpSp>
        <p:nvGrpSpPr>
          <p:cNvPr id="7" name="Group 6"/>
          <p:cNvGrpSpPr/>
          <p:nvPr/>
        </p:nvGrpSpPr>
        <p:grpSpPr>
          <a:xfrm>
            <a:off x="365327" y="2080584"/>
            <a:ext cx="1076712" cy="3140582"/>
            <a:chOff x="13716" y="2202497"/>
            <a:chExt cx="1076712" cy="3140582"/>
          </a:xfrm>
        </p:grpSpPr>
        <p:cxnSp>
          <p:nvCxnSpPr>
            <p:cNvPr id="8" name="Straight Connector 7"/>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sp>
        <p:nvSpPr>
          <p:cNvPr id="10" name="AutoShape 6" descr="Photoshop cành hoa đào phai đẹp file PSD #2"/>
          <p:cNvSpPr>
            <a:spLocks noChangeAspect="1" noChangeArrowheads="1"/>
          </p:cNvSpPr>
          <p:nvPr/>
        </p:nvSpPr>
        <p:spPr bwMode="auto">
          <a:xfrm>
            <a:off x="0" y="15197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矩形 259"/>
          <p:cNvSpPr>
            <a:spLocks noChangeArrowheads="1"/>
          </p:cNvSpPr>
          <p:nvPr/>
        </p:nvSpPr>
        <p:spPr bwMode="auto">
          <a:xfrm>
            <a:off x="1109156" y="3143086"/>
            <a:ext cx="79250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w="38100" h="38100"/>
            </a:sp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8800" cap="all">
                <a:ln w="38100">
                  <a:noFill/>
                </a:ln>
                <a:solidFill>
                  <a:srgbClr val="FF0000"/>
                </a:solidFill>
                <a:latin typeface="UVN Binh Duong" pitchFamily="2" charset="0"/>
                <a:ea typeface="方正黑体简体" panose="03000509000000000000" pitchFamily="65" charset="-122"/>
                <a:cs typeface="Arial" panose="020B0604020202020204" pitchFamily="34" charset="0"/>
                <a:sym typeface="+mn-lt"/>
              </a:rPr>
              <a:t>TẾT ĐẾN RỒI</a:t>
            </a:r>
            <a:endParaRPr lang="zh-CN" altLang="en-US" sz="8800" cap="all" dirty="0">
              <a:ln w="38100">
                <a:noFill/>
              </a:ln>
              <a:solidFill>
                <a:srgbClr val="FF0000"/>
              </a:solidFill>
              <a:latin typeface="UVN Binh Duong" pitchFamily="2" charset="0"/>
              <a:ea typeface="方正黑体简体" panose="03000509000000000000" pitchFamily="65" charset="-122"/>
              <a:cs typeface="Arial" panose="020B0604020202020204" pitchFamily="34" charset="0"/>
              <a:sym typeface="+mn-lt"/>
            </a:endParaRPr>
          </a:p>
        </p:txBody>
      </p:sp>
      <p:pic>
        <p:nvPicPr>
          <p:cNvPr id="13" name="Picture 8" descr="Hình ảnh hoa đào PNG đẹp cho dân thiết k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09" y="-1511600"/>
            <a:ext cx="4615207" cy="4615207"/>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634" y="4074479"/>
            <a:ext cx="2799972" cy="279997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8208" y="-204414"/>
            <a:ext cx="3048264" cy="3048264"/>
          </a:xfrm>
          <a:prstGeom prst="rect">
            <a:avLst/>
          </a:prstGeom>
        </p:spPr>
      </p:pic>
      <p:pic>
        <p:nvPicPr>
          <p:cNvPr id="16" name="Picture 15"/>
          <p:cNvPicPr>
            <a:picLocks noChangeAspect="1"/>
          </p:cNvPicPr>
          <p:nvPr/>
        </p:nvPicPr>
        <p:blipFill>
          <a:blip r:embed="rId8" cstate="print">
            <a:extLst>
              <a:ext uri="{BEBA8EAE-BF5A-486C-A8C5-ECC9F3942E4B}">
                <a14:imgProps xmlns:a14="http://schemas.microsoft.com/office/drawing/2010/main">
                  <a14:imgLayer r:embed="rId9">
                    <a14:imgEffect>
                      <a14:backgroundRemoval t="0" b="98583" l="5417" r="93500"/>
                    </a14:imgEffect>
                  </a14:imgLayer>
                </a14:imgProps>
              </a:ext>
              <a:ext uri="{28A0092B-C50C-407E-A947-70E740481C1C}">
                <a14:useLocalDpi xmlns:a14="http://schemas.microsoft.com/office/drawing/2010/main" val="0"/>
              </a:ext>
            </a:extLst>
          </a:blip>
          <a:stretch>
            <a:fillRect/>
          </a:stretch>
        </p:blipFill>
        <p:spPr>
          <a:xfrm>
            <a:off x="344807" y="4079208"/>
            <a:ext cx="2870693" cy="2870693"/>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588" y="6383622"/>
            <a:ext cx="6541575" cy="112176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6290" y="6369060"/>
            <a:ext cx="6541575" cy="1121761"/>
          </a:xfrm>
          <a:prstGeom prst="rect">
            <a:avLst/>
          </a:prstGeom>
        </p:spPr>
      </p:pic>
      <p:pic>
        <p:nvPicPr>
          <p:cNvPr id="19" name="Picture 4" descr="https://i.pinimg.com/564x/5d/28/16/5d281614a375ee630028260c028deae6.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3369372" y="739063"/>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i.pinimg.com/564x/5d/28/16/5d281614a375ee630028260c028deae6.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7331649" y="-125005"/>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s://i.pinimg.com/564x/89/97/f5/8997f511b7acd5402afee377b5997c45.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1958200" y="899348"/>
            <a:ext cx="1257300" cy="16328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s://i.pinimg.com/564x/89/97/f5/8997f511b7acd5402afee377b5997c45.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9018306" y="-748033"/>
            <a:ext cx="1257300" cy="16328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4EC4050-743C-4949-876E-37E506940957}"/>
              </a:ext>
            </a:extLst>
          </p:cNvPr>
          <p:cNvSpPr txBox="1"/>
          <p:nvPr/>
        </p:nvSpPr>
        <p:spPr>
          <a:xfrm>
            <a:off x="2545670" y="11103820"/>
            <a:ext cx="419893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hlinkClick r:id="rId15"/>
              </a:rPr>
              <a:t>https://www.facebook.com/teamKTUTS</a:t>
            </a:r>
            <a:endParaRPr lang="en-US"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416AA52A-2568-3B14-1382-2943F1A7FFD1}"/>
              </a:ext>
            </a:extLst>
          </p:cNvPr>
          <p:cNvPicPr>
            <a:picLocks noChangeAspect="1"/>
          </p:cNvPicPr>
          <p:nvPr/>
        </p:nvPicPr>
        <p:blipFill>
          <a:blip r:embed="rId16"/>
          <a:stretch>
            <a:fillRect/>
          </a:stretch>
        </p:blipFill>
        <p:spPr>
          <a:xfrm>
            <a:off x="58650" y="-205004"/>
            <a:ext cx="1523956" cy="1508868"/>
          </a:xfrm>
          <a:prstGeom prst="rect">
            <a:avLst/>
          </a:prstGeom>
        </p:spPr>
      </p:pic>
      <p:grpSp>
        <p:nvGrpSpPr>
          <p:cNvPr id="26" name="Group 25"/>
          <p:cNvGrpSpPr/>
          <p:nvPr/>
        </p:nvGrpSpPr>
        <p:grpSpPr>
          <a:xfrm>
            <a:off x="-1125777" y="884033"/>
            <a:ext cx="2811440" cy="1105510"/>
            <a:chOff x="-856881" y="1091821"/>
            <a:chExt cx="2811440" cy="1105510"/>
          </a:xfrm>
        </p:grpSpPr>
        <p:sp>
          <p:nvSpPr>
            <p:cNvPr id="27"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sp>
          <p:nvSpPr>
            <p:cNvPr id="28"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grpSp>
      <p:grpSp>
        <p:nvGrpSpPr>
          <p:cNvPr id="33" name="Group 32"/>
          <p:cNvGrpSpPr/>
          <p:nvPr/>
        </p:nvGrpSpPr>
        <p:grpSpPr>
          <a:xfrm>
            <a:off x="3625867" y="2134982"/>
            <a:ext cx="2438077" cy="1024422"/>
            <a:chOff x="4942510" y="1452919"/>
            <a:chExt cx="2438077" cy="1024422"/>
          </a:xfrm>
        </p:grpSpPr>
        <p:sp>
          <p:nvSpPr>
            <p:cNvPr id="34" name="TextBox 33"/>
            <p:cNvSpPr txBox="1"/>
            <p:nvPr/>
          </p:nvSpPr>
          <p:spPr>
            <a:xfrm>
              <a:off x="4951288" y="1452919"/>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ln w="130175">
                    <a:solidFill>
                      <a:prstClr val="white"/>
                    </a:solidFill>
                  </a:ln>
                  <a:solidFill>
                    <a:prstClr val="black"/>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w="130175">
                  <a:solidFill>
                    <a:prstClr val="white"/>
                  </a:solidFill>
                </a:ln>
                <a:solidFill>
                  <a:prstClr val="black"/>
                </a:solidFill>
                <a:effectLst>
                  <a:outerShdw blurRad="38100" dist="38100" dir="2700000" algn="tl">
                    <a:srgbClr val="000000">
                      <a:alpha val="43137"/>
                    </a:srgbClr>
                  </a:outerShdw>
                </a:effectLst>
                <a:uLnTx/>
                <a:uFillTx/>
                <a:latin typeface="#9Slide05 VL Fadilla" pitchFamily="2" charset="0"/>
              </a:endParaRPr>
            </a:p>
          </p:txBody>
        </p:sp>
        <p:sp>
          <p:nvSpPr>
            <p:cNvPr id="35" name="TextBox 34"/>
            <p:cNvSpPr txBox="1"/>
            <p:nvPr/>
          </p:nvSpPr>
          <p:spPr>
            <a:xfrm>
              <a:off x="4942510" y="1461678"/>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0070C0"/>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9Slide05 VL Fadilla" pitchFamily="2" charset="0"/>
              </a:endParaRPr>
            </a:p>
          </p:txBody>
        </p:sp>
      </p:grpSp>
      <p:sp>
        <p:nvSpPr>
          <p:cNvPr id="36" name="TextBox 35">
            <a:extLst>
              <a:ext uri="{FF2B5EF4-FFF2-40B4-BE49-F238E27FC236}">
                <a16:creationId xmlns:a16="http://schemas.microsoft.com/office/drawing/2014/main" id="{A27601AC-6AF1-4E09-A9F4-CF1CFC8D789C}"/>
              </a:ext>
            </a:extLst>
          </p:cNvPr>
          <p:cNvSpPr txBox="1"/>
          <p:nvPr/>
        </p:nvSpPr>
        <p:spPr>
          <a:xfrm>
            <a:off x="2807087" y="4571067"/>
            <a:ext cx="4479111" cy="923330"/>
          </a:xfrm>
          <a:prstGeom prst="rect">
            <a:avLst/>
          </a:prstGeom>
          <a:noFill/>
        </p:spPr>
        <p:txBody>
          <a:bodyPr wrap="none" rtlCol="0">
            <a:spAutoFit/>
          </a:bodyPr>
          <a:lstStyle/>
          <a:p>
            <a:r>
              <a:rPr lang="en-US" sz="5400" b="1">
                <a:solidFill>
                  <a:srgbClr val="0070C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(Nghe – viết)</a:t>
            </a:r>
          </a:p>
        </p:txBody>
      </p:sp>
    </p:spTree>
    <p:extLst>
      <p:ext uri="{BB962C8B-B14F-4D97-AF65-F5344CB8AC3E}">
        <p14:creationId xmlns:p14="http://schemas.microsoft.com/office/powerpoint/2010/main" val="300622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7"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par>
                                <p:cTn id="41" presetID="38" presetClass="entr" presetSubtype="0" accel="50000" fill="hold" nodeType="withEffect">
                                  <p:stCondLst>
                                    <p:cond delay="1100"/>
                                  </p:stCondLst>
                                  <p:iterate type="lt">
                                    <p:tmPct val="50000"/>
                                  </p:iterate>
                                  <p:childTnLst>
                                    <p:set>
                                      <p:cBhvr>
                                        <p:cTn id="42" dur="1" fill="hold">
                                          <p:stCondLst>
                                            <p:cond delay="0"/>
                                          </p:stCondLst>
                                        </p:cTn>
                                        <p:tgtEl>
                                          <p:spTgt spid="11">
                                            <p:txEl>
                                              <p:pRg st="0" end="0"/>
                                            </p:txEl>
                                          </p:spTgt>
                                        </p:tgtEl>
                                        <p:attrNameLst>
                                          <p:attrName>style.visibility</p:attrName>
                                        </p:attrNameLst>
                                      </p:cBhvr>
                                      <p:to>
                                        <p:strVal val="visible"/>
                                      </p:to>
                                    </p:set>
                                    <p:set>
                                      <p:cBhvr>
                                        <p:cTn id="43" dur="227" fill="hold">
                                          <p:stCondLst>
                                            <p:cond delay="0"/>
                                          </p:stCondLst>
                                        </p:cTn>
                                        <p:tgtEl>
                                          <p:spTgt spid="11">
                                            <p:txEl>
                                              <p:pRg st="0" end="0"/>
                                            </p:txEl>
                                          </p:spTgt>
                                        </p:tgtEl>
                                        <p:attrNameLst>
                                          <p:attrName>style.rotation</p:attrName>
                                        </p:attrNameLst>
                                      </p:cBhvr>
                                      <p:to>
                                        <p:strVal val="-45.0"/>
                                      </p:to>
                                    </p:set>
                                    <p:anim calcmode="lin" valueType="num">
                                      <p:cBhvr>
                                        <p:cTn id="44" dur="227" fill="hold">
                                          <p:stCondLst>
                                            <p:cond delay="227"/>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227"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7"/>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1000" fill="hold"/>
                                        <p:tgtEl>
                                          <p:spTgt spid="14"/>
                                        </p:tgtEl>
                                        <p:attrNameLst>
                                          <p:attrName>ppt_x</p:attrName>
                                        </p:attrNameLst>
                                      </p:cBhvr>
                                      <p:tavLst>
                                        <p:tav tm="0">
                                          <p:val>
                                            <p:strVal val="1+#ppt_w/2"/>
                                          </p:val>
                                        </p:tav>
                                        <p:tav tm="100000">
                                          <p:val>
                                            <p:strVal val="#ppt_x"/>
                                          </p:val>
                                        </p:tav>
                                      </p:tavLst>
                                    </p:anim>
                                    <p:anim calcmode="lin" valueType="num">
                                      <p:cBhvr additive="base">
                                        <p:cTn id="51" dur="1000" fill="hold"/>
                                        <p:tgtEl>
                                          <p:spTgt spid="14"/>
                                        </p:tgtEl>
                                        <p:attrNameLst>
                                          <p:attrName>ppt_y</p:attrName>
                                        </p:attrNameLst>
                                      </p:cBhvr>
                                      <p:tavLst>
                                        <p:tav tm="0">
                                          <p:val>
                                            <p:strVal val="#ppt_y"/>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4100"/>
                            </p:stCondLst>
                            <p:childTnLst>
                              <p:par>
                                <p:cTn id="58" presetID="16" presetClass="entr" presetSubtype="21"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par>
                          <p:cTn id="61" fill="hold">
                            <p:stCondLst>
                              <p:cond delay="4600"/>
                            </p:stCondLst>
                            <p:childTnLst>
                              <p:par>
                                <p:cTn id="62" presetID="38" presetClass="entr" presetSubtype="0" accel="50000" fill="hold" grpId="0" nodeType="afterEffect">
                                  <p:stCondLst>
                                    <p:cond delay="0"/>
                                  </p:stCondLst>
                                  <p:iterate type="lt">
                                    <p:tmPct val="50000"/>
                                  </p:iterate>
                                  <p:childTnLst>
                                    <p:set>
                                      <p:cBhvr>
                                        <p:cTn id="63" dur="1" fill="hold">
                                          <p:stCondLst>
                                            <p:cond delay="0"/>
                                          </p:stCondLst>
                                        </p:cTn>
                                        <p:tgtEl>
                                          <p:spTgt spid="36"/>
                                        </p:tgtEl>
                                        <p:attrNameLst>
                                          <p:attrName>style.visibility</p:attrName>
                                        </p:attrNameLst>
                                      </p:cBhvr>
                                      <p:to>
                                        <p:strVal val="visible"/>
                                      </p:to>
                                    </p:set>
                                    <p:set>
                                      <p:cBhvr>
                                        <p:cTn id="64" dur="227" fill="hold">
                                          <p:stCondLst>
                                            <p:cond delay="0"/>
                                          </p:stCondLst>
                                        </p:cTn>
                                        <p:tgtEl>
                                          <p:spTgt spid="36"/>
                                        </p:tgtEl>
                                        <p:attrNameLst>
                                          <p:attrName>style.rotation</p:attrName>
                                        </p:attrNameLst>
                                      </p:cBhvr>
                                      <p:to>
                                        <p:strVal val="-45.0"/>
                                      </p:to>
                                    </p:set>
                                    <p:anim calcmode="lin" valueType="num">
                                      <p:cBhvr>
                                        <p:cTn id="65" dur="227" fill="hold">
                                          <p:stCondLst>
                                            <p:cond delay="227"/>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66" dur="227"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67" dur="78" decel="50000" autoRev="1" fill="hold">
                                          <p:stCondLst>
                                            <p:cond delay="227"/>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68" dur="68" fill="hold">
                                          <p:stCondLst>
                                            <p:cond delay="432"/>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129" y="-666220"/>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sp>
        <p:nvSpPr>
          <p:cNvPr id="18" name="TextBox 17"/>
          <p:cNvSpPr txBox="1"/>
          <p:nvPr/>
        </p:nvSpPr>
        <p:spPr>
          <a:xfrm>
            <a:off x="-702855" y="2448069"/>
            <a:ext cx="11563615" cy="2215991"/>
          </a:xfrm>
          <a:prstGeom prst="rect">
            <a:avLst/>
          </a:prstGeom>
          <a:noFill/>
        </p:spPr>
        <p:txBody>
          <a:bodyPr wrap="square" rtlCol="0">
            <a:spAutoFit/>
          </a:bodyPr>
          <a:lstStyle/>
          <a:p>
            <a:pPr algn="ctr"/>
            <a:r>
              <a:rPr lang="en-US" sz="13800">
                <a:solidFill>
                  <a:srgbClr val="FF0000"/>
                </a:solidFill>
                <a:effectLst>
                  <a:outerShdw blurRad="38100" dist="38100" dir="2700000" algn="tl">
                    <a:srgbClr val="000000">
                      <a:alpha val="43137"/>
                    </a:srgbClr>
                  </a:outerShdw>
                </a:effectLst>
                <a:latin typeface="#9Slide05 SVNBulgary" pitchFamily="2" charset="0"/>
              </a:rPr>
              <a:t>Chúc em học tốt</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6775" y="-846693"/>
            <a:ext cx="6469722" cy="431314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855" y="863437"/>
            <a:ext cx="4314135" cy="2876090"/>
          </a:xfrm>
          <a:prstGeom prst="rect">
            <a:avLst/>
          </a:prstGeom>
        </p:spPr>
      </p:pic>
    </p:spTree>
    <p:extLst>
      <p:ext uri="{BB962C8B-B14F-4D97-AF65-F5344CB8AC3E}">
        <p14:creationId xmlns:p14="http://schemas.microsoft.com/office/powerpoint/2010/main" val="426663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23" y="-333012"/>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397" y="-83771"/>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grpSp>
        <p:nvGrpSpPr>
          <p:cNvPr id="11" name="Group 10"/>
          <p:cNvGrpSpPr/>
          <p:nvPr/>
        </p:nvGrpSpPr>
        <p:grpSpPr>
          <a:xfrm>
            <a:off x="3257782" y="1136862"/>
            <a:ext cx="1776128" cy="1724826"/>
            <a:chOff x="6724842" y="2359026"/>
            <a:chExt cx="1776128" cy="1724826"/>
          </a:xfrm>
        </p:grpSpPr>
        <p:grpSp>
          <p:nvGrpSpPr>
            <p:cNvPr id="12" name="组合 68"/>
            <p:cNvGrpSpPr/>
            <p:nvPr/>
          </p:nvGrpSpPr>
          <p:grpSpPr>
            <a:xfrm>
              <a:off x="6724842" y="2359026"/>
              <a:ext cx="1745300" cy="1724826"/>
              <a:chOff x="5215429" y="1279018"/>
              <a:chExt cx="1745300" cy="1724826"/>
            </a:xfrm>
          </p:grpSpPr>
          <p:grpSp>
            <p:nvGrpSpPr>
              <p:cNvPr id="14" name="组合 71"/>
              <p:cNvGrpSpPr/>
              <p:nvPr/>
            </p:nvGrpSpPr>
            <p:grpSpPr>
              <a:xfrm>
                <a:off x="5217256" y="1279018"/>
                <a:ext cx="1724828" cy="1724826"/>
                <a:chOff x="5311169" y="2007983"/>
                <a:chExt cx="1569662" cy="1569660"/>
              </a:xfrm>
            </p:grpSpPr>
            <p:sp>
              <p:nvSpPr>
                <p:cNvPr id="16" name="菱形 21"/>
                <p:cNvSpPr/>
                <p:nvPr/>
              </p:nvSpPr>
              <p:spPr>
                <a:xfrm>
                  <a:off x="5311169" y="2007983"/>
                  <a:ext cx="1569662" cy="1569660"/>
                </a:xfrm>
                <a:prstGeom prst="ellipse">
                  <a:avLst/>
                </a:prstGeom>
                <a:solidFill>
                  <a:srgbClr val="F6B361"/>
                </a:solidFill>
                <a:ln w="28575">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sp>
              <p:nvSpPr>
                <p:cNvPr id="17" name="菱形 22"/>
                <p:cNvSpPr/>
                <p:nvPr/>
              </p:nvSpPr>
              <p:spPr>
                <a:xfrm>
                  <a:off x="5367277" y="2072434"/>
                  <a:ext cx="1457446" cy="1440759"/>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grpSp>
          <p:sp>
            <p:nvSpPr>
              <p:cNvPr id="15" name="文本框 70"/>
              <p:cNvSpPr txBox="1"/>
              <p:nvPr/>
            </p:nvSpPr>
            <p:spPr>
              <a:xfrm>
                <a:off x="5215429" y="1383536"/>
                <a:ext cx="1745300" cy="1445260"/>
              </a:xfrm>
              <a:prstGeom prst="rect">
                <a:avLst/>
              </a:prstGeom>
              <a:noFill/>
            </p:spPr>
            <p:txBody>
              <a:bodyPr wrap="square" rtlCol="0">
                <a:spAutoFit/>
              </a:bodyPr>
              <a:lstStyle>
                <a:defPPr>
                  <a:defRPr lang="zh-CN"/>
                </a:defPPr>
                <a:lvl1pPr algn="ctr">
                  <a:defRPr sz="6000" b="1">
                    <a:blipFill dpi="0" rotWithShape="1">
                      <a:blip r:embed="rId8"/>
                      <a:srcRect/>
                      <a:stretch>
                        <a:fillRect/>
                      </a:stretch>
                    </a:blip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64号-萌趣软糖体" panose="00000500000000000000" charset="-122"/>
                  <a:ea typeface="字魂64号-萌趣软糖体" panose="00000500000000000000" charset="-122"/>
                  <a:cs typeface="Arial" panose="020B0604020202020204" pitchFamily="34" charset="0"/>
                  <a:sym typeface="思源黑体 CN Normal" panose="020B0400000000000000" charset="-122"/>
                </a:endParaRPr>
              </a:p>
            </p:txBody>
          </p:sp>
        </p:grpSp>
        <p:sp>
          <p:nvSpPr>
            <p:cNvPr id="13" name="TextBox 12"/>
            <p:cNvSpPr txBox="1"/>
            <p:nvPr/>
          </p:nvSpPr>
          <p:spPr>
            <a:xfrm>
              <a:off x="7098390" y="2707479"/>
              <a:ext cx="1402580" cy="1107996"/>
            </a:xfrm>
            <a:prstGeom prst="rect">
              <a:avLst/>
            </a:prstGeom>
            <a:noFill/>
          </p:spPr>
          <p:txBody>
            <a:bodyPr wrap="square" rtlCol="0">
              <a:spAutoFit/>
            </a:bodyPr>
            <a:lstStyle/>
            <a:p>
              <a:r>
                <a:rPr lang="en-US" sz="6600" b="1">
                  <a:solidFill>
                    <a:srgbClr val="FF0000"/>
                  </a:solidFill>
                  <a:latin typeface="UTM Avo" panose="02040603050506020204" pitchFamily="18" charset="0"/>
                </a:rPr>
                <a:t>01</a:t>
              </a:r>
            </a:p>
          </p:txBody>
        </p:sp>
      </p:grpSp>
      <p:sp>
        <p:nvSpPr>
          <p:cNvPr id="18" name="TextBox 17"/>
          <p:cNvSpPr txBox="1"/>
          <p:nvPr/>
        </p:nvSpPr>
        <p:spPr>
          <a:xfrm>
            <a:off x="871735" y="2914899"/>
            <a:ext cx="6338290" cy="1569660"/>
          </a:xfrm>
          <a:prstGeom prst="rect">
            <a:avLst/>
          </a:prstGeom>
          <a:noFill/>
        </p:spPr>
        <p:txBody>
          <a:bodyPr wrap="square" rtlCol="0">
            <a:spAutoFit/>
          </a:bodyPr>
          <a:lstStyle/>
          <a:p>
            <a:pPr algn="ctr"/>
            <a:r>
              <a:rPr lang="en-US" sz="9600">
                <a:solidFill>
                  <a:srgbClr val="FF0000"/>
                </a:solidFill>
                <a:effectLst>
                  <a:outerShdw blurRad="38100" dist="38100" dir="2700000" algn="tl">
                    <a:srgbClr val="000000">
                      <a:alpha val="43137"/>
                    </a:srgbClr>
                  </a:outerShdw>
                </a:effectLst>
                <a:latin typeface="#9Slide05 SVNBulgary" pitchFamily="2" charset="0"/>
              </a:rPr>
              <a:t>Nghe - viết</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20" y="38809"/>
            <a:ext cx="4314135" cy="2876090"/>
          </a:xfrm>
          <a:prstGeom prst="rect">
            <a:avLst/>
          </a:prstGeom>
        </p:spPr>
      </p:pic>
    </p:spTree>
    <p:extLst>
      <p:ext uri="{BB962C8B-B14F-4D97-AF65-F5344CB8AC3E}">
        <p14:creationId xmlns:p14="http://schemas.microsoft.com/office/powerpoint/2010/main" val="121464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076712" cy="3140582"/>
            <a:chOff x="13716" y="2202497"/>
            <a:chExt cx="1076712" cy="3140582"/>
          </a:xfrm>
        </p:grpSpPr>
        <p:cxnSp>
          <p:nvCxnSpPr>
            <p:cNvPr id="3" name="Straight Connector 2"/>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334" y="-172329"/>
            <a:ext cx="3048264" cy="3048264"/>
          </a:xfrm>
          <a:prstGeom prst="rect">
            <a:avLst/>
          </a:prstGeom>
        </p:spPr>
      </p:pic>
      <p:sp>
        <p:nvSpPr>
          <p:cNvPr id="6" name="TextBox 5"/>
          <p:cNvSpPr txBox="1"/>
          <p:nvPr/>
        </p:nvSpPr>
        <p:spPr>
          <a:xfrm>
            <a:off x="4160173" y="886872"/>
            <a:ext cx="4435522" cy="769441"/>
          </a:xfrm>
          <a:prstGeom prst="rect">
            <a:avLst/>
          </a:prstGeom>
          <a:noFill/>
        </p:spPr>
        <p:txBody>
          <a:bodyPr wrap="square" rtlCol="0">
            <a:spAutoFit/>
          </a:bodyPr>
          <a:lstStyle/>
          <a:p>
            <a:r>
              <a:rPr lang="en-US" sz="4400" b="1">
                <a:solidFill>
                  <a:srgbClr val="C00000"/>
                </a:solidFill>
                <a:latin typeface="UTM Avo" panose="02040603050506020204" pitchFamily="18" charset="0"/>
              </a:rPr>
              <a:t>Tết đến rồi</a:t>
            </a:r>
          </a:p>
        </p:txBody>
      </p:sp>
      <p:sp>
        <p:nvSpPr>
          <p:cNvPr id="7" name="TextBox 6"/>
          <p:cNvSpPr txBox="1"/>
          <p:nvPr/>
        </p:nvSpPr>
        <p:spPr>
          <a:xfrm>
            <a:off x="1285626" y="1706900"/>
            <a:ext cx="9671131" cy="3970318"/>
          </a:xfrm>
          <a:prstGeom prst="rect">
            <a:avLst/>
          </a:prstGeom>
          <a:noFill/>
        </p:spPr>
        <p:txBody>
          <a:bodyPr wrap="square" rtlCol="0">
            <a:spAutoFit/>
          </a:bodyPr>
          <a:lstStyle/>
          <a:p>
            <a:pPr algn="just"/>
            <a:r>
              <a:rPr lang="en-US" sz="3600">
                <a:solidFill>
                  <a:srgbClr val="002060"/>
                </a:solidFill>
                <a:latin typeface="UTM Avo" panose="02040603050506020204" pitchFamily="18" charset="0"/>
              </a:rPr>
              <a:t>       Vào dịp Tết, các gia đình thường gói bánh chưng hoặc bánh tét. Người lớn thường tặng trẻ em những bao lì xì xinh xắn với mong ước các em mạnh khỏe, giỏi giang. Tết là dịp mọi người quây quần bên nhau và dành cho nhau những lời chúc tốt đẹp.</a:t>
            </a:r>
          </a:p>
        </p:txBody>
      </p:sp>
      <p:sp>
        <p:nvSpPr>
          <p:cNvPr id="9" name="Rounded Rectangular Callout 8"/>
          <p:cNvSpPr/>
          <p:nvPr/>
        </p:nvSpPr>
        <p:spPr>
          <a:xfrm>
            <a:off x="4725372" y="5172977"/>
            <a:ext cx="6479178" cy="1541417"/>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Đoạn văn có những chữ nào viết hoa?</a:t>
            </a:r>
          </a:p>
        </p:txBody>
      </p:sp>
      <p:cxnSp>
        <p:nvCxnSpPr>
          <p:cNvPr id="10" name="Straight Connector 9"/>
          <p:cNvCxnSpPr/>
          <p:nvPr/>
        </p:nvCxnSpPr>
        <p:spPr>
          <a:xfrm>
            <a:off x="2284858" y="2248876"/>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5768" y="2250280"/>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47568" y="2794308"/>
            <a:ext cx="365760"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24664" y="4430603"/>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4725372" y="5172976"/>
            <a:ext cx="6479178" cy="1541417"/>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lumMod val="50000"/>
                  </a:schemeClr>
                </a:solidFill>
                <a:latin typeface="UTM Avo" panose="02040603050506020204" pitchFamily="18" charset="0"/>
              </a:rPr>
              <a:t>Đoạn văn có những chữ nào dễ viết sai?</a:t>
            </a:r>
          </a:p>
        </p:txBody>
      </p:sp>
      <p:cxnSp>
        <p:nvCxnSpPr>
          <p:cNvPr id="16" name="Straight Connector 15"/>
          <p:cNvCxnSpPr/>
          <p:nvPr/>
        </p:nvCxnSpPr>
        <p:spPr>
          <a:xfrm>
            <a:off x="7512725" y="2836532"/>
            <a:ext cx="64008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08254" y="3372796"/>
            <a:ext cx="73152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947075" y="3358158"/>
            <a:ext cx="91440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08123" y="3907142"/>
            <a:ext cx="82296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100497" y="3915808"/>
            <a:ext cx="256032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97418" y="4454311"/>
            <a:ext cx="219456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459614" y="4475191"/>
            <a:ext cx="237744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1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9"/>
                                        </p:tgtEl>
                                      </p:cBhvr>
                                    </p:animEffect>
                                    <p:anim calcmode="lin" valueType="num">
                                      <p:cBhvr>
                                        <p:cTn id="33" dur="1000"/>
                                        <p:tgtEl>
                                          <p:spTgt spid="9"/>
                                        </p:tgtEl>
                                        <p:attrNameLst>
                                          <p:attrName>ppt_x</p:attrName>
                                        </p:attrNameLst>
                                      </p:cBhvr>
                                      <p:tavLst>
                                        <p:tav tm="0">
                                          <p:val>
                                            <p:strVal val="ppt_x"/>
                                          </p:val>
                                        </p:tav>
                                        <p:tav tm="100000">
                                          <p:val>
                                            <p:strVal val="ppt_x"/>
                                          </p:val>
                                        </p:tav>
                                      </p:tavLst>
                                    </p:anim>
                                    <p:anim calcmode="lin" valueType="num">
                                      <p:cBhvr>
                                        <p:cTn id="34" dur="1000"/>
                                        <p:tgtEl>
                                          <p:spTgt spid="9"/>
                                        </p:tgtEl>
                                        <p:attrNameLst>
                                          <p:attrName>ppt_y</p:attrName>
                                        </p:attrNameLst>
                                      </p:cBhvr>
                                      <p:tavLst>
                                        <p:tav tm="0">
                                          <p:val>
                                            <p:strVal val="ppt_y"/>
                                          </p:val>
                                        </p:tav>
                                        <p:tav tm="100000">
                                          <p:val>
                                            <p:strVal val="ppt_y+.1"/>
                                          </p:val>
                                        </p:tav>
                                      </p:tavLst>
                                    </p:anim>
                                    <p:set>
                                      <p:cBhvr>
                                        <p:cTn id="35" dur="1" fill="hold">
                                          <p:stCondLst>
                                            <p:cond delay="9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arn(inVertic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arn(inVertic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arn(inVertical)">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9" grpId="1"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7" y="-354327"/>
            <a:ext cx="6469722" cy="43131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479" y="-65100"/>
            <a:ext cx="4314135" cy="2876090"/>
          </a:xfrm>
          <a:prstGeom prst="rect">
            <a:avLst/>
          </a:prstGeom>
        </p:spPr>
      </p:pic>
      <p:sp>
        <p:nvSpPr>
          <p:cNvPr id="10" name="文本框 18">
            <a:extLst>
              <a:ext uri="{FF2B5EF4-FFF2-40B4-BE49-F238E27FC236}">
                <a16:creationId xmlns:a16="http://schemas.microsoft.com/office/drawing/2014/main" id="{3EE6B733-B6C4-4E38-BDEB-13E32E3D0DF9}"/>
              </a:ext>
            </a:extLst>
          </p:cNvPr>
          <p:cNvSpPr>
            <a:spLocks noChangeArrowheads="1"/>
          </p:cNvSpPr>
          <p:nvPr/>
        </p:nvSpPr>
        <p:spPr bwMode="auto">
          <a:xfrm>
            <a:off x="3818021" y="1001688"/>
            <a:ext cx="4652681" cy="93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Luyện </a:t>
            </a:r>
            <a:r>
              <a:rPr lang="en-US" altLang="zh-CN" sz="5400" b="1" kern="0">
                <a:ln>
                  <a:solidFill>
                    <a:srgbClr val="C00000"/>
                  </a:solidFill>
                </a:ln>
                <a:solidFill>
                  <a:srgbClr val="C00000"/>
                </a:solidFill>
                <a:effectLst>
                  <a:glow rad="63500">
                    <a:schemeClr val="accent1">
                      <a:satMod val="175000"/>
                      <a:alpha val="40000"/>
                    </a:schemeClr>
                  </a:glow>
                </a:effectLst>
                <a:latin typeface="UTM Avo" panose="02040603050506020204" pitchFamily="18" charset="0"/>
                <a:ea typeface="字魂70号-灵悦黑体" panose="00000500000000000000" pitchFamily="2" charset="-122"/>
                <a:cs typeface="Times New Roman" panose="02020603050405020304" pitchFamily="18" charset="0"/>
                <a:sym typeface="+mn-lt"/>
              </a:rPr>
              <a:t>viết</a:t>
            </a:r>
            <a:r>
              <a:rPr kumimoji="0" lang="en-US" altLang="zh-CN" sz="5400" b="1" i="0" u="none" strike="noStrike" kern="0" cap="none" spc="0" normalizeH="0" baseline="0" noProof="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 từ</a:t>
            </a:r>
            <a:endParaRPr kumimoji="0" lang="en-US" sz="5400" b="1" i="0" u="none" strike="noStrike" kern="0" cap="none" spc="0" normalizeH="0" baseline="0" noProof="0" dirty="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endParaRPr>
          </a:p>
        </p:txBody>
      </p:sp>
      <p:sp>
        <p:nvSpPr>
          <p:cNvPr id="12" name="TextBox 11">
            <a:extLst>
              <a:ext uri="{FF2B5EF4-FFF2-40B4-BE49-F238E27FC236}">
                <a16:creationId xmlns:a16="http://schemas.microsoft.com/office/drawing/2014/main" id="{47843E00-1432-439A-8FC8-23A67BD414C1}"/>
              </a:ext>
            </a:extLst>
          </p:cNvPr>
          <p:cNvSpPr txBox="1"/>
          <p:nvPr/>
        </p:nvSpPr>
        <p:spPr>
          <a:xfrm>
            <a:off x="1074821" y="2363111"/>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Tết </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7843E00-1432-439A-8FC8-23A67BD414C1}"/>
              </a:ext>
            </a:extLst>
          </p:cNvPr>
          <p:cNvSpPr txBox="1"/>
          <p:nvPr/>
        </p:nvSpPr>
        <p:spPr>
          <a:xfrm>
            <a:off x="1616699" y="3687416"/>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002060"/>
                </a:solidFill>
                <a:latin typeface="UTM Avo" panose="02040603050506020204" pitchFamily="18" charset="0"/>
                <a:cs typeface="Times New Roman" panose="02020603050405020304" pitchFamily="18" charset="0"/>
              </a:rPr>
              <a:t>bánh t</a:t>
            </a:r>
            <a:r>
              <a:rPr lang="en-US" sz="4000" b="1" noProof="1">
                <a:solidFill>
                  <a:srgbClr val="FF0000"/>
                </a:solidFill>
                <a:latin typeface="UTM Avo" panose="02040603050506020204" pitchFamily="18" charset="0"/>
                <a:cs typeface="Times New Roman" panose="02020603050405020304" pitchFamily="18" charset="0"/>
              </a:rPr>
              <a:t>ét </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7843E00-1432-439A-8FC8-23A67BD414C1}"/>
              </a:ext>
            </a:extLst>
          </p:cNvPr>
          <p:cNvSpPr txBox="1"/>
          <p:nvPr/>
        </p:nvSpPr>
        <p:spPr>
          <a:xfrm>
            <a:off x="2984066" y="5016252"/>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002060"/>
                </a:solidFill>
                <a:latin typeface="UTM Avo" panose="02040603050506020204" pitchFamily="18" charset="0"/>
                <a:cs typeface="Times New Roman" panose="02020603050405020304" pitchFamily="18" charset="0"/>
              </a:rPr>
              <a:t>lì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ì</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7843E00-1432-439A-8FC8-23A67BD414C1}"/>
              </a:ext>
            </a:extLst>
          </p:cNvPr>
          <p:cNvSpPr txBox="1"/>
          <p:nvPr/>
        </p:nvSpPr>
        <p:spPr>
          <a:xfrm>
            <a:off x="5503538" y="2359535"/>
            <a:ext cx="3171390" cy="1015663"/>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inh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ắn</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7843E00-1432-439A-8FC8-23A67BD414C1}"/>
              </a:ext>
            </a:extLst>
          </p:cNvPr>
          <p:cNvSpPr txBox="1"/>
          <p:nvPr/>
        </p:nvSpPr>
        <p:spPr>
          <a:xfrm>
            <a:off x="7089233" y="3744717"/>
            <a:ext cx="3171390" cy="1015663"/>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gi</a:t>
            </a:r>
            <a:r>
              <a:rPr lang="en-US" sz="4000" b="1" noProof="1">
                <a:solidFill>
                  <a:srgbClr val="002060"/>
                </a:solidFill>
                <a:latin typeface="UTM Avo" panose="02040603050506020204" pitchFamily="18" charset="0"/>
                <a:cs typeface="Times New Roman" panose="02020603050405020304" pitchFamily="18" charset="0"/>
              </a:rPr>
              <a:t>ỏi </a:t>
            </a:r>
            <a:r>
              <a:rPr lang="en-US" sz="4000" b="1" noProof="1">
                <a:solidFill>
                  <a:srgbClr val="FF0000"/>
                </a:solidFill>
                <a:latin typeface="UTM Avo" panose="02040603050506020204" pitchFamily="18" charset="0"/>
                <a:cs typeface="Times New Roman" panose="02020603050405020304" pitchFamily="18" charset="0"/>
              </a:rPr>
              <a:t>gi</a:t>
            </a:r>
            <a:r>
              <a:rPr lang="en-US" sz="4000" b="1" noProof="1">
                <a:solidFill>
                  <a:srgbClr val="002060"/>
                </a:solidFill>
                <a:latin typeface="UTM Avo" panose="02040603050506020204" pitchFamily="18" charset="0"/>
                <a:cs typeface="Times New Roman" panose="02020603050405020304" pitchFamily="18" charset="0"/>
              </a:rPr>
              <a:t>ang</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7843E00-1432-439A-8FC8-23A67BD414C1}"/>
              </a:ext>
            </a:extLst>
          </p:cNvPr>
          <p:cNvSpPr txBox="1"/>
          <p:nvPr/>
        </p:nvSpPr>
        <p:spPr>
          <a:xfrm>
            <a:off x="7877769" y="5097733"/>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2060"/>
                </a:solidFill>
                <a:latin typeface="UTM Avo" panose="02040603050506020204" pitchFamily="18" charset="0"/>
                <a:cs typeface="Times New Roman" panose="02020603050405020304" pitchFamily="18" charset="0"/>
              </a:rPr>
              <a:t>quây quần</a:t>
            </a:r>
          </a:p>
        </p:txBody>
      </p:sp>
    </p:spTree>
    <p:extLst>
      <p:ext uri="{BB962C8B-B14F-4D97-AF65-F5344CB8AC3E}">
        <p14:creationId xmlns:p14="http://schemas.microsoft.com/office/powerpoint/2010/main" val="102987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7" y="-354327"/>
            <a:ext cx="6469722" cy="43131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426" y="-65976"/>
            <a:ext cx="4314135" cy="287609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6817" y="4394470"/>
            <a:ext cx="3429000" cy="3429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393" y="3826721"/>
            <a:ext cx="5680534" cy="3031279"/>
          </a:xfrm>
          <a:prstGeom prst="rect">
            <a:avLst/>
          </a:prstGeom>
        </p:spPr>
      </p:pic>
      <p:sp>
        <p:nvSpPr>
          <p:cNvPr id="8" name="TextBox 7"/>
          <p:cNvSpPr txBox="1"/>
          <p:nvPr/>
        </p:nvSpPr>
        <p:spPr>
          <a:xfrm>
            <a:off x="3721759" y="3017653"/>
            <a:ext cx="7331325" cy="1862048"/>
          </a:xfrm>
          <a:prstGeom prst="rect">
            <a:avLst/>
          </a:prstGeom>
          <a:noFill/>
        </p:spPr>
        <p:txBody>
          <a:bodyPr wrap="square" rtlCol="0">
            <a:spAutoFit/>
          </a:bodyPr>
          <a:lstStyle/>
          <a:p>
            <a:pPr algn="ctr"/>
            <a:r>
              <a:rPr lang="en-US" sz="11500" b="1">
                <a:solidFill>
                  <a:srgbClr val="FF0000"/>
                </a:solidFill>
                <a:effectLst>
                  <a:outerShdw blurRad="38100" dist="38100" dir="2700000" algn="tl">
                    <a:srgbClr val="000000">
                      <a:alpha val="43137"/>
                    </a:srgbClr>
                  </a:outerShdw>
                </a:effectLst>
                <a:latin typeface="UTM Guanine" panose="02040603050506020204" pitchFamily="18" charset="0"/>
              </a:rPr>
              <a:t>VIẾT BÀI</a:t>
            </a:r>
          </a:p>
        </p:txBody>
      </p:sp>
      <p:sp>
        <p:nvSpPr>
          <p:cNvPr id="9" name="TextBox 8"/>
          <p:cNvSpPr txBox="1"/>
          <p:nvPr/>
        </p:nvSpPr>
        <p:spPr>
          <a:xfrm>
            <a:off x="4420726" y="4686650"/>
            <a:ext cx="5720605" cy="1569660"/>
          </a:xfrm>
          <a:prstGeom prst="rect">
            <a:avLst/>
          </a:prstGeom>
          <a:noFill/>
        </p:spPr>
        <p:txBody>
          <a:bodyPr wrap="square" rtlCol="0">
            <a:spAutoFit/>
          </a:bodyPr>
          <a:lstStyle/>
          <a:p>
            <a:pPr algn="ctr"/>
            <a:r>
              <a:rPr lang="en-US" sz="9600">
                <a:solidFill>
                  <a:srgbClr val="FF3399"/>
                </a:solidFill>
                <a:latin typeface="#9Slide05 SVNBulgary" pitchFamily="2" charset="0"/>
              </a:rPr>
              <a:t> </a:t>
            </a:r>
            <a:r>
              <a:rPr lang="en-US" sz="9600">
                <a:solidFill>
                  <a:srgbClr val="C00000"/>
                </a:solidFill>
                <a:latin typeface="#9Slide05 SVNBulgary" pitchFamily="2" charset="0"/>
              </a:rPr>
              <a:t>vào vở ô li</a:t>
            </a:r>
          </a:p>
        </p:txBody>
      </p:sp>
    </p:spTree>
    <p:extLst>
      <p:ext uri="{BB962C8B-B14F-4D97-AF65-F5344CB8AC3E}">
        <p14:creationId xmlns:p14="http://schemas.microsoft.com/office/powerpoint/2010/main" val="37758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129" y="-666220"/>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grpSp>
        <p:nvGrpSpPr>
          <p:cNvPr id="11" name="Group 10"/>
          <p:cNvGrpSpPr/>
          <p:nvPr/>
        </p:nvGrpSpPr>
        <p:grpSpPr>
          <a:xfrm>
            <a:off x="2963155" y="1252147"/>
            <a:ext cx="1745300" cy="1724826"/>
            <a:chOff x="6724842" y="2359026"/>
            <a:chExt cx="1745300" cy="1724826"/>
          </a:xfrm>
        </p:grpSpPr>
        <p:grpSp>
          <p:nvGrpSpPr>
            <p:cNvPr id="12" name="组合 68"/>
            <p:cNvGrpSpPr/>
            <p:nvPr/>
          </p:nvGrpSpPr>
          <p:grpSpPr>
            <a:xfrm>
              <a:off x="6724842" y="2359026"/>
              <a:ext cx="1745300" cy="1724826"/>
              <a:chOff x="5215429" y="1279018"/>
              <a:chExt cx="1745300" cy="1724826"/>
            </a:xfrm>
          </p:grpSpPr>
          <p:grpSp>
            <p:nvGrpSpPr>
              <p:cNvPr id="14" name="组合 71"/>
              <p:cNvGrpSpPr/>
              <p:nvPr/>
            </p:nvGrpSpPr>
            <p:grpSpPr>
              <a:xfrm>
                <a:off x="5217256" y="1279018"/>
                <a:ext cx="1724828" cy="1724826"/>
                <a:chOff x="5311169" y="2007983"/>
                <a:chExt cx="1569662" cy="1569660"/>
              </a:xfrm>
            </p:grpSpPr>
            <p:sp>
              <p:nvSpPr>
                <p:cNvPr id="16" name="菱形 21"/>
                <p:cNvSpPr/>
                <p:nvPr/>
              </p:nvSpPr>
              <p:spPr>
                <a:xfrm>
                  <a:off x="5311169" y="2007983"/>
                  <a:ext cx="1569662" cy="1569660"/>
                </a:xfrm>
                <a:prstGeom prst="ellipse">
                  <a:avLst/>
                </a:prstGeom>
                <a:solidFill>
                  <a:srgbClr val="F6B361"/>
                </a:solidFill>
                <a:ln w="28575">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sp>
              <p:nvSpPr>
                <p:cNvPr id="17" name="菱形 22"/>
                <p:cNvSpPr/>
                <p:nvPr/>
              </p:nvSpPr>
              <p:spPr>
                <a:xfrm>
                  <a:off x="5367277" y="2072434"/>
                  <a:ext cx="1457446" cy="1440759"/>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grpSp>
          <p:sp>
            <p:nvSpPr>
              <p:cNvPr id="15" name="文本框 70"/>
              <p:cNvSpPr txBox="1"/>
              <p:nvPr/>
            </p:nvSpPr>
            <p:spPr>
              <a:xfrm>
                <a:off x="5215429" y="1383536"/>
                <a:ext cx="1745300" cy="1445260"/>
              </a:xfrm>
              <a:prstGeom prst="rect">
                <a:avLst/>
              </a:prstGeom>
              <a:noFill/>
            </p:spPr>
            <p:txBody>
              <a:bodyPr wrap="square" rtlCol="0">
                <a:spAutoFit/>
              </a:bodyPr>
              <a:lstStyle>
                <a:defPPr>
                  <a:defRPr lang="zh-CN"/>
                </a:defPPr>
                <a:lvl1pPr algn="ctr">
                  <a:defRPr sz="6000" b="1">
                    <a:blipFill dpi="0" rotWithShape="1">
                      <a:blip r:embed="rId7"/>
                      <a:srcRect/>
                      <a:stretch>
                        <a:fillRect/>
                      </a:stretch>
                    </a:blip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64号-萌趣软糖体" panose="00000500000000000000" charset="-122"/>
                  <a:ea typeface="字魂64号-萌趣软糖体" panose="00000500000000000000" charset="-122"/>
                  <a:cs typeface="Arial" panose="020B0604020202020204" pitchFamily="34" charset="0"/>
                  <a:sym typeface="思源黑体 CN Normal" panose="020B0400000000000000" charset="-122"/>
                </a:endParaRPr>
              </a:p>
            </p:txBody>
          </p:sp>
        </p:grpSp>
        <p:sp>
          <p:nvSpPr>
            <p:cNvPr id="13" name="TextBox 12"/>
            <p:cNvSpPr txBox="1"/>
            <p:nvPr/>
          </p:nvSpPr>
          <p:spPr>
            <a:xfrm>
              <a:off x="6996585" y="2697581"/>
              <a:ext cx="1402580" cy="1107996"/>
            </a:xfrm>
            <a:prstGeom prst="rect">
              <a:avLst/>
            </a:prstGeom>
            <a:noFill/>
          </p:spPr>
          <p:txBody>
            <a:bodyPr wrap="square" rtlCol="0">
              <a:spAutoFit/>
            </a:bodyPr>
            <a:lstStyle/>
            <a:p>
              <a:r>
                <a:rPr lang="en-US" sz="6600" b="1">
                  <a:solidFill>
                    <a:srgbClr val="FF0000"/>
                  </a:solidFill>
                  <a:latin typeface="UTM Avo" panose="02040603050506020204" pitchFamily="18" charset="0"/>
                </a:rPr>
                <a:t>02</a:t>
              </a:r>
            </a:p>
          </p:txBody>
        </p:sp>
      </p:grpSp>
      <p:sp>
        <p:nvSpPr>
          <p:cNvPr id="18" name="TextBox 17"/>
          <p:cNvSpPr txBox="1"/>
          <p:nvPr/>
        </p:nvSpPr>
        <p:spPr>
          <a:xfrm>
            <a:off x="223436" y="3105869"/>
            <a:ext cx="7397300" cy="1569660"/>
          </a:xfrm>
          <a:prstGeom prst="rect">
            <a:avLst/>
          </a:prstGeom>
          <a:noFill/>
        </p:spPr>
        <p:txBody>
          <a:bodyPr wrap="square" rtlCol="0">
            <a:spAutoFit/>
          </a:bodyPr>
          <a:lstStyle/>
          <a:p>
            <a:pPr algn="ctr"/>
            <a:r>
              <a:rPr lang="en-US" sz="9600">
                <a:solidFill>
                  <a:srgbClr val="FF0000"/>
                </a:solidFill>
                <a:effectLst>
                  <a:outerShdw blurRad="38100" dist="38100" dir="2700000" algn="tl">
                    <a:srgbClr val="000000">
                      <a:alpha val="43137"/>
                    </a:srgbClr>
                  </a:outerShdw>
                </a:effectLst>
                <a:latin typeface="#9Slide05 SVNBulgary" pitchFamily="2" charset="0"/>
              </a:rPr>
              <a:t>Bài tập chính tả</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4361" y="-610165"/>
            <a:ext cx="6469722" cy="4313148"/>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855" y="863437"/>
            <a:ext cx="4314135" cy="2876090"/>
          </a:xfrm>
          <a:prstGeom prst="rect">
            <a:avLst/>
          </a:prstGeom>
        </p:spPr>
      </p:pic>
    </p:spTree>
    <p:extLst>
      <p:ext uri="{BB962C8B-B14F-4D97-AF65-F5344CB8AC3E}">
        <p14:creationId xmlns:p14="http://schemas.microsoft.com/office/powerpoint/2010/main" val="32550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6" name="Group 5"/>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2. Chọn </a:t>
              </a:r>
              <a:r>
                <a:rPr lang="en-US" sz="4000" b="1">
                  <a:solidFill>
                    <a:srgbClr val="FF3399"/>
                  </a:solidFill>
                  <a:latin typeface="UTM Avo" panose="02040603050506020204" pitchFamily="18" charset="0"/>
                </a:rPr>
                <a:t>g</a:t>
              </a:r>
              <a:r>
                <a:rPr lang="en-US" sz="4000" b="1">
                  <a:solidFill>
                    <a:srgbClr val="002060"/>
                  </a:solidFill>
                  <a:latin typeface="UTM Avo" panose="02040603050506020204" pitchFamily="18" charset="0"/>
                </a:rPr>
                <a:t> hoặc </a:t>
              </a:r>
              <a:r>
                <a:rPr lang="en-US" sz="4000" b="1">
                  <a:solidFill>
                    <a:srgbClr val="FF3399"/>
                  </a:solidFill>
                  <a:latin typeface="UTM Avo" panose="02040603050506020204" pitchFamily="18" charset="0"/>
                </a:rPr>
                <a:t>gh</a:t>
              </a:r>
              <a:r>
                <a:rPr lang="en-US" sz="4000" b="1">
                  <a:solidFill>
                    <a:srgbClr val="002060"/>
                  </a:solidFill>
                  <a:latin typeface="UTM Avo" panose="02040603050506020204" pitchFamily="18" charset="0"/>
                </a:rPr>
                <a:t> thay cho ô vuông.</a:t>
              </a:r>
            </a:p>
          </p:txBody>
        </p:sp>
      </p:gr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794928" y="3568008"/>
            <a:ext cx="4390941" cy="3409000"/>
          </a:xfrm>
          <a:prstGeom prst="rect">
            <a:avLst/>
          </a:prstGeom>
          <a:ln>
            <a:noFill/>
          </a:ln>
          <a:effectLst>
            <a:softEdge rad="112500"/>
          </a:effectLst>
        </p:spPr>
      </p:pic>
      <p:sp>
        <p:nvSpPr>
          <p:cNvPr id="8" name="TextBox 7"/>
          <p:cNvSpPr txBox="1"/>
          <p:nvPr/>
        </p:nvSpPr>
        <p:spPr>
          <a:xfrm>
            <a:off x="239869" y="1875237"/>
            <a:ext cx="9750529" cy="1692771"/>
          </a:xfrm>
          <a:prstGeom prst="rect">
            <a:avLst/>
          </a:prstGeom>
          <a:noFill/>
        </p:spPr>
        <p:txBody>
          <a:bodyPr wrap="square" rtlCol="0">
            <a:spAutoFit/>
          </a:bodyPr>
          <a:lstStyle/>
          <a:p>
            <a:pPr algn="ctr"/>
            <a:r>
              <a:rPr lang="en-US" sz="3600">
                <a:solidFill>
                  <a:schemeClr val="accent6">
                    <a:lumMod val="50000"/>
                  </a:schemeClr>
                </a:solidFill>
                <a:latin typeface="UTM Avo" panose="02040603050506020204" pitchFamily="18" charset="0"/>
              </a:rPr>
              <a:t>Chị tre chải tóc bên ao</a:t>
            </a:r>
          </a:p>
          <a:p>
            <a:pPr algn="ctr"/>
            <a:r>
              <a:rPr lang="en-US" sz="3600">
                <a:solidFill>
                  <a:schemeClr val="accent6">
                    <a:lumMod val="50000"/>
                  </a:schemeClr>
                </a:solidFill>
                <a:latin typeface="UTM Avo" panose="02040603050506020204" pitchFamily="18" charset="0"/>
              </a:rPr>
              <a:t>Nàng mây áo trắng </a:t>
            </a:r>
            <a:r>
              <a:rPr lang="en-US" sz="3600">
                <a:solidFill>
                  <a:srgbClr val="FF0000"/>
                </a:solidFill>
                <a:latin typeface="UTM Avo" panose="02040603050506020204" pitchFamily="18" charset="0"/>
              </a:rPr>
              <a:t>gh</a:t>
            </a:r>
            <a:r>
              <a:rPr lang="en-US" sz="3600">
                <a:solidFill>
                  <a:schemeClr val="accent6">
                    <a:lumMod val="50000"/>
                  </a:schemeClr>
                </a:solidFill>
                <a:latin typeface="UTM Avo" panose="02040603050506020204" pitchFamily="18" charset="0"/>
              </a:rPr>
              <a:t>é vào soi </a:t>
            </a:r>
            <a:r>
              <a:rPr lang="en-US" sz="3600">
                <a:solidFill>
                  <a:srgbClr val="FF0000"/>
                </a:solidFill>
                <a:latin typeface="UTM Avo" panose="02040603050506020204" pitchFamily="18" charset="0"/>
              </a:rPr>
              <a:t>g</a:t>
            </a:r>
            <a:r>
              <a:rPr lang="en-US" sz="3600">
                <a:solidFill>
                  <a:schemeClr val="accent6">
                    <a:lumMod val="50000"/>
                  </a:schemeClr>
                </a:solidFill>
                <a:latin typeface="UTM Avo" panose="02040603050506020204" pitchFamily="18" charset="0"/>
              </a:rPr>
              <a:t>ương.</a:t>
            </a:r>
          </a:p>
          <a:p>
            <a:pPr algn="r"/>
            <a:r>
              <a:rPr lang="en-US" sz="3200" i="1">
                <a:solidFill>
                  <a:schemeClr val="accent6">
                    <a:lumMod val="50000"/>
                  </a:schemeClr>
                </a:solidFill>
                <a:latin typeface="UTM Avo" panose="02040603050506020204" pitchFamily="18" charset="0"/>
              </a:rPr>
              <a:t>(Theo Trần Đăng Khoa)</a:t>
            </a:r>
            <a:endParaRPr lang="en-US" sz="2800" i="1">
              <a:solidFill>
                <a:schemeClr val="accent6">
                  <a:lumMod val="50000"/>
                </a:schemeClr>
              </a:solidFill>
              <a:latin typeface="UTM Avo" panose="02040603050506020204" pitchFamily="18" charset="0"/>
            </a:endParaRPr>
          </a:p>
        </p:txBody>
      </p:sp>
      <p:sp>
        <p:nvSpPr>
          <p:cNvPr id="9" name="Rounded Rectangle 8"/>
          <p:cNvSpPr/>
          <p:nvPr/>
        </p:nvSpPr>
        <p:spPr>
          <a:xfrm>
            <a:off x="5167504" y="2522690"/>
            <a:ext cx="638026" cy="51879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889057" y="2586499"/>
            <a:ext cx="334642" cy="51879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5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10"/>
                                        </p:tgtEl>
                                        <p:attrNameLst>
                                          <p:attrName>ppt_w</p:attrName>
                                        </p:attrNameLst>
                                      </p:cBhvr>
                                      <p:tavLst>
                                        <p:tav tm="0">
                                          <p:val>
                                            <p:strVal val="ppt_w"/>
                                          </p:val>
                                        </p:tav>
                                        <p:tav tm="100000">
                                          <p:val>
                                            <p:fltVal val="0"/>
                                          </p:val>
                                        </p:tav>
                                      </p:tavLst>
                                    </p:anim>
                                    <p:anim calcmode="lin" valueType="num">
                                      <p:cBhvr>
                                        <p:cTn id="26" dur="500"/>
                                        <p:tgtEl>
                                          <p:spTgt spid="10"/>
                                        </p:tgtEl>
                                        <p:attrNameLst>
                                          <p:attrName>ppt_h</p:attrName>
                                        </p:attrNameLst>
                                      </p:cBhvr>
                                      <p:tavLst>
                                        <p:tav tm="0">
                                          <p:val>
                                            <p:strVal val="ppt_h"/>
                                          </p:val>
                                        </p:tav>
                                        <p:tav tm="100000">
                                          <p:val>
                                            <p:fltVal val="0"/>
                                          </p:val>
                                        </p:tav>
                                      </p:tavLst>
                                    </p:anim>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3" name="Group 2"/>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grpSp>
      <p:sp>
        <p:nvSpPr>
          <p:cNvPr id="6" name="TextBox 5"/>
          <p:cNvSpPr txBox="1"/>
          <p:nvPr/>
        </p:nvSpPr>
        <p:spPr>
          <a:xfrm>
            <a:off x="774066" y="1949450"/>
            <a:ext cx="9808769" cy="707886"/>
          </a:xfrm>
          <a:prstGeom prst="rect">
            <a:avLst/>
          </a:prstGeom>
          <a:solidFill>
            <a:schemeClr val="bg1"/>
          </a:solidFill>
        </p:spPr>
        <p:txBody>
          <a:bodyPr wrap="square" rtlCol="0">
            <a:spAutoFit/>
          </a:bodyPr>
          <a:lstStyle/>
          <a:p>
            <a:pPr algn="just"/>
            <a:r>
              <a:rPr lang="en-US" sz="4000" b="1">
                <a:solidFill>
                  <a:srgbClr val="002060"/>
                </a:solidFill>
                <a:latin typeface="UTM Aptima" panose="02040603050506020204" pitchFamily="18" charset="0"/>
              </a:rPr>
              <a:t>a. Tìm tiếng ghép được với </a:t>
            </a:r>
            <a:r>
              <a:rPr lang="en-US" sz="4000" b="1">
                <a:solidFill>
                  <a:srgbClr val="FF3300"/>
                </a:solidFill>
                <a:latin typeface="UTM Aptima" panose="02040603050506020204" pitchFamily="18" charset="0"/>
              </a:rPr>
              <a:t>sinh</a:t>
            </a:r>
            <a:r>
              <a:rPr lang="en-US" sz="4000" b="1">
                <a:solidFill>
                  <a:srgbClr val="002060"/>
                </a:solidFill>
                <a:latin typeface="UTM Aptima" panose="02040603050506020204" pitchFamily="18" charset="0"/>
              </a:rPr>
              <a:t> hoặc </a:t>
            </a:r>
            <a:r>
              <a:rPr lang="en-US" sz="4000" b="1">
                <a:solidFill>
                  <a:srgbClr val="FF3300"/>
                </a:solidFill>
                <a:latin typeface="UTM Aptima" panose="02040603050506020204" pitchFamily="18" charset="0"/>
              </a:rPr>
              <a:t>xinh</a:t>
            </a:r>
            <a:r>
              <a:rPr lang="en-US" sz="4000" b="1">
                <a:solidFill>
                  <a:srgbClr val="002060"/>
                </a:solidFill>
                <a:latin typeface="UTM Aptima" panose="02040603050506020204" pitchFamily="18" charset="0"/>
              </a:rPr>
              <a:t>.</a:t>
            </a:r>
          </a:p>
        </p:txBody>
      </p:sp>
      <p:sp>
        <p:nvSpPr>
          <p:cNvPr id="7" name="TextBox 6"/>
          <p:cNvSpPr txBox="1"/>
          <p:nvPr/>
        </p:nvSpPr>
        <p:spPr>
          <a:xfrm>
            <a:off x="1049698" y="2982906"/>
            <a:ext cx="6010008" cy="1446550"/>
          </a:xfrm>
          <a:prstGeom prst="rect">
            <a:avLst/>
          </a:prstGeom>
          <a:noFill/>
        </p:spPr>
        <p:txBody>
          <a:bodyPr wrap="square" rtlCol="0">
            <a:spAutoFit/>
          </a:bodyPr>
          <a:lstStyle/>
          <a:p>
            <a:pPr marL="514350" indent="-514350">
              <a:buAutoNum type="alphaUcPeriod" startAt="13"/>
            </a:pPr>
            <a:r>
              <a:rPr lang="en-US" sz="4400" b="1">
                <a:solidFill>
                  <a:srgbClr val="FF3300"/>
                </a:solidFill>
                <a:latin typeface="UTM Aptima" panose="02040603050506020204" pitchFamily="18" charset="0"/>
              </a:rPr>
              <a:t>  </a:t>
            </a:r>
            <a:r>
              <a:rPr lang="en-US" sz="4400" b="1" i="1">
                <a:solidFill>
                  <a:srgbClr val="0070C0"/>
                </a:solidFill>
                <a:latin typeface="UTM Aptima" panose="02040603050506020204" pitchFamily="18" charset="0"/>
              </a:rPr>
              <a:t>sinh</a:t>
            </a:r>
            <a:r>
              <a:rPr lang="en-US" sz="4400" b="1">
                <a:solidFill>
                  <a:srgbClr val="0070C0"/>
                </a:solidFill>
                <a:latin typeface="UTM Aptima" panose="02040603050506020204" pitchFamily="18" charset="0"/>
              </a:rPr>
              <a:t>: sinh sống</a:t>
            </a:r>
          </a:p>
          <a:p>
            <a:r>
              <a:rPr lang="en-US" sz="4400" b="1">
                <a:solidFill>
                  <a:srgbClr val="0070C0"/>
                </a:solidFill>
                <a:latin typeface="UTM Aptima" panose="02040603050506020204" pitchFamily="18" charset="0"/>
              </a:rPr>
              <a:t>       </a:t>
            </a:r>
            <a:r>
              <a:rPr lang="en-US" sz="4400" b="1" i="1">
                <a:solidFill>
                  <a:srgbClr val="0070C0"/>
                </a:solidFill>
                <a:latin typeface="UTM Aptima" panose="02040603050506020204" pitchFamily="18" charset="0"/>
              </a:rPr>
              <a:t>xinh</a:t>
            </a:r>
            <a:r>
              <a:rPr lang="en-US" sz="4400" b="1">
                <a:solidFill>
                  <a:srgbClr val="0070C0"/>
                </a:solidFill>
                <a:latin typeface="UTM Aptima" panose="02040603050506020204" pitchFamily="18" charset="0"/>
              </a:rPr>
              <a:t>: xinh đẹp</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7328647" y="3824844"/>
            <a:ext cx="4213949" cy="3318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25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3" name="Group 2"/>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grpSp>
      <p:sp>
        <p:nvSpPr>
          <p:cNvPr id="6" name="TextBox 5"/>
          <p:cNvSpPr txBox="1"/>
          <p:nvPr/>
        </p:nvSpPr>
        <p:spPr>
          <a:xfrm>
            <a:off x="774066" y="1949450"/>
            <a:ext cx="10068105" cy="707886"/>
          </a:xfrm>
          <a:prstGeom prst="rect">
            <a:avLst/>
          </a:prstGeom>
          <a:solidFill>
            <a:schemeClr val="bg1"/>
          </a:solidFill>
        </p:spPr>
        <p:txBody>
          <a:bodyPr wrap="square" rtlCol="0">
            <a:spAutoFit/>
          </a:bodyPr>
          <a:lstStyle/>
          <a:p>
            <a:pPr algn="just"/>
            <a:r>
              <a:rPr lang="en-US" sz="4000" b="1">
                <a:solidFill>
                  <a:srgbClr val="002060"/>
                </a:solidFill>
                <a:latin typeface="UTM Aptima" panose="02040603050506020204" pitchFamily="18" charset="0"/>
              </a:rPr>
              <a:t>b. Tìm từ ngữ có tiếng chứa </a:t>
            </a:r>
            <a:r>
              <a:rPr lang="en-US" sz="4000" b="1">
                <a:solidFill>
                  <a:srgbClr val="FF3300"/>
                </a:solidFill>
                <a:latin typeface="UTM Aptima" panose="02040603050506020204" pitchFamily="18" charset="0"/>
              </a:rPr>
              <a:t>uc</a:t>
            </a:r>
            <a:r>
              <a:rPr lang="en-US" sz="4000" b="1">
                <a:solidFill>
                  <a:srgbClr val="002060"/>
                </a:solidFill>
                <a:latin typeface="UTM Aptima" panose="02040603050506020204" pitchFamily="18" charset="0"/>
              </a:rPr>
              <a:t> hoặc </a:t>
            </a:r>
            <a:r>
              <a:rPr lang="en-US" sz="4000" b="1">
                <a:solidFill>
                  <a:srgbClr val="FF3300"/>
                </a:solidFill>
                <a:latin typeface="UTM Aptima" panose="02040603050506020204" pitchFamily="18" charset="0"/>
              </a:rPr>
              <a:t>ut</a:t>
            </a:r>
            <a:r>
              <a:rPr lang="en-US" sz="4000" b="1">
                <a:solidFill>
                  <a:srgbClr val="002060"/>
                </a:solidFill>
                <a:latin typeface="UTM Aptima" panose="02040603050506020204" pitchFamily="18" charset="0"/>
              </a:rPr>
              <a:t>.</a:t>
            </a:r>
          </a:p>
        </p:txBody>
      </p:sp>
      <p:sp>
        <p:nvSpPr>
          <p:cNvPr id="7" name="TextBox 6"/>
          <p:cNvSpPr txBox="1"/>
          <p:nvPr/>
        </p:nvSpPr>
        <p:spPr>
          <a:xfrm>
            <a:off x="1049698" y="2982906"/>
            <a:ext cx="6010008" cy="1446550"/>
          </a:xfrm>
          <a:prstGeom prst="rect">
            <a:avLst/>
          </a:prstGeom>
          <a:noFill/>
        </p:spPr>
        <p:txBody>
          <a:bodyPr wrap="square" rtlCol="0">
            <a:spAutoFit/>
          </a:bodyPr>
          <a:lstStyle/>
          <a:p>
            <a:pPr marL="514350" indent="-514350">
              <a:buAutoNum type="alphaUcPeriod" startAt="13"/>
            </a:pPr>
            <a:r>
              <a:rPr lang="en-US" sz="4400" b="1">
                <a:solidFill>
                  <a:srgbClr val="FF3300"/>
                </a:solidFill>
                <a:latin typeface="UTM Aptima" panose="02040603050506020204" pitchFamily="18" charset="0"/>
              </a:rPr>
              <a:t>  </a:t>
            </a:r>
            <a:r>
              <a:rPr lang="en-US" sz="4400" b="1" i="1">
                <a:solidFill>
                  <a:srgbClr val="0070C0"/>
                </a:solidFill>
                <a:latin typeface="UTM Aptima" panose="02040603050506020204" pitchFamily="18" charset="0"/>
              </a:rPr>
              <a:t>uc</a:t>
            </a:r>
            <a:r>
              <a:rPr lang="en-US" sz="4400" b="1">
                <a:solidFill>
                  <a:srgbClr val="0070C0"/>
                </a:solidFill>
                <a:latin typeface="UTM Aptima" panose="02040603050506020204" pitchFamily="18" charset="0"/>
              </a:rPr>
              <a:t>: chúc mừng</a:t>
            </a:r>
          </a:p>
          <a:p>
            <a:r>
              <a:rPr lang="en-US" sz="4400" b="1">
                <a:solidFill>
                  <a:srgbClr val="0070C0"/>
                </a:solidFill>
                <a:latin typeface="UTM Aptima" panose="02040603050506020204" pitchFamily="18" charset="0"/>
              </a:rPr>
              <a:t>       </a:t>
            </a:r>
            <a:r>
              <a:rPr lang="en-US" sz="4400" b="1" i="1">
                <a:solidFill>
                  <a:srgbClr val="0070C0"/>
                </a:solidFill>
                <a:latin typeface="UTM Aptima" panose="02040603050506020204" pitchFamily="18" charset="0"/>
              </a:rPr>
              <a:t>ut</a:t>
            </a:r>
            <a:r>
              <a:rPr lang="en-US" sz="4400" b="1">
                <a:solidFill>
                  <a:srgbClr val="0070C0"/>
                </a:solidFill>
                <a:latin typeface="UTM Aptima" panose="02040603050506020204" pitchFamily="18" charset="0"/>
              </a:rPr>
              <a:t>: sút bóng</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7328647" y="3824844"/>
            <a:ext cx="4213949" cy="3318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7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235</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vt:i4>
      </vt:variant>
    </vt:vector>
  </HeadingPairs>
  <TitlesOfParts>
    <vt:vector size="25" baseType="lpstr">
      <vt:lpstr>UTM Guanine</vt:lpstr>
      <vt:lpstr>UVN Binh Duong</vt:lpstr>
      <vt:lpstr>#9Slide05 SVNBulgary</vt:lpstr>
      <vt:lpstr>字魂64号-萌趣软糖体</vt:lpstr>
      <vt:lpstr>Arial</vt:lpstr>
      <vt:lpstr>Wingdings 2</vt:lpstr>
      <vt:lpstr>UTM Soraya</vt:lpstr>
      <vt:lpstr>Times New Roman</vt:lpstr>
      <vt:lpstr>#9Slide05 VL Fadilla</vt:lpstr>
      <vt:lpstr>#9Slide05 Aphrodite Pro</vt:lpstr>
      <vt:lpstr>思源黑体 CN Normal</vt:lpstr>
      <vt:lpstr>UTM Aptima</vt:lpstr>
      <vt:lpstr>Chango</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SingPC</cp:lastModifiedBy>
  <cp:revision>22</cp:revision>
  <dcterms:created xsi:type="dcterms:W3CDTF">2022-12-25T15:19:10Z</dcterms:created>
  <dcterms:modified xsi:type="dcterms:W3CDTF">2024-04-05T11:35:21Z</dcterms:modified>
</cp:coreProperties>
</file>