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62" r:id="rId2"/>
    <p:sldId id="263" r:id="rId3"/>
    <p:sldId id="267" r:id="rId4"/>
    <p:sldId id="273" r:id="rId5"/>
    <p:sldId id="319" r:id="rId6"/>
    <p:sldId id="274" r:id="rId7"/>
    <p:sldId id="286" r:id="rId8"/>
  </p:sldIdLst>
  <p:sldSz cx="12192000" cy="6858000"/>
  <p:notesSz cx="6858000" cy="9144000"/>
  <p:embeddedFontLst>
    <p:embeddedFont>
      <p:font typeface="#9Slide05 Aphrodite Pro" panose="020B0604020202020204" charset="0"/>
      <p:regular r:id="rId9"/>
    </p:embeddedFont>
    <p:embeddedFont>
      <p:font typeface="#9Slide05 SVNHeritage" panose="02000503000000020003" charset="0"/>
      <p:regular r:id="rId10"/>
    </p:embeddedFont>
    <p:embeddedFont>
      <p:font typeface="#9Slide05 VL Fadilla" panose="020B0604020202020204" charset="0"/>
      <p:regular r:id="rId11"/>
    </p:embeddedFont>
    <p:embeddedFont>
      <p:font typeface="#9Slide07 Altus" panose="020B0604020202020204" charset="0"/>
      <p:regular r:id="rId12"/>
    </p:embeddedFont>
    <p:embeddedFont>
      <p:font typeface="#9Slide07 HoneyCream" panose="020B0604020202020204" charset="0"/>
      <p:regular r:id="rId13"/>
    </p:embeddedFont>
    <p:embeddedFont>
      <p:font typeface="SVN-Newton" panose="020B0604020202020204" charset="0"/>
      <p:regular r:id="rId14"/>
    </p:embeddedFont>
    <p:embeddedFont>
      <p:font typeface="UTM Avo" panose="02040603050506020204" pitchFamily="18" charset="0"/>
      <p:regular r:id="rId15"/>
      <p:bold r:id="rId16"/>
      <p:italic r:id="rId17"/>
      <p:boldItalic r:id="rId18"/>
    </p:embeddedFont>
    <p:embeddedFont>
      <p:font typeface="UTM Showcard" panose="02040603050506020204" pitchFamily="18" charset="0"/>
      <p:regular r:id="rId19"/>
    </p:embeddedFont>
    <p:embeddedFont>
      <p:font typeface="UTM Wedding K&amp;T" panose="02040603050506020204" pitchFamily="18" charset="0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CC"/>
    <a:srgbClr val="FF0066"/>
    <a:srgbClr val="FF9900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7" d="100"/>
          <a:sy n="87" d="100"/>
        </p:scale>
        <p:origin x="28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5.fntdata"/><Relationship Id="rId18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23" Type="http://schemas.openxmlformats.org/officeDocument/2006/relationships/theme" Target="theme/theme1.xml"/><Relationship Id="rId10" Type="http://schemas.openxmlformats.org/officeDocument/2006/relationships/font" Target="fonts/font2.fntdata"/><Relationship Id="rId19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13582"/>
          <a:stretch/>
        </p:blipFill>
        <p:spPr>
          <a:xfrm>
            <a:off x="0" y="2863"/>
            <a:ext cx="12192000" cy="685859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88742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1051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3494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BEE1C-14C6-492A-8FAF-24022EC3F99F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CA0D1C-0A45-49C3-8A26-6858D5C3427C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0094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9249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042"/>
            <a:ext cx="12192000" cy="686453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78558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BEE1C-14C6-492A-8FAF-24022EC3F99F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CA0D1C-0A45-49C3-8A26-6858D5C3427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7158422" y="-332863"/>
            <a:ext cx="5033578" cy="519360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BB66E918-B6BD-4A9D-9B88-DC80541FF285}"/>
              </a:ext>
            </a:extLst>
          </p:cNvPr>
          <p:cNvSpPr txBox="1">
            <a:spLocks/>
          </p:cNvSpPr>
          <p:nvPr userDrawn="1"/>
        </p:nvSpPr>
        <p:spPr>
          <a:xfrm>
            <a:off x="7940104" y="5285041"/>
            <a:ext cx="4378104" cy="787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38A838"/>
                </a:solidFill>
                <a:latin typeface="#9Slide07 HoneyCream" pitchFamily="2" charset="0"/>
              </a:rPr>
              <a:t>Măng non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38A838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4462CE-C7A3-4832-85C5-6799F05DB6DA}"/>
              </a:ext>
            </a:extLst>
          </p:cNvPr>
          <p:cNvSpPr txBox="1"/>
          <p:nvPr userDrawn="1"/>
        </p:nvSpPr>
        <p:spPr>
          <a:xfrm>
            <a:off x="-179204" y="2427972"/>
            <a:ext cx="87713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TIỂU HỌC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truy cập: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D60093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400" b="1" i="0" u="sng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400" b="1" i="0" u="sng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8BA84BA-7715-4E91-81B0-249042A131BB}"/>
              </a:ext>
            </a:extLst>
          </p:cNvPr>
          <p:cNvSpPr txBox="1">
            <a:spLocks/>
          </p:cNvSpPr>
          <p:nvPr userDrawn="1"/>
        </p:nvSpPr>
        <p:spPr>
          <a:xfrm>
            <a:off x="452456" y="3615120"/>
            <a:ext cx="7883351" cy="44230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GIÁO ÁN ĐIỆN TỬ LỚP 3 – BỘ SÁCH KẾT NỐI TRI THỨC VỚI CUỘC SỐNG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68FA995-F566-4FD9-9739-68ECC855989E}"/>
              </a:ext>
            </a:extLst>
          </p:cNvPr>
          <p:cNvSpPr txBox="1">
            <a:spLocks/>
          </p:cNvSpPr>
          <p:nvPr userDrawn="1"/>
        </p:nvSpPr>
        <p:spPr>
          <a:xfrm>
            <a:off x="449900" y="3236106"/>
            <a:ext cx="7883351" cy="12003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Nhận soạn bài giảng yêu cầu – Thiết kế bài giảng E – Learning</a:t>
            </a:r>
          </a:p>
        </p:txBody>
      </p:sp>
    </p:spTree>
    <p:extLst>
      <p:ext uri="{BB962C8B-B14F-4D97-AF65-F5344CB8AC3E}">
        <p14:creationId xmlns:p14="http://schemas.microsoft.com/office/powerpoint/2010/main" val="24578819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BEE1C-14C6-492A-8FAF-24022EC3F99F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CA0D1C-0A45-49C3-8A26-6858D5C34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809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">
            <a:extLst>
              <a:ext uri="{FF2B5EF4-FFF2-40B4-BE49-F238E27FC236}">
                <a16:creationId xmlns:a16="http://schemas.microsoft.com/office/drawing/2014/main" id="{F3544506-FAF7-486E-B643-F49BBE0BFD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24" name="日期占位符 3">
            <a:extLst>
              <a:ext uri="{FF2B5EF4-FFF2-40B4-BE49-F238E27FC236}">
                <a16:creationId xmlns:a16="http://schemas.microsoft.com/office/drawing/2014/main" id="{1A9FA99A-2B75-4B9F-A513-D5D8661ED9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E48561-6F99-411B-BF21-5175E2B06181}" type="datetimeFigureOut">
              <a:rPr lang="zh-CN" altLang="en-US" smtClean="0"/>
              <a:t>2024/4/5</a:t>
            </a:fld>
            <a:endParaRPr lang="zh-CN" altLang="en-US"/>
          </a:p>
        </p:txBody>
      </p:sp>
      <p:sp>
        <p:nvSpPr>
          <p:cNvPr id="25" name="页脚占位符 4">
            <a:extLst>
              <a:ext uri="{FF2B5EF4-FFF2-40B4-BE49-F238E27FC236}">
                <a16:creationId xmlns:a16="http://schemas.microsoft.com/office/drawing/2014/main" id="{64C068C2-8B98-4AC2-9213-FB997B5201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26" name="灯片编号占位符 5">
            <a:extLst>
              <a:ext uri="{FF2B5EF4-FFF2-40B4-BE49-F238E27FC236}">
                <a16:creationId xmlns:a16="http://schemas.microsoft.com/office/drawing/2014/main" id="{F95539E6-5D67-49A3-B1EA-3A50E4E93E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C20B5C-6BF8-4786-95F4-791A87CCADD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208A5B6E-A50D-4113-CF7E-730AE06783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93D6F8A-F41B-6DE3-358E-CD9FD67C70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30" name="TextBox 3">
            <a:extLst>
              <a:ext uri="{FF2B5EF4-FFF2-40B4-BE49-F238E27FC236}">
                <a16:creationId xmlns:a16="http://schemas.microsoft.com/office/drawing/2014/main" id="{2F634DC7-5B82-49C4-4DB3-6B83C9E481CE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A012A9A3-1D53-BB0E-6D91-3EC52B4F10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710E69FE-417C-17EC-558E-2D3B35225568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37B0534-5204-257C-B5C8-1E84A4E76C44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34" name="Title 1">
            <a:extLst>
              <a:ext uri="{FF2B5EF4-FFF2-40B4-BE49-F238E27FC236}">
                <a16:creationId xmlns:a16="http://schemas.microsoft.com/office/drawing/2014/main" id="{ADC13E32-9E3E-8AEB-FAC7-06FC02D2BA6C}"/>
              </a:ext>
            </a:extLst>
          </p:cNvPr>
          <p:cNvSpPr txBox="1">
            <a:spLocks/>
          </p:cNvSpPr>
          <p:nvPr userDrawn="1"/>
        </p:nvSpPr>
        <p:spPr>
          <a:xfrm>
            <a:off x="10198100" y="-711200"/>
            <a:ext cx="2248823" cy="68946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</a:t>
            </a:r>
            <a:r>
              <a:rPr lang="en-US" sz="3200" b="0" baseline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 </a:t>
            </a:r>
            <a:r>
              <a:rPr lang="vi-VN" sz="3200" b="0" baseline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Tư Bùi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4F4C51CE-A1A0-D918-CB32-EFEB23A567F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1099779-1896-0AE2-B407-B21597A0B202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A9C8734-1382-C20D-DECE-19F0B3DA84F8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82231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  <p:sldLayoutId id="2147483656" r:id="rId4"/>
    <p:sldLayoutId id="2147483657" r:id="rId5"/>
    <p:sldLayoutId id="2147483658" r:id="rId6"/>
    <p:sldLayoutId id="2147483659" r:id="rId7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3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6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microsoft.com/office/2007/relationships/hdphoto" Target="../media/hdphoto4.wdp"/><Relationship Id="rId5" Type="http://schemas.openxmlformats.org/officeDocument/2006/relationships/image" Target="../media/image18.png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489" y="132425"/>
            <a:ext cx="1076509" cy="1065851"/>
          </a:xfrm>
          <a:prstGeom prst="rect">
            <a:avLst/>
          </a:prstGeom>
        </p:spPr>
      </p:pic>
      <p:pic>
        <p:nvPicPr>
          <p:cNvPr id="17" name="Picture 16" descr="A picture containing watch, green&#10;&#10;Description automatically generated">
            <a:extLst>
              <a:ext uri="{FF2B5EF4-FFF2-40B4-BE49-F238E27FC236}">
                <a16:creationId xmlns:a16="http://schemas.microsoft.com/office/drawing/2014/main" id="{E358E3FC-E69F-929B-2943-EDF1FDA770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5419" y="3661764"/>
            <a:ext cx="866279" cy="919176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1959309" y="514055"/>
            <a:ext cx="2475837" cy="1326070"/>
            <a:chOff x="4951288" y="1452919"/>
            <a:chExt cx="2475837" cy="1326070"/>
          </a:xfrm>
        </p:grpSpPr>
        <p:sp>
          <p:nvSpPr>
            <p:cNvPr id="21" name="TextBox 20"/>
            <p:cNvSpPr txBox="1"/>
            <p:nvPr/>
          </p:nvSpPr>
          <p:spPr>
            <a:xfrm>
              <a:off x="4951288" y="1452919"/>
              <a:ext cx="242929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dirty="0" err="1">
                  <a:ln w="130175">
                    <a:solidFill>
                      <a:schemeClr val="bg1"/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VL Fadilla" pitchFamily="2" charset="0"/>
                </a:rPr>
                <a:t>Bài</a:t>
              </a:r>
              <a:r>
                <a:rPr lang="en-US" sz="8000" dirty="0">
                  <a:ln w="130175">
                    <a:solidFill>
                      <a:schemeClr val="bg1"/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VL Fadilla" pitchFamily="2" charset="0"/>
                </a:rPr>
                <a:t> </a:t>
              </a:r>
              <a:r>
                <a:rPr lang="vi-VN" sz="8000" dirty="0">
                  <a:ln w="130175">
                    <a:solidFill>
                      <a:schemeClr val="bg1"/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VL Fadilla" pitchFamily="2" charset="0"/>
                </a:rPr>
                <a:t>11</a:t>
              </a:r>
              <a:endParaRPr lang="en-US" sz="8000" dirty="0">
                <a:ln w="130175"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VL Fadilla" pitchFamily="2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997826" y="1455550"/>
              <a:ext cx="242929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dirty="0" err="1">
                  <a:solidFill>
                    <a:srgbClr val="FF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VL Fadilla" pitchFamily="2" charset="0"/>
                </a:rPr>
                <a:t>Bài</a:t>
              </a:r>
              <a:r>
                <a:rPr lang="en-US" sz="8000" dirty="0">
                  <a:solidFill>
                    <a:srgbClr val="FF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VL Fadilla" pitchFamily="2" charset="0"/>
                </a:rPr>
                <a:t> </a:t>
              </a:r>
              <a:r>
                <a:rPr lang="vi-VN" sz="8000" dirty="0">
                  <a:solidFill>
                    <a:srgbClr val="FF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VL Fadilla" pitchFamily="2" charset="0"/>
                </a:rPr>
                <a:t>11</a:t>
              </a:r>
              <a:endParaRPr lang="en-US" sz="8000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VL Fadilla" pitchFamily="2" charset="0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10929151" y="4433034"/>
            <a:ext cx="192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accent6"/>
                </a:solidFill>
                <a:latin typeface="#9Slide05 SVNHeritage" panose="02000503000000020003" pitchFamily="2" charset="0"/>
              </a:rPr>
              <a:t>Măng non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772" y="-74147"/>
            <a:ext cx="2438198" cy="138977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2754" y="200384"/>
            <a:ext cx="2417680" cy="13780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6743" y="1378130"/>
            <a:ext cx="12199153" cy="29507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5181" r="46631">
                        <a14:foregroundMark x1="24733" y1="36300" x2="25033" y2="39450"/>
                        <a14:foregroundMark x1="28933" y1="36450" x2="31433" y2="38050"/>
                        <a14:backgroundMark x1="42167" y1="31250" x2="42267" y2="65850"/>
                        <a14:backgroundMark x1="37100" y1="38000" x2="39400" y2="67000"/>
                        <a14:backgroundMark x1="31467" y1="45900" x2="38167" y2="43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188"/>
          <a:stretch/>
        </p:blipFill>
        <p:spPr>
          <a:xfrm>
            <a:off x="-957592" y="976050"/>
            <a:ext cx="5211444" cy="6705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4263" b="90473" l="55305" r="95034">
                        <a14:foregroundMark x1="79233" y1="38650" x2="80100" y2="43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339" t="4737"/>
          <a:stretch/>
        </p:blipFill>
        <p:spPr>
          <a:xfrm>
            <a:off x="5782656" y="3210335"/>
            <a:ext cx="3234343" cy="4136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593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563429" y="1167810"/>
            <a:ext cx="6525929" cy="391748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3148127" y="903971"/>
            <a:ext cx="7941231" cy="3422909"/>
            <a:chOff x="5550192" y="1279262"/>
            <a:chExt cx="7941231" cy="3422909"/>
          </a:xfrm>
        </p:grpSpPr>
        <p:grpSp>
          <p:nvGrpSpPr>
            <p:cNvPr id="22" name="组合 6">
              <a:extLst>
                <a:ext uri="{FF2B5EF4-FFF2-40B4-BE49-F238E27FC236}">
                  <a16:creationId xmlns:a16="http://schemas.microsoft.com/office/drawing/2014/main" id="{A723C374-0BDC-4580-B12A-82EDDA88802D}"/>
                </a:ext>
              </a:extLst>
            </p:cNvPr>
            <p:cNvGrpSpPr/>
            <p:nvPr/>
          </p:nvGrpSpPr>
          <p:grpSpPr>
            <a:xfrm>
              <a:off x="7277863" y="1279262"/>
              <a:ext cx="6213560" cy="3422909"/>
              <a:chOff x="4392612" y="1083236"/>
              <a:chExt cx="6213560" cy="3422909"/>
            </a:xfrm>
          </p:grpSpPr>
          <p:sp>
            <p:nvSpPr>
              <p:cNvPr id="26" name="矩形 7">
                <a:extLst>
                  <a:ext uri="{FF2B5EF4-FFF2-40B4-BE49-F238E27FC236}">
                    <a16:creationId xmlns:a16="http://schemas.microsoft.com/office/drawing/2014/main" id="{19D864C1-3B30-4A69-9903-521CDB72BB7B}"/>
                  </a:ext>
                </a:extLst>
              </p:cNvPr>
              <p:cNvSpPr/>
              <p:nvPr/>
            </p:nvSpPr>
            <p:spPr>
              <a:xfrm>
                <a:off x="5192068" y="1083236"/>
                <a:ext cx="763351" cy="8617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/>
                <a:r>
                  <a:rPr lang="vi-VN" altLang="zh-CN" sz="5000" dirty="0">
                    <a:ln w="219075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effectLst>
                      <a:glow rad="228600">
                        <a:schemeClr val="accent4">
                          <a:satMod val="175000"/>
                          <a:alpha val="40000"/>
                        </a:schemeClr>
                      </a:glow>
                      <a:innerShdw blurRad="63500" dist="50800" dir="13500000">
                        <a:prstClr val="black">
                          <a:alpha val="50000"/>
                        </a:prstClr>
                      </a:innerShdw>
                    </a:effectLst>
                    <a:latin typeface="UTM Showcard" panose="02040603050506020204" pitchFamily="18" charset="0"/>
                    <a:ea typeface="字魂27号-布丁体" panose="00000505000000000000" pitchFamily="2" charset="-122"/>
                  </a:rPr>
                  <a:t>Ý </a:t>
                </a:r>
                <a:endParaRPr lang="zh-CN" altLang="en-US" sz="5000" dirty="0">
                  <a:ln w="219075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glow rad="228600">
                      <a:schemeClr val="accent4">
                        <a:satMod val="175000"/>
                        <a:alpha val="40000"/>
                      </a:schemeClr>
                    </a:glow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Showcard" panose="02040603050506020204" pitchFamily="18" charset="0"/>
                  <a:ea typeface="字魂27号-布丁体" panose="00000505000000000000" pitchFamily="2" charset="-122"/>
                </a:endParaRPr>
              </a:p>
            </p:txBody>
          </p:sp>
          <p:sp>
            <p:nvSpPr>
              <p:cNvPr id="27" name="矩形 8">
                <a:extLst>
                  <a:ext uri="{FF2B5EF4-FFF2-40B4-BE49-F238E27FC236}">
                    <a16:creationId xmlns:a16="http://schemas.microsoft.com/office/drawing/2014/main" id="{FAF2B6DB-79A7-4319-A5DB-5FE4E3BE28E0}"/>
                  </a:ext>
                </a:extLst>
              </p:cNvPr>
              <p:cNvSpPr/>
              <p:nvPr/>
            </p:nvSpPr>
            <p:spPr>
              <a:xfrm>
                <a:off x="4392612" y="2105488"/>
                <a:ext cx="6213560" cy="2400657"/>
              </a:xfrm>
              <a:prstGeom prst="rect">
                <a:avLst/>
              </a:prstGeom>
            </p:spPr>
            <p:txBody>
              <a:bodyPr wrap="none">
                <a:spAutoFit/>
                <a:scene3d>
                  <a:camera prst="orthographicFront"/>
                  <a:lightRig rig="threePt" dir="t"/>
                </a:scene3d>
                <a:sp3d extrusionH="57150">
                  <a:bevelT h="25400" prst="softRound"/>
                </a:sp3d>
              </a:bodyPr>
              <a:lstStyle/>
              <a:p>
                <a:pPr lvl="0" algn="ctr"/>
                <a:r>
                  <a:rPr lang="en-US" altLang="zh-CN" sz="5000" dirty="0">
                    <a:solidFill>
                      <a:srgbClr val="00CC00"/>
                    </a:solidFill>
                    <a:latin typeface="UTM Showcard" panose="02040603050506020204" pitchFamily="18" charset="0"/>
                    <a:ea typeface="字魂27号-布丁体" panose="00000505000000000000" pitchFamily="2" charset="-122"/>
                  </a:rPr>
                  <a:t>1. </a:t>
                </a:r>
                <a:r>
                  <a:rPr lang="vi-VN" altLang="zh-CN" sz="5000" dirty="0">
                    <a:solidFill>
                      <a:srgbClr val="00CC00"/>
                    </a:solidFill>
                    <a:latin typeface="UTM Showcard" panose="02040603050506020204" pitchFamily="18" charset="0"/>
                    <a:ea typeface="字魂27号-布丁体" panose="00000505000000000000" pitchFamily="2" charset="-122"/>
                  </a:rPr>
                  <a:t>Ý nghĩa của việc</a:t>
                </a:r>
              </a:p>
              <a:p>
                <a:pPr lvl="0" algn="ctr"/>
                <a:r>
                  <a:rPr lang="vi-VN" altLang="zh-CN" sz="5000" dirty="0">
                    <a:solidFill>
                      <a:srgbClr val="00CC00"/>
                    </a:solidFill>
                    <a:latin typeface="UTM Showcard" panose="02040603050506020204" pitchFamily="18" charset="0"/>
                    <a:ea typeface="字魂27号-布丁体" panose="00000505000000000000" pitchFamily="2" charset="-122"/>
                  </a:rPr>
                  <a:t>Kiềm chế cảm xúc </a:t>
                </a:r>
              </a:p>
              <a:p>
                <a:pPr lvl="0" algn="ctr"/>
                <a:r>
                  <a:rPr lang="vi-VN" altLang="zh-CN" sz="5000" dirty="0">
                    <a:solidFill>
                      <a:srgbClr val="00CC00"/>
                    </a:solidFill>
                    <a:latin typeface="UTM Showcard" panose="02040603050506020204" pitchFamily="18" charset="0"/>
                    <a:ea typeface="字魂27号-布丁体" panose="00000505000000000000" pitchFamily="2" charset="-122"/>
                  </a:rPr>
                  <a:t>của bản thân </a:t>
                </a:r>
                <a:endParaRPr lang="zh-CN" altLang="en-US" sz="5000" dirty="0">
                  <a:solidFill>
                    <a:srgbClr val="00CC00"/>
                  </a:solidFill>
                  <a:latin typeface="UTM Showcard" panose="02040603050506020204" pitchFamily="18" charset="0"/>
                  <a:ea typeface="字魂27号-布丁体" panose="00000505000000000000" pitchFamily="2" charset="-122"/>
                </a:endParaRPr>
              </a:p>
            </p:txBody>
          </p:sp>
        </p:grpSp>
        <p:grpSp>
          <p:nvGrpSpPr>
            <p:cNvPr id="23" name="组合 9">
              <a:extLst>
                <a:ext uri="{FF2B5EF4-FFF2-40B4-BE49-F238E27FC236}">
                  <a16:creationId xmlns:a16="http://schemas.microsoft.com/office/drawing/2014/main" id="{4105D389-E5E5-4877-8DCE-BE66A1659C10}"/>
                </a:ext>
              </a:extLst>
            </p:cNvPr>
            <p:cNvGrpSpPr/>
            <p:nvPr/>
          </p:nvGrpSpPr>
          <p:grpSpPr>
            <a:xfrm>
              <a:off x="5550192" y="1503083"/>
              <a:ext cx="184731" cy="1583261"/>
              <a:chOff x="3771007" y="1083236"/>
              <a:chExt cx="184731" cy="1583261"/>
            </a:xfrm>
          </p:grpSpPr>
          <p:sp>
            <p:nvSpPr>
              <p:cNvPr id="24" name="矩形 10">
                <a:extLst>
                  <a:ext uri="{FF2B5EF4-FFF2-40B4-BE49-F238E27FC236}">
                    <a16:creationId xmlns:a16="http://schemas.microsoft.com/office/drawing/2014/main" id="{1857C8A1-AFA8-4E48-843E-AB1529A0BE18}"/>
                  </a:ext>
                </a:extLst>
              </p:cNvPr>
              <p:cNvSpPr/>
              <p:nvPr/>
            </p:nvSpPr>
            <p:spPr>
              <a:xfrm>
                <a:off x="3771007" y="1083236"/>
                <a:ext cx="184731" cy="15696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endParaRPr lang="zh-CN" altLang="en-US" sz="9600" dirty="0">
                  <a:ln w="1524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Showcard" panose="02040603050506020204" pitchFamily="18" charset="0"/>
                  <a:ea typeface="字魂27号-布丁体" panose="00000505000000000000" pitchFamily="2" charset="-122"/>
                </a:endParaRPr>
              </a:p>
            </p:txBody>
          </p:sp>
          <p:sp>
            <p:nvSpPr>
              <p:cNvPr id="25" name="矩形 11">
                <a:extLst>
                  <a:ext uri="{FF2B5EF4-FFF2-40B4-BE49-F238E27FC236}">
                    <a16:creationId xmlns:a16="http://schemas.microsoft.com/office/drawing/2014/main" id="{15ABD8C8-F5AC-46E9-911F-BB29ED868769}"/>
                  </a:ext>
                </a:extLst>
              </p:cNvPr>
              <p:cNvSpPr/>
              <p:nvPr/>
            </p:nvSpPr>
            <p:spPr>
              <a:xfrm>
                <a:off x="3771007" y="1096837"/>
                <a:ext cx="184731" cy="15696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endParaRPr lang="zh-CN" altLang="en-US" sz="9600" dirty="0">
                  <a:gradFill flip="none" rotWithShape="1">
                    <a:gsLst>
                      <a:gs pos="67000">
                        <a:srgbClr val="5997D0"/>
                      </a:gs>
                      <a:gs pos="0">
                        <a:srgbClr val="FF99CC"/>
                      </a:gs>
                      <a:gs pos="100000">
                        <a:srgbClr val="8DC9ED"/>
                      </a:gs>
                    </a:gsLst>
                    <a:lin ang="5400000" scaled="1"/>
                    <a:tileRect/>
                  </a:gradFill>
                  <a:latin typeface="UTM Showcard" panose="02040603050506020204" pitchFamily="18" charset="0"/>
                  <a:ea typeface="字魂27号-布丁体" panose="00000505000000000000" pitchFamily="2" charset="-122"/>
                </a:endParaRPr>
              </a:p>
            </p:txBody>
          </p:sp>
        </p:grp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10000" r="90000">
                        <a14:foregroundMark x1="37576" y1="23152" x2="43697" y2="30000"/>
                        <a14:foregroundMark x1="55212" y1="22242" x2="47758" y2="32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98608" y="1167810"/>
            <a:ext cx="5418221" cy="598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490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050"/>
            <a:ext cx="12334875" cy="7059780"/>
          </a:xfrm>
          <a:prstGeom prst="rect">
            <a:avLst/>
          </a:prstGeom>
        </p:spPr>
      </p:pic>
      <p:sp>
        <p:nvSpPr>
          <p:cNvPr id="3" name="矩形: 圆角 20">
            <a:extLst>
              <a:ext uri="{FF2B5EF4-FFF2-40B4-BE49-F238E27FC236}">
                <a16:creationId xmlns:a16="http://schemas.microsoft.com/office/drawing/2014/main" id="{47118E00-203A-4E78-AC85-4C87806898CA}"/>
              </a:ext>
            </a:extLst>
          </p:cNvPr>
          <p:cNvSpPr/>
          <p:nvPr/>
        </p:nvSpPr>
        <p:spPr>
          <a:xfrm>
            <a:off x="529390" y="240632"/>
            <a:ext cx="11463688" cy="6410425"/>
          </a:xfrm>
          <a:prstGeom prst="roundRect">
            <a:avLst>
              <a:gd name="adj" fmla="val 3058"/>
            </a:avLst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3A047A-B991-455D-A476-7409E5290ADB}"/>
              </a:ext>
            </a:extLst>
          </p:cNvPr>
          <p:cNvSpPr txBox="1"/>
          <p:nvPr/>
        </p:nvSpPr>
        <p:spPr>
          <a:xfrm>
            <a:off x="1466379" y="188999"/>
            <a:ext cx="2309122" cy="654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17479D"/>
                </a:solidFill>
                <a:latin typeface="UTM Avo" panose="02040603050506020204" pitchFamily="18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KHÁM PHÁ</a:t>
            </a:r>
            <a:endParaRPr lang="en-US" sz="2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BFEFE6-D796-4811-96B0-9A67502400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908841" y="300946"/>
            <a:ext cx="694901" cy="6267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233" y="1598059"/>
            <a:ext cx="5241514" cy="29359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33A047A-B991-455D-A476-7409E5290ADB}"/>
              </a:ext>
            </a:extLst>
          </p:cNvPr>
          <p:cNvSpPr txBox="1"/>
          <p:nvPr/>
        </p:nvSpPr>
        <p:spPr>
          <a:xfrm>
            <a:off x="382536" y="770728"/>
            <a:ext cx="91753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17479D"/>
                </a:solidFill>
                <a:latin typeface="UTM Avo" panose="02040603050506020204" pitchFamily="18" charset="0"/>
              </a:rPr>
              <a:t>1. Đọc các tình huống và trả lời câu hỏi?</a:t>
            </a:r>
            <a:endParaRPr lang="en-US" sz="2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70639" y="1569183"/>
            <a:ext cx="5684345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+mj-lt"/>
              </a:rPr>
              <a:t>Lần đầu tiên Hoa biểu diễn tiết mục văn nghệ trước toàn trường. Bạn cảm thấy rất lo lắng, sợ hãi.</a:t>
            </a:r>
          </a:p>
          <a:p>
            <a:r>
              <a:rPr lang="vi-VN" sz="3200" dirty="0">
                <a:latin typeface="+mj-lt"/>
              </a:rPr>
              <a:t>    Hoa liền hít thở thật sâu để lấy lại bình tĩnh và tự nhủ: “Đừng sợ, mình nhất định sẽ làm được”. Cuối cùng, Hoa đã biểu diễn tiết mục rất tốt và nhận được những tràng pháo tay của mọi người.</a:t>
            </a:r>
          </a:p>
          <a:p>
            <a:br>
              <a:rPr lang="vi-VN" sz="3200" dirty="0"/>
            </a:br>
            <a:br>
              <a:rPr lang="vi-VN" sz="3200" dirty="0"/>
            </a:b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911460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11737" y="1329214"/>
            <a:ext cx="9699016" cy="3009900"/>
            <a:chOff x="1131731" y="1439389"/>
            <a:chExt cx="10491689" cy="3950591"/>
          </a:xfrm>
        </p:grpSpPr>
        <p:sp>
          <p:nvSpPr>
            <p:cNvPr id="9" name="矩形: 圆角 11"/>
            <p:cNvSpPr/>
            <p:nvPr userDrawn="1"/>
          </p:nvSpPr>
          <p:spPr>
            <a:xfrm>
              <a:off x="1131731" y="1439389"/>
              <a:ext cx="10491689" cy="3950591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131731" y="1884536"/>
              <a:ext cx="10261600" cy="350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500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45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kiềm</a:t>
              </a:r>
              <a:r>
                <a:rPr lang="en-US" sz="45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chế</a:t>
              </a:r>
              <a:r>
                <a:rPr lang="en-US" sz="45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</a:t>
              </a:r>
              <a:r>
                <a:rPr lang="en-US" sz="45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xúc</a:t>
              </a:r>
              <a:r>
                <a:rPr lang="en-US" sz="45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tiêu</a:t>
              </a:r>
              <a:r>
                <a:rPr lang="en-US" sz="45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cực</a:t>
              </a:r>
              <a:r>
                <a:rPr lang="en-US" sz="45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45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giúp</a:t>
              </a:r>
              <a:r>
                <a:rPr lang="en-US" sz="45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ta </a:t>
              </a:r>
              <a:r>
                <a:rPr lang="en-US" sz="4500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suy</a:t>
              </a:r>
              <a:r>
                <a:rPr lang="en-US" sz="45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</a:t>
              </a:r>
              <a:r>
                <a:rPr lang="en-US" sz="45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rõ</a:t>
              </a:r>
              <a:r>
                <a:rPr lang="en-US" sz="45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ràng</a:t>
              </a:r>
              <a:r>
                <a:rPr lang="en-US" sz="45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45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sáng</a:t>
              </a:r>
              <a:r>
                <a:rPr lang="en-US" sz="45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tạo</a:t>
              </a:r>
              <a:r>
                <a:rPr lang="en-US" sz="45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500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dễ</a:t>
              </a:r>
              <a:r>
                <a:rPr lang="en-US" sz="45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dàng</a:t>
              </a:r>
              <a:r>
                <a:rPr lang="en-US" sz="45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45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45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45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cuộc</a:t>
              </a:r>
              <a:r>
                <a:rPr lang="en-US" sz="45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r>
                <a:rPr lang="en-US" sz="45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algn="just"/>
              <a:endParaRPr lang="vi-VN" sz="4500" b="1" dirty="0">
                <a:latin typeface="UTM Avo" panose="02040603050506020204" pitchFamily="18" charset="0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7574" l="57760" r="100000">
                        <a14:foregroundMark x1="81790" y1="17223" x2="83951" y2="21831"/>
                        <a14:foregroundMark x1="90785" y1="17041" x2="87302" y2="23166"/>
                        <a14:backgroundMark x1="65608" y1="20376" x2="77469" y2="22195"/>
                        <a14:backgroundMark x1="79497" y1="41298" x2="78571" y2="85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729" y="419100"/>
            <a:ext cx="9430142" cy="6858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33A047A-B991-455D-A476-7409E5290ADB}"/>
              </a:ext>
            </a:extLst>
          </p:cNvPr>
          <p:cNvSpPr txBox="1"/>
          <p:nvPr/>
        </p:nvSpPr>
        <p:spPr>
          <a:xfrm>
            <a:off x="875574" y="105886"/>
            <a:ext cx="579802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17479D"/>
                </a:solidFill>
                <a:latin typeface="UTM Avo" panose="02040603050506020204" pitchFamily="18" charset="0"/>
              </a:rPr>
              <a:t> </a:t>
            </a:r>
            <a:r>
              <a:rPr lang="vi-VN" sz="6000" b="1" dirty="0">
                <a:solidFill>
                  <a:srgbClr val="FF0000"/>
                </a:solidFill>
                <a:latin typeface="UTM Avo" panose="02040603050506020204" pitchFamily="18" charset="0"/>
              </a:rPr>
              <a:t>KẾT LUẬN</a:t>
            </a:r>
            <a:endParaRPr lang="en-US" sz="6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7924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385F4BB-D995-950D-0DB1-228C456D73B3}"/>
              </a:ext>
            </a:extLst>
          </p:cNvPr>
          <p:cNvGrpSpPr/>
          <p:nvPr/>
        </p:nvGrpSpPr>
        <p:grpSpPr>
          <a:xfrm>
            <a:off x="3148127" y="1127792"/>
            <a:ext cx="8711400" cy="3241707"/>
            <a:chOff x="3148127" y="1127792"/>
            <a:chExt cx="8711400" cy="3241707"/>
          </a:xfrm>
        </p:grpSpPr>
        <p:sp>
          <p:nvSpPr>
            <p:cNvPr id="8" name="Rounded Rectangle 7"/>
            <p:cNvSpPr/>
            <p:nvPr/>
          </p:nvSpPr>
          <p:spPr>
            <a:xfrm>
              <a:off x="4303027" y="1444020"/>
              <a:ext cx="7556500" cy="292547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3148127" y="1127792"/>
              <a:ext cx="8358073" cy="2902353"/>
              <a:chOff x="5550192" y="1503083"/>
              <a:chExt cx="5329442" cy="2902353"/>
            </a:xfrm>
          </p:grpSpPr>
          <p:sp>
            <p:nvSpPr>
              <p:cNvPr id="27" name="矩形 8">
                <a:extLst>
                  <a:ext uri="{FF2B5EF4-FFF2-40B4-BE49-F238E27FC236}">
                    <a16:creationId xmlns:a16="http://schemas.microsoft.com/office/drawing/2014/main" id="{FAF2B6DB-79A7-4319-A5DB-5FE4E3BE28E0}"/>
                  </a:ext>
                </a:extLst>
              </p:cNvPr>
              <p:cNvSpPr/>
              <p:nvPr/>
            </p:nvSpPr>
            <p:spPr>
              <a:xfrm>
                <a:off x="6511897" y="2158667"/>
                <a:ext cx="4367737" cy="2246769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extrusionH="57150">
                  <a:bevelT h="25400" prst="softRound"/>
                </a:sp3d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altLang="zh-CN" sz="7000" dirty="0">
                    <a:solidFill>
                      <a:srgbClr val="00CC00"/>
                    </a:solidFill>
                    <a:latin typeface="UTM Showcard" panose="02040603050506020204" pitchFamily="18" charset="0"/>
                    <a:ea typeface="字魂27号-布丁体" panose="00000505000000000000" pitchFamily="2" charset="-122"/>
                  </a:rPr>
                  <a:t>2</a:t>
                </a:r>
                <a:r>
                  <a:rPr kumimoji="0" lang="en-US" altLang="zh-CN" sz="7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CC00"/>
                    </a:solidFill>
                    <a:effectLst/>
                    <a:uLnTx/>
                    <a:uFillTx/>
                    <a:latin typeface="UTM Showcard" panose="02040603050506020204" pitchFamily="18" charset="0"/>
                    <a:ea typeface="字魂27号-布丁体" panose="00000505000000000000" pitchFamily="2" charset="-122"/>
                  </a:rPr>
                  <a:t>. </a:t>
                </a:r>
                <a:r>
                  <a:rPr kumimoji="0" lang="vi-VN" altLang="zh-CN" sz="7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CC00"/>
                    </a:solidFill>
                    <a:effectLst/>
                    <a:uLnTx/>
                    <a:uFillTx/>
                    <a:latin typeface="UTM Showcard" panose="02040603050506020204" pitchFamily="18" charset="0"/>
                    <a:ea typeface="字魂27号-布丁体" panose="00000505000000000000" pitchFamily="2" charset="-122"/>
                  </a:rPr>
                  <a:t>CÁCH Kiềm chế cảm xúc </a:t>
                </a:r>
              </a:p>
            </p:txBody>
          </p:sp>
          <p:grpSp>
            <p:nvGrpSpPr>
              <p:cNvPr id="23" name="组合 9">
                <a:extLst>
                  <a:ext uri="{FF2B5EF4-FFF2-40B4-BE49-F238E27FC236}">
                    <a16:creationId xmlns:a16="http://schemas.microsoft.com/office/drawing/2014/main" id="{4105D389-E5E5-4877-8DCE-BE66A1659C10}"/>
                  </a:ext>
                </a:extLst>
              </p:cNvPr>
              <p:cNvGrpSpPr/>
              <p:nvPr/>
            </p:nvGrpSpPr>
            <p:grpSpPr>
              <a:xfrm>
                <a:off x="5550192" y="1503083"/>
                <a:ext cx="184731" cy="1583261"/>
                <a:chOff x="3771007" y="1083236"/>
                <a:chExt cx="184731" cy="1583261"/>
              </a:xfrm>
            </p:grpSpPr>
            <p:sp>
              <p:nvSpPr>
                <p:cNvPr id="24" name="矩形 10">
                  <a:extLst>
                    <a:ext uri="{FF2B5EF4-FFF2-40B4-BE49-F238E27FC236}">
                      <a16:creationId xmlns:a16="http://schemas.microsoft.com/office/drawing/2014/main" id="{1857C8A1-AFA8-4E48-843E-AB1529A0BE18}"/>
                    </a:ext>
                  </a:extLst>
                </p:cNvPr>
                <p:cNvSpPr/>
                <p:nvPr/>
              </p:nvSpPr>
              <p:spPr>
                <a:xfrm>
                  <a:off x="3771007" y="1083236"/>
                  <a:ext cx="184731" cy="156966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600" b="0" i="0" u="none" strike="noStrike" kern="1200" cap="none" spc="0" normalizeH="0" baseline="0" noProof="0" dirty="0">
                    <a:ln w="152400"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effectLst>
                      <a:innerShdw blurRad="63500" dist="50800" dir="13500000">
                        <a:prstClr val="black">
                          <a:alpha val="50000"/>
                        </a:prstClr>
                      </a:innerShdw>
                    </a:effectLst>
                    <a:uLnTx/>
                    <a:uFillTx/>
                    <a:latin typeface="UTM Showcard" panose="02040603050506020204" pitchFamily="18" charset="0"/>
                    <a:ea typeface="字魂27号-布丁体" panose="00000505000000000000" pitchFamily="2" charset="-122"/>
                    <a:cs typeface="+mn-cs"/>
                  </a:endParaRPr>
                </a:p>
              </p:txBody>
            </p:sp>
            <p:sp>
              <p:nvSpPr>
                <p:cNvPr id="25" name="矩形 11">
                  <a:extLst>
                    <a:ext uri="{FF2B5EF4-FFF2-40B4-BE49-F238E27FC236}">
                      <a16:creationId xmlns:a16="http://schemas.microsoft.com/office/drawing/2014/main" id="{15ABD8C8-F5AC-46E9-911F-BB29ED868769}"/>
                    </a:ext>
                  </a:extLst>
                </p:cNvPr>
                <p:cNvSpPr/>
                <p:nvPr/>
              </p:nvSpPr>
              <p:spPr>
                <a:xfrm>
                  <a:off x="3771007" y="1096837"/>
                  <a:ext cx="184731" cy="156966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600" b="0" i="0" u="none" strike="noStrike" kern="1200" cap="none" spc="0" normalizeH="0" baseline="0" noProof="0" dirty="0">
                    <a:ln>
                      <a:noFill/>
                    </a:ln>
                    <a:gradFill flip="none" rotWithShape="1">
                      <a:gsLst>
                        <a:gs pos="67000">
                          <a:srgbClr val="5997D0"/>
                        </a:gs>
                        <a:gs pos="0">
                          <a:srgbClr val="FF99CC"/>
                        </a:gs>
                        <a:gs pos="100000">
                          <a:srgbClr val="8DC9ED"/>
                        </a:gs>
                      </a:gsLst>
                      <a:lin ang="5400000" scaled="1"/>
                      <a:tileRect/>
                    </a:gradFill>
                    <a:effectLst/>
                    <a:uLnTx/>
                    <a:uFillTx/>
                    <a:latin typeface="UTM Showcard" panose="02040603050506020204" pitchFamily="18" charset="0"/>
                    <a:ea typeface="字魂27号-布丁体" panose="00000505000000000000" pitchFamily="2" charset="-122"/>
                    <a:cs typeface="+mn-cs"/>
                  </a:endParaRPr>
                </a:p>
              </p:txBody>
            </p:sp>
          </p:grpSp>
        </p:grp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10000" r="90000">
                        <a14:foregroundMark x1="37576" y1="23152" x2="43697" y2="30000"/>
                        <a14:foregroundMark x1="55212" y1="22242" x2="47758" y2="32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61868" y="1127792"/>
            <a:ext cx="5418221" cy="598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740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/>
          <p:cNvSpPr/>
          <p:nvPr/>
        </p:nvSpPr>
        <p:spPr>
          <a:xfrm>
            <a:off x="268610" y="1896177"/>
            <a:ext cx="4684390" cy="392864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1029908" y="206771"/>
            <a:ext cx="8826362" cy="1381397"/>
            <a:chOff x="1016687" y="422571"/>
            <a:chExt cx="10491689" cy="1638451"/>
          </a:xfrm>
        </p:grpSpPr>
        <p:grpSp>
          <p:nvGrpSpPr>
            <p:cNvPr id="7" name="组合 10"/>
            <p:cNvGrpSpPr/>
            <p:nvPr/>
          </p:nvGrpSpPr>
          <p:grpSpPr>
            <a:xfrm>
              <a:off x="1016687" y="422571"/>
              <a:ext cx="10491689" cy="1638451"/>
              <a:chOff x="676404" y="1039661"/>
              <a:chExt cx="7766137" cy="3244240"/>
            </a:xfrm>
            <a:solidFill>
              <a:schemeClr val="bg1"/>
            </a:solidFill>
          </p:grpSpPr>
          <p:sp>
            <p:nvSpPr>
              <p:cNvPr id="9" name="矩形: 圆角 11"/>
              <p:cNvSpPr/>
              <p:nvPr userDrawn="1"/>
            </p:nvSpPr>
            <p:spPr>
              <a:xfrm>
                <a:off x="676404" y="1039661"/>
                <a:ext cx="7766137" cy="3244240"/>
              </a:xfrm>
              <a:prstGeom prst="roundRect">
                <a:avLst/>
              </a:prstGeom>
              <a:grpFill/>
              <a:ln w="101600">
                <a:solidFill>
                  <a:srgbClr val="92D4AF"/>
                </a:solidFill>
              </a:ln>
              <a:effectLst>
                <a:outerShdw blurRad="50800" dist="139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矩形: 圆角 12"/>
              <p:cNvSpPr/>
              <p:nvPr userDrawn="1"/>
            </p:nvSpPr>
            <p:spPr>
              <a:xfrm>
                <a:off x="807928" y="1151351"/>
                <a:ext cx="7503089" cy="3020860"/>
              </a:xfrm>
              <a:prstGeom prst="roundRect">
                <a:avLst/>
              </a:prstGeom>
              <a:grpFill/>
              <a:ln w="25400">
                <a:solidFill>
                  <a:srgbClr val="92D4AF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1194370" y="691703"/>
              <a:ext cx="10292204" cy="1204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b="1" dirty="0">
                  <a:solidFill>
                    <a:srgbClr val="002060"/>
                  </a:solidFill>
                  <a:latin typeface="+mj-lt"/>
                </a:rPr>
                <a:t> </a:t>
              </a:r>
              <a:r>
                <a:rPr lang="vi-VN" sz="30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2. Q</a:t>
              </a:r>
              <a:r>
                <a:rPr lang="en-US" sz="30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uan</a:t>
              </a:r>
              <a:r>
                <a:rPr lang="en-US" sz="30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sát</a:t>
              </a:r>
              <a:r>
                <a:rPr lang="en-US" sz="30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tranh</a:t>
              </a:r>
              <a:r>
                <a:rPr lang="en-US" sz="30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và</a:t>
              </a:r>
              <a:r>
                <a:rPr lang="en-US" sz="30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nêu</a:t>
              </a:r>
              <a:r>
                <a:rPr lang="en-US" sz="30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cách</a:t>
              </a:r>
              <a:r>
                <a:rPr lang="en-US" sz="30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kiềm</a:t>
              </a:r>
              <a:r>
                <a:rPr lang="en-US" sz="30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chế</a:t>
              </a:r>
              <a:r>
                <a:rPr lang="en-US" sz="30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endParaRPr lang="vi-VN" sz="3000" b="1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  <a:p>
              <a:pPr algn="ctr"/>
              <a:r>
                <a:rPr lang="en-US" sz="30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cảm</a:t>
              </a:r>
              <a:r>
                <a:rPr lang="en-US" sz="30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xúc</a:t>
              </a:r>
              <a:r>
                <a:rPr lang="en-US" sz="30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tiêu</a:t>
              </a:r>
              <a:r>
                <a:rPr lang="en-US" sz="30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cực</a:t>
              </a:r>
              <a:r>
                <a:rPr lang="en-US" sz="30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:</a:t>
              </a:r>
              <a:endParaRPr lang="vi-VN" sz="3000" b="1" dirty="0">
                <a:solidFill>
                  <a:srgbClr val="002060"/>
                </a:solidFill>
                <a:latin typeface="+mj-lt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3605" l="1786" r="89881">
                        <a14:foregroundMark x1="15476" y1="13953" x2="19643" y2="20930"/>
                        <a14:foregroundMark x1="30357" y1="41860" x2="45238" y2="69767"/>
                        <a14:foregroundMark x1="26190" y1="47093" x2="30357" y2="5814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156"/>
          <a:stretch/>
        </p:blipFill>
        <p:spPr>
          <a:xfrm>
            <a:off x="233945" y="1719961"/>
            <a:ext cx="4889932" cy="426755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390880" y="1998857"/>
            <a:ext cx="36666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vi-VN" sz="3600" b="1" dirty="0">
              <a:solidFill>
                <a:srgbClr val="FF9900"/>
              </a:solidFill>
              <a:latin typeface="UTM Avo" panose="02040603050506020204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336883" y="-346577"/>
            <a:ext cx="8816911" cy="5823352"/>
            <a:chOff x="6142396" y="1434454"/>
            <a:chExt cx="7463116" cy="5423861"/>
          </a:xfrm>
        </p:grpSpPr>
        <p:sp>
          <p:nvSpPr>
            <p:cNvPr id="14" name="Oval Callout 13"/>
            <p:cNvSpPr/>
            <p:nvPr/>
          </p:nvSpPr>
          <p:spPr>
            <a:xfrm>
              <a:off x="8817836" y="3730056"/>
              <a:ext cx="4787676" cy="3128259"/>
            </a:xfrm>
            <a:prstGeom prst="wedgeEllipseCallout">
              <a:avLst>
                <a:gd name="adj1" fmla="val -31221"/>
                <a:gd name="adj2" fmla="val 73094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142396" y="1434454"/>
              <a:ext cx="4339511" cy="719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latin typeface="UTM Avo" panose="02040603050506020204" pitchFamily="18" charset="0"/>
                </a:rPr>
                <a:t> </a:t>
              </a:r>
              <a:endParaRPr lang="vi-VN" sz="2800" b="1" dirty="0">
                <a:solidFill>
                  <a:srgbClr val="0070C0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5698634" y="2870168"/>
            <a:ext cx="5358907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000" b="1" dirty="0">
                <a:solidFill>
                  <a:srgbClr val="C00000"/>
                </a:solidFill>
                <a:latin typeface="+mj-lt"/>
              </a:rPr>
              <a:t>Đọc truyện hoặc nghe nhạc giúp tâm trạng của mình thoải mái hơn, vui vẻ hơn, xoa dịu những cảm xúc tiêu cực.</a:t>
            </a:r>
            <a:br>
              <a:rPr lang="vi-VN" b="1" dirty="0">
                <a:solidFill>
                  <a:srgbClr val="C00000"/>
                </a:solidFill>
                <a:latin typeface="OpenSans"/>
              </a:rPr>
            </a:br>
            <a:br>
              <a:rPr lang="vi-VN" dirty="0">
                <a:solidFill>
                  <a:srgbClr val="000000"/>
                </a:solidFill>
                <a:latin typeface="OpenSans"/>
              </a:rPr>
            </a:br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519016" y="5906449"/>
            <a:ext cx="5082885" cy="765623"/>
            <a:chOff x="3544359" y="3267202"/>
            <a:chExt cx="3347232" cy="765623"/>
          </a:xfrm>
        </p:grpSpPr>
        <p:sp>
          <p:nvSpPr>
            <p:cNvPr id="19" name="Rounded Rectangle 18"/>
            <p:cNvSpPr/>
            <p:nvPr/>
          </p:nvSpPr>
          <p:spPr>
            <a:xfrm>
              <a:off x="3607529" y="3267202"/>
              <a:ext cx="2821989" cy="765623"/>
            </a:xfrm>
            <a:prstGeom prst="roundRect">
              <a:avLst/>
            </a:prstGeom>
            <a:solidFill>
              <a:srgbClr val="FF99CC"/>
            </a:solidFill>
            <a:ln>
              <a:solidFill>
                <a:schemeClr val="bg1"/>
              </a:solidFill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544359" y="3348267"/>
              <a:ext cx="33472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UTM Avo" panose="02040603050506020204" pitchFamily="18" charset="0"/>
                </a:rPr>
                <a:t> </a:t>
              </a:r>
              <a:r>
                <a:rPr lang="vi-VN" sz="2200" b="1" dirty="0">
                  <a:latin typeface="UTM Avo" panose="02040603050506020204" pitchFamily="18" charset="0"/>
                </a:rPr>
                <a:t>đọc truyện hoặc nghe nhạc</a:t>
              </a:r>
              <a:endParaRPr lang="en-US" sz="2200" b="1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4425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2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>
            <a:off x="3206466" y="1154564"/>
            <a:ext cx="7282588" cy="4376056"/>
            <a:chOff x="1719533" y="644142"/>
            <a:chExt cx="8168170" cy="5096200"/>
          </a:xfrm>
        </p:grpSpPr>
        <p:grpSp>
          <p:nvGrpSpPr>
            <p:cNvPr id="6" name="组合 17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3" y="644142"/>
              <a:ext cx="8168170" cy="5096200"/>
              <a:chOff x="5789884" y="1974426"/>
              <a:chExt cx="5100718" cy="3349727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8" name="任意多边形: 形状 18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4" y="2091488"/>
                <a:ext cx="5100718" cy="3232665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9" name="图片 20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7" name="任意多边形: 形状 38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4086247" y="1605599"/>
            <a:ext cx="5238206" cy="221599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n-US" sz="13800" b="1" dirty="0" err="1">
                <a:solidFill>
                  <a:srgbClr val="FF9900"/>
                </a:solidFill>
                <a:latin typeface="UTM Wedding K&amp;T" panose="02040603050506020204" pitchFamily="18" charset="0"/>
              </a:rPr>
              <a:t>Chúc</a:t>
            </a:r>
            <a:r>
              <a:rPr lang="en-US" sz="13800" b="1" dirty="0">
                <a:solidFill>
                  <a:srgbClr val="FF9900"/>
                </a:solidFill>
                <a:latin typeface="UTM Wedding K&amp;T" panose="02040603050506020204" pitchFamily="18" charset="0"/>
              </a:rPr>
              <a:t> </a:t>
            </a:r>
            <a:r>
              <a:rPr lang="en-US" sz="13800" b="1" dirty="0" err="1">
                <a:solidFill>
                  <a:srgbClr val="FF9900"/>
                </a:solidFill>
                <a:latin typeface="UTM Wedding K&amp;T" panose="02040603050506020204" pitchFamily="18" charset="0"/>
              </a:rPr>
              <a:t>em</a:t>
            </a:r>
            <a:r>
              <a:rPr lang="en-US" sz="13800" b="1" dirty="0">
                <a:solidFill>
                  <a:srgbClr val="FF9900"/>
                </a:solidFill>
                <a:latin typeface="UTM Wedding K&amp;T" panose="02040603050506020204" pitchFamily="18" charset="0"/>
              </a:rPr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42302" y="3314629"/>
            <a:ext cx="5238206" cy="221599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n-US" sz="13800" b="1">
                <a:solidFill>
                  <a:srgbClr val="FF9900"/>
                </a:solidFill>
                <a:latin typeface="UTM Wedding K&amp;T" panose="02040603050506020204" pitchFamily="18" charset="0"/>
              </a:rPr>
              <a:t> học tốt !</a:t>
            </a:r>
          </a:p>
        </p:txBody>
      </p:sp>
      <p:pic>
        <p:nvPicPr>
          <p:cNvPr id="12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938" y="1291514"/>
            <a:ext cx="1803374" cy="1921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563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737</TotalTime>
  <Words>204</Words>
  <Application>Microsoft Office PowerPoint</Application>
  <PresentationFormat>Widescreen</PresentationFormat>
  <Paragraphs>22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21" baseType="lpstr">
      <vt:lpstr>SVN-Newton</vt:lpstr>
      <vt:lpstr>UTM Wedding K&amp;T</vt:lpstr>
      <vt:lpstr>Arial</vt:lpstr>
      <vt:lpstr>#9Slide07 Altus</vt:lpstr>
      <vt:lpstr>OpenSans</vt:lpstr>
      <vt:lpstr>Times New Roman</vt:lpstr>
      <vt:lpstr>#9Slide05 VL Fadilla</vt:lpstr>
      <vt:lpstr>#9Slide05 Aphrodite Pro</vt:lpstr>
      <vt:lpstr>Calibri</vt:lpstr>
      <vt:lpstr>UTM Showcard</vt:lpstr>
      <vt:lpstr>#9Slide07 HoneyCream</vt:lpstr>
      <vt:lpstr>#9Slide05 SVNHeritage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MĂNGNON;MNT</cp:keywords>
  <cp:lastModifiedBy>SingPC</cp:lastModifiedBy>
  <cp:revision>81</cp:revision>
  <dcterms:created xsi:type="dcterms:W3CDTF">2022-07-20T16:29:40Z</dcterms:created>
  <dcterms:modified xsi:type="dcterms:W3CDTF">2024-04-05T12:01:03Z</dcterms:modified>
</cp:coreProperties>
</file>