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tags/tag121.xml" ContentType="application/vnd.openxmlformats-officedocument.presentationml.tags+xml"/>
  <Override PartName="/ppt/notesSlides/notesSlide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.xml" ContentType="application/vnd.openxmlformats-officedocument.presentationml.notesSlide+xml"/>
  <Override PartName="/ppt/tags/tag124.xml" ContentType="application/vnd.openxmlformats-officedocument.presentationml.tags+xml"/>
  <Override PartName="/ppt/notesSlides/notesSlide3.xml" ContentType="application/vnd.openxmlformats-officedocument.presentationml.notesSlide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7.xml" ContentType="application/vnd.openxmlformats-officedocument.presentationml.notesSlide+xml"/>
  <Override PartName="/ppt/tags/tag131.xml" ContentType="application/vnd.openxmlformats-officedocument.presentationml.tags+xml"/>
  <Override PartName="/ppt/notesSlides/notesSlide8.xml" ContentType="application/vnd.openxmlformats-officedocument.presentationml.notesSlide+xml"/>
  <Override PartName="/ppt/tags/tag132.xml" ContentType="application/vnd.openxmlformats-officedocument.presentationml.tags+xml"/>
  <Override PartName="/ppt/notesSlides/notesSlide9.xml" ContentType="application/vnd.openxmlformats-officedocument.presentationml.notesSlide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433" r:id="rId3"/>
    <p:sldId id="436" r:id="rId4"/>
    <p:sldId id="409" r:id="rId5"/>
    <p:sldId id="414" r:id="rId6"/>
    <p:sldId id="430" r:id="rId7"/>
    <p:sldId id="416" r:id="rId8"/>
    <p:sldId id="417" r:id="rId9"/>
    <p:sldId id="431" r:id="rId10"/>
    <p:sldId id="418" r:id="rId11"/>
    <p:sldId id="420" r:id="rId12"/>
    <p:sldId id="427" r:id="rId13"/>
  </p:sldIdLst>
  <p:sldSz cx="12192000" cy="6858000"/>
  <p:notesSz cx="6858000" cy="9144000"/>
  <p:embeddedFontLst>
    <p:embeddedFont>
      <p:font typeface="#9Slide07 Altus" panose="020B0604020202020204" charset="0"/>
      <p:regular r:id="rId15"/>
    </p:embeddedFont>
    <p:embeddedFont>
      <p:font typeface="#9Slide07 HoneyCream" panose="020B0604020202020204" charset="0"/>
      <p:regular r:id="rId16"/>
    </p:embeddedFont>
    <p:embeddedFont>
      <p:font typeface="Arial-Rounded" panose="020B0500000000000000" charset="0"/>
      <p:regular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UTM Facebook" panose="02040403050506020204" pitchFamily="18" charset="0"/>
      <p:regular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74F"/>
    <a:srgbClr val="2E4E68"/>
    <a:srgbClr val="EAFD8C"/>
    <a:srgbClr val="613549"/>
    <a:srgbClr val="F85250"/>
    <a:srgbClr val="683D4F"/>
    <a:srgbClr val="643A50"/>
    <a:srgbClr val="F97A75"/>
    <a:srgbClr val="F95554"/>
    <a:srgbClr val="B54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1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0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dưới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dấu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gạch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chân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đặt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dấu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/</a:t>
            </a:r>
            <a:r>
              <a:rPr lang="en-US" altLang="zh-CN" baseline="0" dirty="0" err="1"/>
              <a:t>ngã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vị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85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7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4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9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20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9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44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87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32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2024/4/5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s://www.facebook.com/groups/629898828017053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1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3">
            <a:extLst>
              <a:ext uri="{FF2B5EF4-FFF2-40B4-BE49-F238E27FC236}">
                <a16:creationId xmlns:a16="http://schemas.microsoft.com/office/drawing/2014/main" id="{4C84651E-46DA-4FBD-898C-D3BB9BA9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C729-B8A5-4B8D-BA6D-5AE061BB0DBD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14" name="页脚占位符 4">
            <a:extLst>
              <a:ext uri="{FF2B5EF4-FFF2-40B4-BE49-F238E27FC236}">
                <a16:creationId xmlns:a16="http://schemas.microsoft.com/office/drawing/2014/main" id="{F162CE38-1076-4597-A0B9-903FD58F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灯片编号占位符 5">
            <a:extLst>
              <a:ext uri="{FF2B5EF4-FFF2-40B4-BE49-F238E27FC236}">
                <a16:creationId xmlns:a16="http://schemas.microsoft.com/office/drawing/2014/main" id="{3EE63F35-1A99-4CB0-9386-89FF568A8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8;p1"/>
          <p:cNvSpPr txBox="1">
            <a:spLocks/>
          </p:cNvSpPr>
          <p:nvPr userDrawn="1"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lvl="0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30580" y="7078013"/>
            <a:ext cx="1824009" cy="2002485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18624" y="8265850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688059" y="-47321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6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-50538" y="868679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B714D5E-99F7-3526-2C4C-4E3C229FC647}"/>
              </a:ext>
            </a:extLst>
          </p:cNvPr>
          <p:cNvSpPr txBox="1">
            <a:spLocks/>
          </p:cNvSpPr>
          <p:nvPr userDrawn="1"/>
        </p:nvSpPr>
        <p:spPr>
          <a:xfrm>
            <a:off x="7089937" y="-7874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By: Tư Bùi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0" grpId="3"/>
    </p:bld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606" y="-1357023"/>
            <a:ext cx="2271513" cy="351426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797673" y="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60778" y="6457890"/>
            <a:ext cx="1394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Măng</a:t>
            </a:r>
            <a:r>
              <a:rPr lang="en-US" sz="2000" b="1" dirty="0">
                <a:solidFill>
                  <a:srgbClr val="2E4E68"/>
                </a:solidFill>
                <a:effectLst/>
                <a:latin typeface="SVN-Linux Libertine" panose="02040603050506020204" pitchFamily="18" charset="0"/>
              </a:rPr>
              <a:t> non</a:t>
            </a:r>
            <a:endParaRPr lang="vi-VN" sz="2000" b="1" dirty="0">
              <a:solidFill>
                <a:srgbClr val="2E4E68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494" y="3343734"/>
            <a:ext cx="2271513" cy="3514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CC3D0-83B0-4B5C-AFCA-DAD487387C1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686" y="6249600"/>
            <a:ext cx="1152128" cy="1959214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D651F76A-0147-4AE7-8BD4-569C7ECE2645}"/>
              </a:ext>
            </a:extLst>
          </p:cNvPr>
          <p:cNvSpPr txBox="1"/>
          <p:nvPr userDrawn="1"/>
        </p:nvSpPr>
        <p:spPr>
          <a:xfrm>
            <a:off x="3047115" y="6896100"/>
            <a:ext cx="62281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CHUYÊN GIÁO ÁN ĐIỆN TỬ THEO TUẦN KHỐI 4 </a:t>
            </a:r>
          </a:p>
          <a:p>
            <a:pPr algn="ctr"/>
            <a:r>
              <a:rPr lang="en-US" sz="1800" b="1" dirty="0">
                <a:solidFill>
                  <a:srgbClr val="DA148A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BÀI THAO GIẢNG – ELEARNING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tiff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1.xml"/><Relationship Id="rId5" Type="http://schemas.openxmlformats.org/officeDocument/2006/relationships/image" Target="../media/image22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606" y="-1357023"/>
            <a:ext cx="2271513" cy="35142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ADF78E-339E-4618-B2CF-5FA50495D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5097"/>
            <a:ext cx="1152128" cy="1959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715" y="1006461"/>
            <a:ext cx="6739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b="1" dirty="0">
                <a:solidFill>
                  <a:schemeClr val="bg1"/>
                </a:solidFill>
                <a:latin typeface="#9Slide07 HoneyCream" pitchFamily="2" charset="0"/>
              </a:rPr>
              <a:t>Viết đoạn văn tả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677" y="216960"/>
            <a:ext cx="4371211" cy="30787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1795" y="2020255"/>
            <a:ext cx="2749534" cy="158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2505" y="2020255"/>
            <a:ext cx="3657917" cy="1579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4823" y="2014159"/>
            <a:ext cx="3651821" cy="1579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0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19" y="4455356"/>
            <a:ext cx="11388725" cy="211264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592641" y="1249030"/>
            <a:ext cx="9886596" cy="3838769"/>
            <a:chOff x="1592641" y="1266190"/>
            <a:chExt cx="9886596" cy="3940076"/>
          </a:xfrm>
        </p:grpSpPr>
        <p:sp>
          <p:nvSpPr>
            <p:cNvPr id="6" name="剪去同侧角的矩形 5"/>
            <p:cNvSpPr/>
            <p:nvPr/>
          </p:nvSpPr>
          <p:spPr>
            <a:xfrm>
              <a:off x="1592641" y="1266190"/>
              <a:ext cx="9886596" cy="3492500"/>
            </a:xfrm>
            <a:prstGeom prst="snip2SameRect">
              <a:avLst/>
            </a:prstGeom>
            <a:noFill/>
            <a:ln w="254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844872" y="1569221"/>
              <a:ext cx="9382134" cy="3637045"/>
              <a:chOff x="1844872" y="1569221"/>
              <a:chExt cx="9382134" cy="3637045"/>
            </a:xfrm>
          </p:grpSpPr>
          <p:sp>
            <p:nvSpPr>
              <p:cNvPr id="7" name="剪去同侧角的矩形 6"/>
              <p:cNvSpPr/>
              <p:nvPr/>
            </p:nvSpPr>
            <p:spPr>
              <a:xfrm>
                <a:off x="1844872" y="1569221"/>
                <a:ext cx="9382134" cy="2921492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95500" y="1952506"/>
                <a:ext cx="8851900" cy="3253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1" lang="vi-VN" altLang="zh-CN" sz="5000" b="1" dirty="0">
                    <a:latin typeface="Times New Roman" panose="02020603050405020304" pitchFamily="18" charset="0"/>
                    <a:ea typeface="zihun7hao-wennuantongzhiti" pitchFamily="2" charset="-122"/>
                    <a:cs typeface="Times New Roman" panose="02020603050405020304" pitchFamily="18" charset="0"/>
                  </a:rPr>
                  <a:t>Chia sẻ với các bạn điều em thích trong câu chuyện,</a:t>
                </a:r>
              </a:p>
              <a:p>
                <a:pPr lvl="0" algn="ctr"/>
                <a:r>
                  <a:rPr kumimoji="1" lang="vi-VN" altLang="zh-CN" sz="5000" b="1" dirty="0">
                    <a:latin typeface="Times New Roman" panose="02020603050405020304" pitchFamily="18" charset="0"/>
                    <a:ea typeface="zihun7hao-wennuantongzhiti" pitchFamily="2" charset="-122"/>
                    <a:cs typeface="Times New Roman" panose="02020603050405020304" pitchFamily="18" charset="0"/>
                  </a:rPr>
                  <a:t> bài thơ đã đọc.</a:t>
                </a:r>
                <a:endParaRPr kumimoji="1" lang="zh-CN" altLang="en-US" sz="5000" b="1" dirty="0">
                  <a:latin typeface="Times New Roman" panose="02020603050405020304" pitchFamily="18" charset="0"/>
                  <a:ea typeface="zihun7hao-wennuantongzhiti" pitchFamily="2" charset="-122"/>
                  <a:cs typeface="Times New Roman" panose="02020603050405020304" pitchFamily="18" charset="0"/>
                </a:endParaRPr>
              </a:p>
              <a:p>
                <a:pPr algn="ctr"/>
                <a:endParaRPr lang="vi-VN" sz="5000" dirty="0">
                  <a:solidFill>
                    <a:srgbClr val="3C212A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55983" y="593695"/>
            <a:ext cx="1405101" cy="1048122"/>
            <a:chOff x="656611" y="4146222"/>
            <a:chExt cx="1405101" cy="1048122"/>
          </a:xfrm>
        </p:grpSpPr>
        <p:sp>
          <p:nvSpPr>
            <p:cNvPr id="12" name="椭圆 7"/>
            <p:cNvSpPr/>
            <p:nvPr/>
          </p:nvSpPr>
          <p:spPr>
            <a:xfrm>
              <a:off x="785731" y="4146222"/>
              <a:ext cx="1146863" cy="1048122"/>
            </a:xfrm>
            <a:prstGeom prst="ellipse">
              <a:avLst/>
            </a:prstGeom>
            <a:solidFill>
              <a:srgbClr val="002245"/>
            </a:solidFill>
            <a:ln w="508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6611" y="4254784"/>
              <a:ext cx="1405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UTM Facebook" panose="02040403050506020204" pitchFamily="18" charset="0"/>
                </a:rPr>
                <a:t>2b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6625" y="1209336"/>
            <a:ext cx="10656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Tạm</a:t>
            </a:r>
            <a:r>
              <a:rPr lang="en-US" sz="115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 </a:t>
            </a:r>
            <a:r>
              <a:rPr lang="en-US" sz="11500" dirty="0" err="1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biệt</a:t>
            </a:r>
            <a:r>
              <a:rPr lang="en-US" sz="115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 </a:t>
            </a:r>
            <a:r>
              <a:rPr lang="vi-VN" sz="115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Ready" panose="02040603050506020204" pitchFamily="18" charset="0"/>
              </a:rPr>
              <a:t>các em</a:t>
            </a:r>
            <a:endParaRPr lang="vi-VN" sz="1150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988923c18a7318822e2b3cec97cd5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85614" y="674370"/>
            <a:ext cx="6254116" cy="40685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64324" y="713287"/>
            <a:ext cx="153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2245"/>
                </a:solidFill>
                <a:effectLst/>
                <a:uLnTx/>
                <a:uFillTx/>
                <a:latin typeface="UTM Facebook" panose="02040403050506020204" pitchFamily="18" charset="0"/>
                <a:ea typeface="字魂131号-酷乐潮玩体" panose="00000500000000000000" charset="-122"/>
                <a:cs typeface="+mn-cs"/>
              </a:rPr>
              <a:t>02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solidFill>
                <a:srgbClr val="002245"/>
              </a:solidFill>
              <a:effectLst/>
              <a:uLnTx/>
              <a:uFillTx/>
              <a:latin typeface="UTM Facebook" panose="02040403050506020204" pitchFamily="18" charset="0"/>
              <a:ea typeface="字魂131号-酷乐潮玩体" panose="00000500000000000000" charset="-122"/>
              <a:cs typeface="+mn-cs"/>
            </a:endParaRPr>
          </a:p>
        </p:txBody>
      </p:sp>
      <p:pic>
        <p:nvPicPr>
          <p:cNvPr id="7" name="图片 6" descr="ba988923c18a7318822e2b3cec97cd5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6387874" y="1569523"/>
            <a:ext cx="4649029" cy="2546587"/>
          </a:xfrm>
          <a:prstGeom prst="round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872162B8-25A6-6B42-92BE-A1DA5B9323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9166" y="1099611"/>
            <a:ext cx="924664" cy="9398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3050" y="2080062"/>
            <a:ext cx="6739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HoneyCream" pitchFamily="2" charset="0"/>
                <a:ea typeface="微软雅黑"/>
                <a:cs typeface="+mn-cs"/>
              </a:rPr>
              <a:t>Khám phá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65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21310" y="330835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1310" y="1051560"/>
            <a:ext cx="2131060" cy="478155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85164" y="527246"/>
            <a:ext cx="5763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3200" dirty="0">
                <a:solidFill>
                  <a:srgbClr val="FFFFFF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1. Quan sát các hình dưới đây</a:t>
            </a:r>
            <a:endParaRPr lang="en-US" altLang="en-US" sz="3200" dirty="0">
              <a:solidFill>
                <a:srgbClr val="FFFFFF"/>
              </a:solidFill>
              <a:latin typeface="UTM Facebook" panose="020404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20210409090849_wm_shs-tieng-viet-2-tap-1">
            <a:extLst>
              <a:ext uri="{FF2B5EF4-FFF2-40B4-BE49-F238E27FC236}">
                <a16:creationId xmlns:a16="http://schemas.microsoft.com/office/drawing/2014/main" id="{32A6BE38-875F-4826-B35D-4B2B409B9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367590" y="466785"/>
            <a:ext cx="908806" cy="835559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5390" y="5540366"/>
            <a:ext cx="77524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UTM Avo" panose="02040603050506020204" pitchFamily="18" charset="0"/>
              </a:rPr>
              <a:t>a. </a:t>
            </a:r>
            <a:r>
              <a:rPr lang="en-US" sz="3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Kể</a:t>
            </a:r>
            <a:r>
              <a:rPr lang="en-US" sz="3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tên</a:t>
            </a:r>
            <a:r>
              <a:rPr lang="en-US" sz="3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đồ</a:t>
            </a:r>
            <a:r>
              <a:rPr lang="en-US" sz="3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vật</a:t>
            </a:r>
            <a:r>
              <a:rPr lang="en-US" sz="3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trong</a:t>
            </a:r>
            <a:r>
              <a:rPr lang="en-US" sz="3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vi-VN" sz="3000" b="1" dirty="0">
                <a:solidFill>
                  <a:schemeClr val="bg1"/>
                </a:solidFill>
                <a:latin typeface="OpenSans"/>
              </a:rPr>
              <a:t>.</a:t>
            </a:r>
            <a:br>
              <a:rPr lang="en-US" sz="3000" dirty="0">
                <a:solidFill>
                  <a:schemeClr val="bg1"/>
                </a:solidFill>
                <a:latin typeface="UTM Avo" panose="020406030505060202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C3964D-26EB-4B1D-9B2E-7E96D1655EE0}"/>
              </a:ext>
            </a:extLst>
          </p:cNvPr>
          <p:cNvSpPr txBox="1"/>
          <p:nvPr/>
        </p:nvSpPr>
        <p:spPr>
          <a:xfrm>
            <a:off x="2301059" y="4277534"/>
            <a:ext cx="984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D5606A-1BD8-46C9-A69F-0F361E9B6377}"/>
              </a:ext>
            </a:extLst>
          </p:cNvPr>
          <p:cNvSpPr txBox="1"/>
          <p:nvPr/>
        </p:nvSpPr>
        <p:spPr>
          <a:xfrm>
            <a:off x="3831402" y="4367710"/>
            <a:ext cx="1236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ô/ dù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41AE33-D6AC-4787-BDA9-FC2969D771E3}"/>
              </a:ext>
            </a:extLst>
          </p:cNvPr>
          <p:cNvSpPr txBox="1"/>
          <p:nvPr/>
        </p:nvSpPr>
        <p:spPr>
          <a:xfrm>
            <a:off x="5229741" y="4299014"/>
            <a:ext cx="144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mũ, khăn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967A4F-7595-44A9-A3F7-C9378DC676A3}"/>
              </a:ext>
            </a:extLst>
          </p:cNvPr>
          <p:cNvSpPr txBox="1"/>
          <p:nvPr/>
        </p:nvSpPr>
        <p:spPr>
          <a:xfrm>
            <a:off x="6570096" y="4341495"/>
            <a:ext cx="177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 mưa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FE2DBF-654D-4A95-A5E8-8672C7B85C4C}"/>
              </a:ext>
            </a:extLst>
          </p:cNvPr>
          <p:cNvSpPr txBox="1"/>
          <p:nvPr/>
        </p:nvSpPr>
        <p:spPr>
          <a:xfrm>
            <a:off x="8147502" y="4338958"/>
            <a:ext cx="2030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 điện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716C2E-8B9C-40BA-96DF-14348FDCD1F5}"/>
              </a:ext>
            </a:extLst>
          </p:cNvPr>
          <p:cNvSpPr txBox="1"/>
          <p:nvPr/>
        </p:nvSpPr>
        <p:spPr>
          <a:xfrm>
            <a:off x="9817617" y="4299014"/>
            <a:ext cx="1994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 giấy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AB1E-10B1-7040-942B-75657E2B6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18" y="1572522"/>
            <a:ext cx="9686925" cy="2609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9752330" y="415290"/>
            <a:ext cx="448310" cy="604710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1310" y="330835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ba988923c18a7318822e2b3cec97cd5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4771" y="1506830"/>
            <a:ext cx="1677356" cy="1637978"/>
          </a:xfrm>
          <a:prstGeom prst="ellipse">
            <a:avLst/>
          </a:prstGeom>
          <a:ln w="63500">
            <a:solidFill>
              <a:schemeClr val="bg1"/>
            </a:solidFill>
          </a:ln>
          <a:effectLst/>
        </p:spPr>
      </p:pic>
      <p:pic>
        <p:nvPicPr>
          <p:cNvPr id="28" name="图片 27" descr="ba988923c18a7318822e2b3cec97cd5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24085" y="419735"/>
            <a:ext cx="1876425" cy="60426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40124" y="265144"/>
            <a:ext cx="9642276" cy="2301761"/>
            <a:chOff x="1940124" y="265144"/>
            <a:chExt cx="9642276" cy="23017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EC7D7C-A893-4FED-BBE1-DCAF580AB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13" r="42504" b="46238"/>
            <a:stretch/>
          </p:blipFill>
          <p:spPr>
            <a:xfrm>
              <a:off x="1940124" y="265144"/>
              <a:ext cx="9642276" cy="23017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45588" y="431139"/>
              <a:ext cx="8356600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– 2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endParaRPr lang="vi-VN" sz="3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chúng.</a:t>
              </a:r>
              <a:br>
                <a:rPr lang="en-US" dirty="0"/>
              </a:br>
              <a:br>
                <a:rPr lang="en-US" dirty="0"/>
              </a:br>
              <a:endParaRPr lang="vi-VN" sz="2800" dirty="0">
                <a:solidFill>
                  <a:srgbClr val="0022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08220" y="2963799"/>
            <a:ext cx="7470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l"/>
              </a:tabLst>
            </a:pPr>
            <a:r>
              <a:rPr lang="vi-VN" sz="3000" b="1" dirty="0">
                <a:solidFill>
                  <a:schemeClr val="bg1"/>
                </a:solidFill>
              </a:rPr>
              <a:t>- Cái nón: có hình chóp được dùng để che mưa, che nắng.</a:t>
            </a:r>
            <a:br>
              <a:rPr lang="vi-VN" sz="3000" b="1" dirty="0">
                <a:solidFill>
                  <a:schemeClr val="bg1"/>
                </a:solidFill>
              </a:rPr>
            </a:br>
            <a:br>
              <a:rPr lang="vi-VN" sz="3000" b="1" dirty="0">
                <a:solidFill>
                  <a:schemeClr val="bg1"/>
                </a:solidFill>
              </a:rPr>
            </a:br>
            <a:endParaRPr lang="vi-VN" sz="30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58" y="4511198"/>
            <a:ext cx="944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</a:rPr>
              <a:t>- Mũ len, khăn len: được làm bằng len, được dùng để giữ ấm cho đầu, cho cổ vào mùa đông.</a:t>
            </a:r>
            <a:br>
              <a:rPr lang="vi-VN" sz="3000" b="1" dirty="0"/>
            </a:br>
            <a:br>
              <a:rPr lang="vi-VN" sz="3000" b="1" dirty="0"/>
            </a:br>
            <a:endParaRPr lang="en-US" sz="30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988923c18a7318822e2b3cec97cd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326" y="155367"/>
            <a:ext cx="11513186" cy="654789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26C75-BA63-4589-9CCF-B0A403C5AC4B}"/>
              </a:ext>
            </a:extLst>
          </p:cNvPr>
          <p:cNvSpPr txBox="1"/>
          <p:nvPr/>
        </p:nvSpPr>
        <p:spPr>
          <a:xfrm>
            <a:off x="-79404" y="296257"/>
            <a:ext cx="10897036" cy="127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4274F"/>
                </a:solidFill>
                <a:effectLst/>
                <a:uLnTx/>
                <a:uFillTx/>
                <a:latin typeface="Time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4274F"/>
                </a:solidFill>
                <a:effectLst/>
                <a:uLnTx/>
                <a:uFillTx/>
                <a:latin typeface="Time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3 – 5 câu tả một đồ vật em cần dùng để tránh nắng hoặc tránh mưa.</a:t>
            </a:r>
          </a:p>
          <a:p>
            <a:pPr marL="0" marR="0" lvl="0" indent="45720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9695C8-E05D-4581-9D87-E65D736777C0}"/>
              </a:ext>
            </a:extLst>
          </p:cNvPr>
          <p:cNvCxnSpPr>
            <a:cxnSpLocks/>
          </p:cNvCxnSpPr>
          <p:nvPr/>
        </p:nvCxnSpPr>
        <p:spPr>
          <a:xfrm flipV="1">
            <a:off x="4005031" y="3501048"/>
            <a:ext cx="406598" cy="8409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47CA4D-675B-459D-8056-517FC33BA3A4}"/>
              </a:ext>
            </a:extLst>
          </p:cNvPr>
          <p:cNvCxnSpPr>
            <a:cxnSpLocks/>
          </p:cNvCxnSpPr>
          <p:nvPr/>
        </p:nvCxnSpPr>
        <p:spPr>
          <a:xfrm>
            <a:off x="6439874" y="3594784"/>
            <a:ext cx="694665" cy="2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0AC27D-5EE6-43B7-99D2-245AF24ACB45}"/>
              </a:ext>
            </a:extLst>
          </p:cNvPr>
          <p:cNvCxnSpPr>
            <a:cxnSpLocks/>
          </p:cNvCxnSpPr>
          <p:nvPr/>
        </p:nvCxnSpPr>
        <p:spPr>
          <a:xfrm flipH="1" flipV="1">
            <a:off x="5485735" y="4622271"/>
            <a:ext cx="33105" cy="283571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BA252-461A-48AD-A176-50BF9474FB0D}"/>
              </a:ext>
            </a:extLst>
          </p:cNvPr>
          <p:cNvGrpSpPr/>
          <p:nvPr/>
        </p:nvGrpSpPr>
        <p:grpSpPr>
          <a:xfrm>
            <a:off x="4339143" y="2643417"/>
            <a:ext cx="2410194" cy="1976600"/>
            <a:chOff x="2758487" y="2050473"/>
            <a:chExt cx="1450117" cy="127461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A958BF-CE27-4DC9-898C-AD978CE64CE9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rgbClr val="BAE5E4"/>
            </a:solidFill>
            <a:ln w="25400" cap="flat" cmpd="sng" algn="ctr">
              <a:solidFill>
                <a:srgbClr val="BAE5E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30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1E64F-06FE-430C-87BA-C6B009832E62}"/>
                </a:ext>
              </a:extLst>
            </p:cNvPr>
            <p:cNvSpPr txBox="1"/>
            <p:nvPr/>
          </p:nvSpPr>
          <p:spPr>
            <a:xfrm>
              <a:off x="2758487" y="2435194"/>
              <a:ext cx="1450117" cy="456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Tả đồ vật</a:t>
              </a:r>
              <a:endParaRPr kumimoji="0" lang="en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5BB1A5-051F-47AA-AAEC-867FBD96BE4E}"/>
              </a:ext>
            </a:extLst>
          </p:cNvPr>
          <p:cNvGrpSpPr/>
          <p:nvPr/>
        </p:nvGrpSpPr>
        <p:grpSpPr>
          <a:xfrm>
            <a:off x="7095321" y="2561748"/>
            <a:ext cx="4531791" cy="2237220"/>
            <a:chOff x="4830610" y="1872010"/>
            <a:chExt cx="1935832" cy="2013269"/>
          </a:xfrm>
        </p:grpSpPr>
        <p:sp>
          <p:nvSpPr>
            <p:cNvPr id="21" name="Rounded Rectangle 49">
              <a:extLst>
                <a:ext uri="{FF2B5EF4-FFF2-40B4-BE49-F238E27FC236}">
                  <a16:creationId xmlns:a16="http://schemas.microsoft.com/office/drawing/2014/main" id="{72DF97CE-7742-49FE-B871-572A7A088E76}"/>
                </a:ext>
              </a:extLst>
            </p:cNvPr>
            <p:cNvSpPr/>
            <p:nvPr/>
          </p:nvSpPr>
          <p:spPr>
            <a:xfrm>
              <a:off x="4830610" y="1884218"/>
              <a:ext cx="1935832" cy="2001061"/>
            </a:xfrm>
            <a:prstGeom prst="roundRect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3000" b="1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04AFD-EBDA-4222-84C0-59D562F01523}"/>
                </a:ext>
              </a:extLst>
            </p:cNvPr>
            <p:cNvSpPr txBox="1"/>
            <p:nvPr/>
          </p:nvSpPr>
          <p:spPr>
            <a:xfrm>
              <a:off x="4899656" y="1872010"/>
              <a:ext cx="1804473" cy="1952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(2) Đồ vật đó có gì nổi bật về hình dạng, màu sắc,…? </a:t>
              </a:r>
              <a:endParaRPr kumimoji="0" lang="en-V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92F4D5-25CA-4C7A-BB61-CB74FEC7ED23}"/>
              </a:ext>
            </a:extLst>
          </p:cNvPr>
          <p:cNvGrpSpPr/>
          <p:nvPr/>
        </p:nvGrpSpPr>
        <p:grpSpPr>
          <a:xfrm>
            <a:off x="3730596" y="4927098"/>
            <a:ext cx="4054504" cy="2224421"/>
            <a:chOff x="1813995" y="3867973"/>
            <a:chExt cx="3299265" cy="1202096"/>
          </a:xfrm>
        </p:grpSpPr>
        <p:sp>
          <p:nvSpPr>
            <p:cNvPr id="24" name="Rounded Rectangle 50">
              <a:extLst>
                <a:ext uri="{FF2B5EF4-FFF2-40B4-BE49-F238E27FC236}">
                  <a16:creationId xmlns:a16="http://schemas.microsoft.com/office/drawing/2014/main" id="{5438B51E-CA76-41CD-B7BC-246098B15282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3000" b="1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97593E-BF16-4963-B869-533698B4DFFC}"/>
                </a:ext>
              </a:extLst>
            </p:cNvPr>
            <p:cNvSpPr txBox="1"/>
            <p:nvPr/>
          </p:nvSpPr>
          <p:spPr>
            <a:xfrm>
              <a:off x="1813995" y="3942316"/>
              <a:ext cx="3299264" cy="1127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(3) Em thường dùng đồ vật đó vào lúc nào?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FD17C3-4D23-4402-9322-0C45A3684F8F}"/>
              </a:ext>
            </a:extLst>
          </p:cNvPr>
          <p:cNvGrpSpPr/>
          <p:nvPr/>
        </p:nvGrpSpPr>
        <p:grpSpPr>
          <a:xfrm>
            <a:off x="255622" y="2388601"/>
            <a:ext cx="3680224" cy="2116975"/>
            <a:chOff x="341175" y="1792813"/>
            <a:chExt cx="1667761" cy="1607128"/>
          </a:xfrm>
        </p:grpSpPr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263A7AED-5272-4451-8568-A15DE5074AA9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rgbClr val="FFAB40">
                <a:lumMod val="20000"/>
                <a:lumOff val="80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3000" b="1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9FF480-61BD-46E0-9BA2-DF1EDCAE0DC4}"/>
                </a:ext>
              </a:extLst>
            </p:cNvPr>
            <p:cNvSpPr txBox="1"/>
            <p:nvPr/>
          </p:nvSpPr>
          <p:spPr>
            <a:xfrm>
              <a:off x="341175" y="1792813"/>
              <a:ext cx="1647458" cy="158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(4) Tình cảm của em đối với đồ vật đó như thế nào?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6C797C-7B2F-4B68-AF6F-BEC3A3CCEA56}"/>
              </a:ext>
            </a:extLst>
          </p:cNvPr>
          <p:cNvCxnSpPr>
            <a:cxnSpLocks/>
          </p:cNvCxnSpPr>
          <p:nvPr/>
        </p:nvCxnSpPr>
        <p:spPr>
          <a:xfrm flipV="1">
            <a:off x="5430740" y="2316462"/>
            <a:ext cx="0" cy="387927"/>
          </a:xfrm>
          <a:prstGeom prst="line">
            <a:avLst/>
          </a:prstGeom>
          <a:noFill/>
          <a:ln w="76200" cap="flat" cmpd="sng" algn="ctr">
            <a:solidFill>
              <a:srgbClr val="3F9795"/>
            </a:solidFill>
            <a:prstDash val="soli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6BE22A-0DED-41A2-971B-A4F6F4F6A60B}"/>
              </a:ext>
            </a:extLst>
          </p:cNvPr>
          <p:cNvGrpSpPr/>
          <p:nvPr/>
        </p:nvGrpSpPr>
        <p:grpSpPr>
          <a:xfrm>
            <a:off x="4398664" y="1017860"/>
            <a:ext cx="2712006" cy="1419619"/>
            <a:chOff x="2319362" y="743540"/>
            <a:chExt cx="2293928" cy="915170"/>
          </a:xfrm>
        </p:grpSpPr>
        <p:sp>
          <p:nvSpPr>
            <p:cNvPr id="31" name="Rounded Rectangle 25">
              <a:extLst>
                <a:ext uri="{FF2B5EF4-FFF2-40B4-BE49-F238E27FC236}">
                  <a16:creationId xmlns:a16="http://schemas.microsoft.com/office/drawing/2014/main" id="{942DD28D-D754-4CE2-BC2D-F494A6CA0413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rgbClr val="A889CC">
                <a:lumMod val="20000"/>
                <a:lumOff val="8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3000" b="1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82CF45-E04E-412F-B298-46E97506AC84}"/>
                </a:ext>
              </a:extLst>
            </p:cNvPr>
            <p:cNvSpPr txBox="1"/>
            <p:nvPr/>
          </p:nvSpPr>
          <p:spPr>
            <a:xfrm>
              <a:off x="2319362" y="743540"/>
              <a:ext cx="2293928" cy="91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(1) Em chọn tả đồ vật nào?</a:t>
              </a:r>
              <a:endParaRPr kumimoji="0" lang="en-VN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8BE00443-C872-46AD-AC16-2377FE88237A}"/>
              </a:ext>
            </a:extLst>
          </p:cNvPr>
          <p:cNvSpPr/>
          <p:nvPr/>
        </p:nvSpPr>
        <p:spPr>
          <a:xfrm>
            <a:off x="4302369" y="2579377"/>
            <a:ext cx="2410194" cy="2167277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30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9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316292" y="705475"/>
            <a:ext cx="10524616" cy="51154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0520" y="317500"/>
            <a:ext cx="650875" cy="1461135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76697" y="764031"/>
            <a:ext cx="661640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5000" dirty="0">
                <a:solidFill>
                  <a:srgbClr val="002245"/>
                </a:solidFill>
                <a:latin typeface="UTM Facebook" panose="02040403050506020204" pitchFamily="18" charset="0"/>
                <a:cs typeface="Times New Roman" panose="02020603050405020304" pitchFamily="18" charset="0"/>
              </a:rPr>
              <a:t>BÀI THAM KHẢO</a:t>
            </a:r>
            <a:endParaRPr lang="en-US" altLang="en-US" sz="5000" dirty="0">
              <a:solidFill>
                <a:srgbClr val="002245"/>
              </a:solidFill>
              <a:latin typeface="UTM Facebook" panose="020404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08461" y="1659933"/>
            <a:ext cx="95504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3000" dirty="0">
                <a:latin typeface="Time New "/>
              </a:rPr>
              <a:t>Đầu năm học, ngoài việc chuẩn bị đồ dùng học tập thì mẹ còn mua cho em một chiếc ô.Chiếc ô của em có màu hồng rất dễ thương. Ô có tán ô được làm bằng vải chống thấm nước và tay cầm. Em thường dùng ô vào những ngày nắng hoặc những ngày mưa nhỏ. Em rất yêu quý đồ vật này. Mỗi lần dùng xong đều cất gọn gàng và giữ gìn cẩn thận.</a:t>
            </a:r>
            <a:br>
              <a:rPr lang="vi-VN" dirty="0"/>
            </a:br>
            <a:br>
              <a:rPr lang="vi-VN" dirty="0"/>
            </a:br>
            <a:endParaRPr lang="en-US" altLang="en-US" sz="2400" b="1" dirty="0">
              <a:solidFill>
                <a:srgbClr val="002245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" name="图片 1" descr="be3a533fc0c29f888deb6097f42201a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-180015" y="2767875"/>
            <a:ext cx="3537004" cy="37953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5"/>
          <p:cNvGrpSpPr/>
          <p:nvPr/>
        </p:nvGrpSpPr>
        <p:grpSpPr>
          <a:xfrm>
            <a:off x="8483600" y="3073400"/>
            <a:ext cx="3357880" cy="3305492"/>
            <a:chOff x="9947" y="2673"/>
            <a:chExt cx="6066" cy="5892"/>
          </a:xfrm>
        </p:grpSpPr>
        <p:pic>
          <p:nvPicPr>
            <p:cNvPr id="18" name="图片 1" descr="ba988923c18a7318822e2b3cec97cd5e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图片 4" descr="ba988923c18a7318822e2b3cec97cd5e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9947" y="2673"/>
              <a:ext cx="6067" cy="5893"/>
            </a:xfrm>
            <a:prstGeom prst="ellipse">
              <a:avLst/>
            </a:prstGeom>
            <a:ln w="101600">
              <a:solidFill>
                <a:schemeClr val="bg1"/>
              </a:solidFill>
            </a:ln>
            <a:effectLst>
              <a:outerShdw blurRad="4953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3048000" y="835476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CHUYÊN GIÁO ÁN ĐIỆN TỬ THEO TUẦN KHỐI 4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THAO GIẢNG – ELEARNING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Qùa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tặng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Page: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Non –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Tiểu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SĐT ZALO :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0382348780</a:t>
            </a:r>
            <a:r>
              <a:rPr lang="en-US" kern="0" dirty="0">
                <a:solidFill>
                  <a:srgbClr val="002060"/>
                </a:solidFill>
                <a:sym typeface="Arial"/>
              </a:rPr>
              <a:t> - </a:t>
            </a:r>
            <a:r>
              <a:rPr lang="en-US" u="sng" kern="0" dirty="0">
                <a:solidFill>
                  <a:srgbClr val="002060"/>
                </a:solidFill>
                <a:sym typeface="Arial"/>
              </a:rPr>
              <a:t>0984848929</a:t>
            </a:r>
            <a:endParaRPr lang="en-US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349966" y="1956988"/>
            <a:ext cx="867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Tìm đọc một câu chuyện, bài thơ viết về các mùa trong năm.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988923c18a7318822e2b3cec97cd5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5200" y="152400"/>
            <a:ext cx="10541000" cy="6553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B6F31-1BEE-5F64-80BA-D14FDFF20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3" y="0"/>
            <a:ext cx="1058333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2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350520" y="317500"/>
            <a:ext cx="11490960" cy="6222365"/>
          </a:xfrm>
          <a:prstGeom prst="rect">
            <a:avLst/>
          </a:prstGeom>
          <a:noFill/>
          <a:ln w="1270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89000" y="419100"/>
            <a:ext cx="5562600" cy="6020691"/>
            <a:chOff x="1458006" y="1635032"/>
            <a:chExt cx="4655469" cy="3933432"/>
          </a:xfrm>
        </p:grpSpPr>
        <p:sp>
          <p:nvSpPr>
            <p:cNvPr id="35" name="对角圆角矩形 6"/>
            <p:cNvSpPr/>
            <p:nvPr/>
          </p:nvSpPr>
          <p:spPr>
            <a:xfrm>
              <a:off x="1458006" y="1635032"/>
              <a:ext cx="4655469" cy="3933432"/>
            </a:xfrm>
            <a:prstGeom prst="round2DiagRect">
              <a:avLst/>
            </a:prstGeom>
            <a:solidFill>
              <a:schemeClr val="bg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12890" y="2071586"/>
              <a:ext cx="437878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62743"/>
                </a:solidFill>
                <a:latin typeface="+mj-lt"/>
              </a:endParaRPr>
            </a:p>
          </p:txBody>
        </p:sp>
      </p:grpSp>
      <p:pic>
        <p:nvPicPr>
          <p:cNvPr id="36" name="图片 1" descr="279f7fa50051e13e66308ff50ef554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023" y="2461093"/>
            <a:ext cx="4638244" cy="4638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FA48E3-AA3D-71DA-5A0F-DF4D55150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22" y="418209"/>
            <a:ext cx="4928499" cy="58465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深蓝色夏夜大暑节气小清新卡通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76,&quot;width&quot;:13824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399</Words>
  <Application>Microsoft Office PowerPoint</Application>
  <PresentationFormat>Widescreen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OpenSans</vt:lpstr>
      <vt:lpstr>Arial</vt:lpstr>
      <vt:lpstr>Calibri</vt:lpstr>
      <vt:lpstr>SVN-Ready</vt:lpstr>
      <vt:lpstr>SVN-Newton</vt:lpstr>
      <vt:lpstr>#9Slide07 Altus</vt:lpstr>
      <vt:lpstr>Time</vt:lpstr>
      <vt:lpstr>UTM Facebook</vt:lpstr>
      <vt:lpstr>Time New </vt:lpstr>
      <vt:lpstr>Wingdings</vt:lpstr>
      <vt:lpstr>Times New Roman</vt:lpstr>
      <vt:lpstr>#9Slide07 HoneyCream</vt:lpstr>
      <vt:lpstr>SVN-Linux Libertine</vt:lpstr>
      <vt:lpstr>Arial-Rounded</vt:lpstr>
      <vt:lpstr>UTM Avo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MangnonTeam</dc:title>
  <dc:subject>CT4</dc:subject>
  <dc:creator>MANG NON</dc:creator>
  <cp:keywords>Mangnon</cp:keywords>
  <cp:lastModifiedBy>SingPC</cp:lastModifiedBy>
  <cp:revision>210</cp:revision>
  <dcterms:created xsi:type="dcterms:W3CDTF">2019-06-19T02:08:00Z</dcterms:created>
  <dcterms:modified xsi:type="dcterms:W3CDTF">2024-04-05T08:19:59Z</dcterms:modified>
  <cp:category>MangnomTeam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