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2" r:id="rId3"/>
    <p:sldId id="261" r:id="rId4"/>
    <p:sldId id="263" r:id="rId5"/>
    <p:sldId id="265" r:id="rId6"/>
    <p:sldId id="266" r:id="rId7"/>
    <p:sldId id="264" r:id="rId8"/>
    <p:sldId id="268" r:id="rId9"/>
    <p:sldId id="269" r:id="rId10"/>
    <p:sldId id="271" r:id="rId11"/>
    <p:sldId id="272" r:id="rId12"/>
    <p:sldId id="257" r:id="rId13"/>
  </p:sldIdLst>
  <p:sldSz cx="12192000" cy="6858000"/>
  <p:notesSz cx="6858000" cy="9144000"/>
  <p:embeddedFontLst>
    <p:embeddedFont>
      <p:font typeface="#9Slide03 Arima Madurai Black" panose="020B0604020202020204" charset="0"/>
      <p:bold r:id="rId14"/>
    </p:embeddedFont>
    <p:embeddedFont>
      <p:font typeface="#9Slide05 Aphrodite Pro" panose="020B0604020202020204" charset="0"/>
      <p:regular r:id="rId15"/>
    </p:embeddedFont>
    <p:embeddedFont>
      <p:font typeface="#9Slide07 HoneyCream" panose="020B0604020202020204" charset="0"/>
      <p:regular r:id="rId16"/>
    </p:embeddedFont>
    <p:embeddedFont>
      <p:font typeface="HP001 4 hàng" panose="020B0604020202020204" charset="0"/>
      <p:regular r:id="rId17"/>
      <p:bold r:id="rId18"/>
    </p:embeddedFont>
    <p:embeddedFont>
      <p:font typeface="HP001 5 hàng" panose="020B0604020202020204" charset="0"/>
      <p:regular r:id="rId19"/>
      <p:bold r:id="rId20"/>
    </p:embeddedFont>
    <p:embeddedFont>
      <p:font typeface="SVN-Newton" panose="020B0604020202020204" charset="0"/>
      <p:regular r:id="rId21"/>
    </p:embeddedFont>
    <p:embeddedFont>
      <p:font typeface="UTM Avo" panose="02040603050506020204" pitchFamily="18" charset="0"/>
      <p:regular r:id="rId22"/>
      <p:bold r:id="rId23"/>
      <p:italic r:id="rId24"/>
      <p:boldItalic r:id="rId25"/>
    </p:embeddedFont>
    <p:embeddedFont>
      <p:font typeface="UTM Guanine" panose="02040603050506020204" pitchFamily="18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22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80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A07E0D-5323-4014-8CD3-D00B503EF0A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24F58D-D53C-4D2B-B384-9DF064143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8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A07E0D-5323-4014-8CD3-D00B503EF0A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24F58D-D53C-4D2B-B384-9DF064143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7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22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03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308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6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A07E0D-5323-4014-8CD3-D00B503EF0A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24F58D-D53C-4D2B-B384-9DF064143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4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A07E0D-5323-4014-8CD3-D00B503EF0A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24F58D-D53C-4D2B-B384-9DF064143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1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A07E0D-5323-4014-8CD3-D00B503EF0A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24F58D-D53C-4D2B-B384-9DF064143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8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A07E0D-5323-4014-8CD3-D00B503EF0A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24F58D-D53C-4D2B-B384-9DF064143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1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3">
            <a:extLst>
              <a:ext uri="{FF2B5EF4-FFF2-40B4-BE49-F238E27FC236}">
                <a16:creationId xmlns:a16="http://schemas.microsoft.com/office/drawing/2014/main" id="{ACA051A4-2925-60CF-F122-F93CD4667CA0}"/>
              </a:ext>
            </a:extLst>
          </p:cNvPr>
          <p:cNvGrpSpPr/>
          <p:nvPr userDrawn="1"/>
        </p:nvGrpSpPr>
        <p:grpSpPr>
          <a:xfrm>
            <a:off x="0" y="544"/>
            <a:ext cx="12192000" cy="6857456"/>
            <a:chOff x="0" y="544"/>
            <a:chExt cx="9144000" cy="5142412"/>
          </a:xfrm>
        </p:grpSpPr>
        <p:pic>
          <p:nvPicPr>
            <p:cNvPr id="8" name="图片 4" descr="形状&#10;&#10;描述已自动生成">
              <a:extLst>
                <a:ext uri="{FF2B5EF4-FFF2-40B4-BE49-F238E27FC236}">
                  <a16:creationId xmlns:a16="http://schemas.microsoft.com/office/drawing/2014/main" id="{AF01D591-0A37-5C4A-C138-04383B0A1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4"/>
              <a:ext cx="9144000" cy="5142411"/>
            </a:xfrm>
            <a:prstGeom prst="rect">
              <a:avLst/>
            </a:prstGeom>
          </p:spPr>
        </p:pic>
        <p:pic>
          <p:nvPicPr>
            <p:cNvPr id="9" name="图片 5" descr="图形用户界面&#10;&#10;低可信度描述已自动生成">
              <a:extLst>
                <a:ext uri="{FF2B5EF4-FFF2-40B4-BE49-F238E27FC236}">
                  <a16:creationId xmlns:a16="http://schemas.microsoft.com/office/drawing/2014/main" id="{083CFC7C-B8FF-318B-43EB-212091B29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4"/>
              <a:ext cx="9144000" cy="5142412"/>
            </a:xfrm>
            <a:prstGeom prst="rect">
              <a:avLst/>
            </a:prstGeom>
          </p:spPr>
        </p:pic>
        <p:pic>
          <p:nvPicPr>
            <p:cNvPr id="10" name="图片 6" descr="图片包含 游戏机, 花&#10;&#10;描述已自动生成">
              <a:extLst>
                <a:ext uri="{FF2B5EF4-FFF2-40B4-BE49-F238E27FC236}">
                  <a16:creationId xmlns:a16="http://schemas.microsoft.com/office/drawing/2014/main" id="{F93027BF-1441-C0E8-61BE-90561009BF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404"/>
            <a:stretch/>
          </p:blipFill>
          <p:spPr>
            <a:xfrm>
              <a:off x="0" y="2952520"/>
              <a:ext cx="9144000" cy="2190436"/>
            </a:xfrm>
            <a:prstGeom prst="rect">
              <a:avLst/>
            </a:prstGeom>
          </p:spPr>
        </p:pic>
        <p:grpSp>
          <p:nvGrpSpPr>
            <p:cNvPr id="11" name="组合 7">
              <a:extLst>
                <a:ext uri="{FF2B5EF4-FFF2-40B4-BE49-F238E27FC236}">
                  <a16:creationId xmlns:a16="http://schemas.microsoft.com/office/drawing/2014/main" id="{F2FD111B-5CD6-A6C0-2950-3DDF23FF3725}"/>
                </a:ext>
              </a:extLst>
            </p:cNvPr>
            <p:cNvGrpSpPr/>
            <p:nvPr/>
          </p:nvGrpSpPr>
          <p:grpSpPr>
            <a:xfrm>
              <a:off x="275422" y="249750"/>
              <a:ext cx="8593157" cy="4644000"/>
              <a:chOff x="275422" y="249750"/>
              <a:chExt cx="8593157" cy="4644000"/>
            </a:xfrm>
          </p:grpSpPr>
          <p:sp>
            <p:nvSpPr>
              <p:cNvPr id="12" name="矩形: 圆角 8">
                <a:extLst>
                  <a:ext uri="{FF2B5EF4-FFF2-40B4-BE49-F238E27FC236}">
                    <a16:creationId xmlns:a16="http://schemas.microsoft.com/office/drawing/2014/main" id="{B3ADF436-39CF-1EA6-6099-959B3A2B7F2C}"/>
                  </a:ext>
                </a:extLst>
              </p:cNvPr>
              <p:cNvSpPr/>
              <p:nvPr/>
            </p:nvSpPr>
            <p:spPr>
              <a:xfrm>
                <a:off x="378000" y="357750"/>
                <a:ext cx="8388000" cy="4428000"/>
              </a:xfrm>
              <a:prstGeom prst="roundRect">
                <a:avLst>
                  <a:gd name="adj" fmla="val 5369"/>
                </a:avLst>
              </a:prstGeom>
              <a:solidFill>
                <a:schemeClr val="bg1"/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" name="组合 9">
                <a:extLst>
                  <a:ext uri="{FF2B5EF4-FFF2-40B4-BE49-F238E27FC236}">
                    <a16:creationId xmlns:a16="http://schemas.microsoft.com/office/drawing/2014/main" id="{E678E58D-3683-4DD1-222D-603971D484E7}"/>
                  </a:ext>
                </a:extLst>
              </p:cNvPr>
              <p:cNvGrpSpPr/>
              <p:nvPr/>
            </p:nvGrpSpPr>
            <p:grpSpPr>
              <a:xfrm>
                <a:off x="275422" y="249750"/>
                <a:ext cx="8593157" cy="4644000"/>
                <a:chOff x="275422" y="249750"/>
                <a:chExt cx="8593157" cy="4644000"/>
              </a:xfrm>
            </p:grpSpPr>
            <p:sp>
              <p:nvSpPr>
                <p:cNvPr id="14" name="矩形: 圆角 10">
                  <a:extLst>
                    <a:ext uri="{FF2B5EF4-FFF2-40B4-BE49-F238E27FC236}">
                      <a16:creationId xmlns:a16="http://schemas.microsoft.com/office/drawing/2014/main" id="{B56F84BC-8579-6AB8-6D5A-A76B723ACACA}"/>
                    </a:ext>
                  </a:extLst>
                </p:cNvPr>
                <p:cNvSpPr/>
                <p:nvPr/>
              </p:nvSpPr>
              <p:spPr>
                <a:xfrm>
                  <a:off x="275422" y="249750"/>
                  <a:ext cx="8593157" cy="4644000"/>
                </a:xfrm>
                <a:prstGeom prst="roundRect">
                  <a:avLst>
                    <a:gd name="adj" fmla="val 4751"/>
                  </a:avLst>
                </a:prstGeom>
                <a:no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矩形: 圆角 11">
                  <a:extLst>
                    <a:ext uri="{FF2B5EF4-FFF2-40B4-BE49-F238E27FC236}">
                      <a16:creationId xmlns:a16="http://schemas.microsoft.com/office/drawing/2014/main" id="{CC45BA89-A675-0626-28D2-E9D64325894E}"/>
                    </a:ext>
                  </a:extLst>
                </p:cNvPr>
                <p:cNvSpPr/>
                <p:nvPr/>
              </p:nvSpPr>
              <p:spPr>
                <a:xfrm>
                  <a:off x="451692" y="418640"/>
                  <a:ext cx="8240616" cy="4306220"/>
                </a:xfrm>
                <a:prstGeom prst="roundRect">
                  <a:avLst>
                    <a:gd name="adj" fmla="val 4751"/>
                  </a:avLst>
                </a:prstGeom>
                <a:noFill/>
                <a:ln w="12700">
                  <a:solidFill>
                    <a:schemeClr val="tx1"/>
                  </a:solidFill>
                  <a:prstDash val="lgDash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6" name="组合 12">
                  <a:extLst>
                    <a:ext uri="{FF2B5EF4-FFF2-40B4-BE49-F238E27FC236}">
                      <a16:creationId xmlns:a16="http://schemas.microsoft.com/office/drawing/2014/main" id="{9683AF31-E669-519E-D93F-FFEDB9307C37}"/>
                    </a:ext>
                  </a:extLst>
                </p:cNvPr>
                <p:cNvGrpSpPr/>
                <p:nvPr/>
              </p:nvGrpSpPr>
              <p:grpSpPr>
                <a:xfrm>
                  <a:off x="451692" y="627750"/>
                  <a:ext cx="8240616" cy="3888000"/>
                  <a:chOff x="451692" y="693374"/>
                  <a:chExt cx="8240616" cy="3888000"/>
                </a:xfrm>
              </p:grpSpPr>
              <p:cxnSp>
                <p:nvCxnSpPr>
                  <p:cNvPr id="17" name="直接连接符 13">
                    <a:extLst>
                      <a:ext uri="{FF2B5EF4-FFF2-40B4-BE49-F238E27FC236}">
                        <a16:creationId xmlns:a16="http://schemas.microsoft.com/office/drawing/2014/main" id="{C2965B64-3935-25FD-8B03-C44C9F4ACA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92308" y="693374"/>
                    <a:ext cx="0" cy="38880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直接连接符 14">
                    <a:extLst>
                      <a:ext uri="{FF2B5EF4-FFF2-40B4-BE49-F238E27FC236}">
                        <a16:creationId xmlns:a16="http://schemas.microsoft.com/office/drawing/2014/main" id="{5FD7CF61-B36B-E369-DD64-EFD7D2E242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1692" y="693374"/>
                    <a:ext cx="0" cy="38880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21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019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形状&#10;&#10;描述已自动生成">
            <a:extLst>
              <a:ext uri="{FF2B5EF4-FFF2-40B4-BE49-F238E27FC236}">
                <a16:creationId xmlns:a16="http://schemas.microsoft.com/office/drawing/2014/main" id="{A82E35D3-5AAD-3958-0009-3C521847C7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4"/>
            <a:ext cx="12241609" cy="6884447"/>
          </a:xfrm>
          <a:prstGeom prst="rect">
            <a:avLst/>
          </a:prstGeom>
        </p:spPr>
      </p:pic>
      <p:pic>
        <p:nvPicPr>
          <p:cNvPr id="5" name="图片 9" descr="图形用户界面&#10;&#10;低可信度描述已自动生成">
            <a:extLst>
              <a:ext uri="{FF2B5EF4-FFF2-40B4-BE49-F238E27FC236}">
                <a16:creationId xmlns:a16="http://schemas.microsoft.com/office/drawing/2014/main" id="{C80BF8FB-0591-8034-E2B5-0B02B39404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"/>
            <a:ext cx="12241608" cy="6884448"/>
          </a:xfrm>
          <a:prstGeom prst="rect">
            <a:avLst/>
          </a:prstGeom>
        </p:spPr>
      </p:pic>
      <p:pic>
        <p:nvPicPr>
          <p:cNvPr id="6" name="图片 7" descr="图片包含 游戏机, 花&#10;&#10;描述已自动生成">
            <a:extLst>
              <a:ext uri="{FF2B5EF4-FFF2-40B4-BE49-F238E27FC236}">
                <a16:creationId xmlns:a16="http://schemas.microsoft.com/office/drawing/2014/main" id="{3EE1FCF4-153D-CDFD-45DF-9E4317DA09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04"/>
          <a:stretch/>
        </p:blipFill>
        <p:spPr>
          <a:xfrm>
            <a:off x="-2" y="3977866"/>
            <a:ext cx="12241609" cy="2932465"/>
          </a:xfrm>
          <a:prstGeom prst="rect">
            <a:avLst/>
          </a:prstGeom>
        </p:spPr>
      </p:pic>
      <p:grpSp>
        <p:nvGrpSpPr>
          <p:cNvPr id="7" name="组合 18">
            <a:extLst>
              <a:ext uri="{FF2B5EF4-FFF2-40B4-BE49-F238E27FC236}">
                <a16:creationId xmlns:a16="http://schemas.microsoft.com/office/drawing/2014/main" id="{D87F54F2-45A1-E1DB-14AF-1CDAE4162176}"/>
              </a:ext>
            </a:extLst>
          </p:cNvPr>
          <p:cNvGrpSpPr/>
          <p:nvPr/>
        </p:nvGrpSpPr>
        <p:grpSpPr>
          <a:xfrm>
            <a:off x="1322024" y="175703"/>
            <a:ext cx="9650776" cy="6764605"/>
            <a:chOff x="1432193" y="261347"/>
            <a:chExt cx="6279614" cy="4881608"/>
          </a:xfrm>
        </p:grpSpPr>
        <p:sp>
          <p:nvSpPr>
            <p:cNvPr id="8" name="矩形: 圆角 17">
              <a:extLst>
                <a:ext uri="{FF2B5EF4-FFF2-40B4-BE49-F238E27FC236}">
                  <a16:creationId xmlns:a16="http://schemas.microsoft.com/office/drawing/2014/main" id="{5583C7F4-94D3-D401-B286-D6B724C71AF8}"/>
                </a:ext>
              </a:extLst>
            </p:cNvPr>
            <p:cNvSpPr/>
            <p:nvPr/>
          </p:nvSpPr>
          <p:spPr>
            <a:xfrm>
              <a:off x="2131764" y="1156772"/>
              <a:ext cx="4924540" cy="3426245"/>
            </a:xfrm>
            <a:prstGeom prst="roundRect">
              <a:avLst>
                <a:gd name="adj" fmla="val 7342"/>
              </a:avLst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9" name="图片 16" descr="卡通人物&#10;&#10;中度可信度描述已自动生成">
              <a:extLst>
                <a:ext uri="{FF2B5EF4-FFF2-40B4-BE49-F238E27FC236}">
                  <a16:creationId xmlns:a16="http://schemas.microsoft.com/office/drawing/2014/main" id="{1AD2E7F6-E27E-52B3-4E62-8F462E2F3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" t="16684" r="7143" b="16684"/>
            <a:stretch/>
          </p:blipFill>
          <p:spPr>
            <a:xfrm>
              <a:off x="1432193" y="261347"/>
              <a:ext cx="6279614" cy="4881608"/>
            </a:xfrm>
            <a:prstGeom prst="rect">
              <a:avLst/>
            </a:prstGeom>
          </p:spPr>
        </p:pic>
      </p:grpSp>
      <p:pic>
        <p:nvPicPr>
          <p:cNvPr id="10" name="图片 20" descr="图片包含 游戏机, 食物&#10;&#10;描述已自动生成">
            <a:extLst>
              <a:ext uri="{FF2B5EF4-FFF2-40B4-BE49-F238E27FC236}">
                <a16:creationId xmlns:a16="http://schemas.microsoft.com/office/drawing/2014/main" id="{8694F689-1F26-E622-9D5A-3AF65D9508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67" r="61566"/>
          <a:stretch/>
        </p:blipFill>
        <p:spPr>
          <a:xfrm>
            <a:off x="-288232" y="2638044"/>
            <a:ext cx="4704908" cy="4422106"/>
          </a:xfrm>
          <a:prstGeom prst="rect">
            <a:avLst/>
          </a:prstGeom>
        </p:spPr>
      </p:pic>
      <p:pic>
        <p:nvPicPr>
          <p:cNvPr id="11" name="图片 21" descr="图片包含 游戏机&#10;&#10;描述已自动生成">
            <a:extLst>
              <a:ext uri="{FF2B5EF4-FFF2-40B4-BE49-F238E27FC236}">
                <a16:creationId xmlns:a16="http://schemas.microsoft.com/office/drawing/2014/main" id="{198BF0FC-96A0-1791-8690-E14F1238137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t="21430" r="63977" b="42595"/>
          <a:stretch/>
        </p:blipFill>
        <p:spPr>
          <a:xfrm>
            <a:off x="7306695" y="430517"/>
            <a:ext cx="3318508" cy="2476667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FD61665E-631F-253B-E1E4-53DD4C2EF4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2" y="-24796"/>
            <a:ext cx="1450596" cy="145059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091395" y="1015018"/>
            <a:ext cx="2811440" cy="1105510"/>
            <a:chOff x="-856881" y="1091821"/>
            <a:chExt cx="2811440" cy="1105510"/>
          </a:xfrm>
        </p:grpSpPr>
        <p:sp>
          <p:nvSpPr>
            <p:cNvPr id="14" name="Google Shape;1910;p31">
              <a:extLst>
                <a:ext uri="{FF2B5EF4-FFF2-40B4-BE49-F238E27FC236}">
                  <a16:creationId xmlns:a16="http://schemas.microsoft.com/office/drawing/2014/main" id="{E4CC77B8-F17E-79E4-B3C9-5B07D794B153}"/>
                </a:ext>
              </a:extLst>
            </p:cNvPr>
            <p:cNvSpPr txBox="1">
              <a:spLocks/>
            </p:cNvSpPr>
            <p:nvPr/>
          </p:nvSpPr>
          <p:spPr>
            <a:xfrm>
              <a:off x="-856880" y="1091821"/>
              <a:ext cx="2811439" cy="1105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numCol="1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Chango"/>
                <a:buNone/>
                <a:defRPr sz="3500" b="0" i="0" u="none" strike="noStrike" cap="none">
                  <a:solidFill>
                    <a:schemeClr val="accent5"/>
                  </a:solidFill>
                  <a:latin typeface="Chango"/>
                  <a:ea typeface="Chango"/>
                  <a:cs typeface="Chango"/>
                  <a:sym typeface="Chang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r" defTabSz="1219170">
                <a:buClr>
                  <a:srgbClr val="FF8E77"/>
                </a:buClr>
              </a:pPr>
              <a:r>
                <a:rPr lang="en-US" sz="2400" b="1" kern="0">
                  <a:ln w="60325">
                    <a:solidFill>
                      <a:schemeClr val="bg1"/>
                    </a:solidFill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Aphrodite Pro" panose="02000000000000000000" pitchFamily="2" charset="0"/>
                </a:rPr>
                <a:t>Tiếng việt 2</a:t>
              </a:r>
            </a:p>
          </p:txBody>
        </p:sp>
        <p:sp>
          <p:nvSpPr>
            <p:cNvPr id="15" name="Google Shape;1910;p31">
              <a:extLst>
                <a:ext uri="{FF2B5EF4-FFF2-40B4-BE49-F238E27FC236}">
                  <a16:creationId xmlns:a16="http://schemas.microsoft.com/office/drawing/2014/main" id="{E4CC77B8-F17E-79E4-B3C9-5B07D794B153}"/>
                </a:ext>
              </a:extLst>
            </p:cNvPr>
            <p:cNvSpPr txBox="1">
              <a:spLocks/>
            </p:cNvSpPr>
            <p:nvPr/>
          </p:nvSpPr>
          <p:spPr>
            <a:xfrm>
              <a:off x="-856881" y="1091821"/>
              <a:ext cx="2811439" cy="1105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numCol="1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Chango"/>
                <a:buNone/>
                <a:defRPr sz="3500" b="0" i="0" u="none" strike="noStrike" cap="none">
                  <a:solidFill>
                    <a:schemeClr val="accent5"/>
                  </a:solidFill>
                  <a:latin typeface="Chango"/>
                  <a:ea typeface="Chango"/>
                  <a:cs typeface="Chango"/>
                  <a:sym typeface="Chang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r" defTabSz="1219170">
                <a:buClr>
                  <a:srgbClr val="FF8E77"/>
                </a:buClr>
              </a:pPr>
              <a:r>
                <a:rPr lang="en-US" sz="2400" b="1" ker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Aphrodite Pro" panose="02000000000000000000" pitchFamily="2" charset="0"/>
                </a:rPr>
                <a:t>Tiếng việt 2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008276" y="4274796"/>
            <a:ext cx="7310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Chữ hoa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27330" y="4066375"/>
            <a:ext cx="20043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Q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799001" y="2163962"/>
            <a:ext cx="5393792" cy="1021918"/>
            <a:chOff x="2622493" y="2097740"/>
            <a:chExt cx="5393792" cy="1021918"/>
          </a:xfrm>
        </p:grpSpPr>
        <p:sp>
          <p:nvSpPr>
            <p:cNvPr id="19" name="TextBox 18"/>
            <p:cNvSpPr txBox="1"/>
            <p:nvPr/>
          </p:nvSpPr>
          <p:spPr>
            <a:xfrm>
              <a:off x="2622494" y="2103995"/>
              <a:ext cx="53937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>
                  <a:ln w="136525">
                    <a:solidFill>
                      <a:schemeClr val="accent2">
                        <a:lumMod val="20000"/>
                        <a:lumOff val="80000"/>
                      </a:schemeClr>
                    </a:solidFill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Tiết  3: Viết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22493" y="2097740"/>
              <a:ext cx="53937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Tiết  3: Viết </a:t>
              </a: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592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92755" y="622245"/>
            <a:ext cx="5307512" cy="1038616"/>
            <a:chOff x="3044918" y="203330"/>
            <a:chExt cx="5307512" cy="1038616"/>
          </a:xfrm>
        </p:grpSpPr>
        <p:sp>
          <p:nvSpPr>
            <p:cNvPr id="3" name="Freeform: Shape 49">
              <a:extLst>
                <a:ext uri="{FF2B5EF4-FFF2-40B4-BE49-F238E27FC236}">
                  <a16:creationId xmlns:a16="http://schemas.microsoft.com/office/drawing/2014/main" id="{8876CCDB-58AA-4536-9D38-D0E6638F0CA5}"/>
                </a:ext>
              </a:extLst>
            </p:cNvPr>
            <p:cNvSpPr/>
            <p:nvPr/>
          </p:nvSpPr>
          <p:spPr>
            <a:xfrm>
              <a:off x="3044918" y="203330"/>
              <a:ext cx="5307512" cy="1038616"/>
            </a:xfrm>
            <a:custGeom>
              <a:avLst/>
              <a:gdLst>
                <a:gd name="connsiteX0" fmla="*/ 943429 w 10653486"/>
                <a:gd name="connsiteY0" fmla="*/ 0 h 2888343"/>
                <a:gd name="connsiteX1" fmla="*/ 725714 w 10653486"/>
                <a:gd name="connsiteY1" fmla="*/ 174171 h 2888343"/>
                <a:gd name="connsiteX2" fmla="*/ 551543 w 10653486"/>
                <a:gd name="connsiteY2" fmla="*/ 261257 h 2888343"/>
                <a:gd name="connsiteX3" fmla="*/ 377372 w 10653486"/>
                <a:gd name="connsiteY3" fmla="*/ 275771 h 2888343"/>
                <a:gd name="connsiteX4" fmla="*/ 72572 w 10653486"/>
                <a:gd name="connsiteY4" fmla="*/ 304800 h 2888343"/>
                <a:gd name="connsiteX5" fmla="*/ 0 w 10653486"/>
                <a:gd name="connsiteY5" fmla="*/ 304800 h 2888343"/>
                <a:gd name="connsiteX6" fmla="*/ 43543 w 10653486"/>
                <a:gd name="connsiteY6" fmla="*/ 2569028 h 2888343"/>
                <a:gd name="connsiteX7" fmla="*/ 319314 w 10653486"/>
                <a:gd name="connsiteY7" fmla="*/ 2583543 h 2888343"/>
                <a:gd name="connsiteX8" fmla="*/ 638629 w 10653486"/>
                <a:gd name="connsiteY8" fmla="*/ 2670628 h 2888343"/>
                <a:gd name="connsiteX9" fmla="*/ 841829 w 10653486"/>
                <a:gd name="connsiteY9" fmla="*/ 2801257 h 2888343"/>
                <a:gd name="connsiteX10" fmla="*/ 928914 w 10653486"/>
                <a:gd name="connsiteY10" fmla="*/ 2888343 h 2888343"/>
                <a:gd name="connsiteX11" fmla="*/ 9739086 w 10653486"/>
                <a:gd name="connsiteY11" fmla="*/ 2830286 h 2888343"/>
                <a:gd name="connsiteX12" fmla="*/ 10145486 w 10653486"/>
                <a:gd name="connsiteY12" fmla="*/ 2583543 h 2888343"/>
                <a:gd name="connsiteX13" fmla="*/ 10653486 w 10653486"/>
                <a:gd name="connsiteY13" fmla="*/ 2525486 h 2888343"/>
                <a:gd name="connsiteX14" fmla="*/ 10609943 w 10653486"/>
                <a:gd name="connsiteY14" fmla="*/ 290286 h 2888343"/>
                <a:gd name="connsiteX15" fmla="*/ 10087429 w 10653486"/>
                <a:gd name="connsiteY15" fmla="*/ 203200 h 2888343"/>
                <a:gd name="connsiteX16" fmla="*/ 9811657 w 10653486"/>
                <a:gd name="connsiteY16" fmla="*/ 14514 h 2888343"/>
                <a:gd name="connsiteX17" fmla="*/ 943429 w 10653486"/>
                <a:gd name="connsiteY17" fmla="*/ 0 h 288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3486" h="2888343">
                  <a:moveTo>
                    <a:pt x="943429" y="0"/>
                  </a:moveTo>
                  <a:lnTo>
                    <a:pt x="725714" y="174171"/>
                  </a:lnTo>
                  <a:lnTo>
                    <a:pt x="551543" y="261257"/>
                  </a:lnTo>
                  <a:lnTo>
                    <a:pt x="377372" y="275771"/>
                  </a:lnTo>
                  <a:lnTo>
                    <a:pt x="72572" y="304800"/>
                  </a:lnTo>
                  <a:lnTo>
                    <a:pt x="0" y="304800"/>
                  </a:lnTo>
                  <a:lnTo>
                    <a:pt x="43543" y="2569028"/>
                  </a:lnTo>
                  <a:lnTo>
                    <a:pt x="319314" y="2583543"/>
                  </a:lnTo>
                  <a:lnTo>
                    <a:pt x="638629" y="2670628"/>
                  </a:lnTo>
                  <a:lnTo>
                    <a:pt x="841829" y="2801257"/>
                  </a:lnTo>
                  <a:lnTo>
                    <a:pt x="928914" y="2888343"/>
                  </a:lnTo>
                  <a:lnTo>
                    <a:pt x="9739086" y="2830286"/>
                  </a:lnTo>
                  <a:lnTo>
                    <a:pt x="10145486" y="2583543"/>
                  </a:lnTo>
                  <a:lnTo>
                    <a:pt x="10653486" y="2525486"/>
                  </a:lnTo>
                  <a:lnTo>
                    <a:pt x="10609943" y="290286"/>
                  </a:lnTo>
                  <a:lnTo>
                    <a:pt x="10087429" y="203200"/>
                  </a:lnTo>
                  <a:lnTo>
                    <a:pt x="9811657" y="14514"/>
                  </a:lnTo>
                  <a:lnTo>
                    <a:pt x="943429" y="0"/>
                  </a:lnTo>
                  <a:close/>
                </a:path>
              </a:pathLst>
            </a:custGeom>
            <a:ln w="63500" cmpd="thinThick">
              <a:solidFill>
                <a:srgbClr val="16858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671246" y="406926"/>
              <a:ext cx="4462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VIẾT ỨNG DỤNG</a:t>
              </a:r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06"/>
          <a:stretch/>
        </p:blipFill>
        <p:spPr bwMode="auto">
          <a:xfrm>
            <a:off x="1323431" y="1934074"/>
            <a:ext cx="8544563" cy="184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6763" y="2537787"/>
            <a:ext cx="9732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Quê hương em có đồng lúa xanh.</a:t>
            </a:r>
            <a:endParaRPr lang="en-US" sz="3600" b="1" dirty="0">
              <a:solidFill>
                <a:srgbClr val="CC0099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  <a:p>
            <a:endParaRPr lang="en-US" sz="3600" b="1" dirty="0">
              <a:solidFill>
                <a:srgbClr val="CC0099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0F53E9-BA5E-4E44-B532-DD3DDA38C9ED}"/>
              </a:ext>
            </a:extLst>
          </p:cNvPr>
          <p:cNvSpPr txBox="1"/>
          <p:nvPr/>
        </p:nvSpPr>
        <p:spPr>
          <a:xfrm>
            <a:off x="7263606" y="4472265"/>
            <a:ext cx="4741604" cy="9233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sym typeface="Wingdings" panose="05000000000000000000" pitchFamily="2" charset="2"/>
              </a:rPr>
              <a:t>đ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916" y="3953079"/>
            <a:ext cx="6661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UTM Avo" panose="02040603050506020204" pitchFamily="18" charset="0"/>
              </a:rPr>
              <a:t>c)  Chữ cái nào cao 2,5 ô li?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0F53E9-BA5E-4E44-B532-DD3DDA38C9ED}"/>
              </a:ext>
            </a:extLst>
          </p:cNvPr>
          <p:cNvSpPr txBox="1"/>
          <p:nvPr/>
        </p:nvSpPr>
        <p:spPr>
          <a:xfrm>
            <a:off x="7276668" y="3874358"/>
            <a:ext cx="4741604" cy="9233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err="1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HP001 4 hàng" pitchFamily="34" charset="0"/>
                <a:sym typeface="Wingdings" panose="05000000000000000000" pitchFamily="2" charset="2"/>
              </a:rPr>
              <a:t>Q,h,l,g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3978" y="4599410"/>
            <a:ext cx="6648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UTM Avo" panose="02040603050506020204" pitchFamily="18" charset="0"/>
              </a:rPr>
              <a:t>b) Chữ cái nào cao 2 ô li?</a:t>
            </a:r>
          </a:p>
        </p:txBody>
      </p:sp>
    </p:spTree>
    <p:extLst>
      <p:ext uri="{BB962C8B-B14F-4D97-AF65-F5344CB8AC3E}">
        <p14:creationId xmlns:p14="http://schemas.microsoft.com/office/powerpoint/2010/main" val="43219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42137" y="257522"/>
            <a:ext cx="5307512" cy="1038616"/>
            <a:chOff x="3044918" y="203330"/>
            <a:chExt cx="5307512" cy="1038616"/>
          </a:xfrm>
        </p:grpSpPr>
        <p:sp>
          <p:nvSpPr>
            <p:cNvPr id="3" name="Freeform: Shape 49">
              <a:extLst>
                <a:ext uri="{FF2B5EF4-FFF2-40B4-BE49-F238E27FC236}">
                  <a16:creationId xmlns:a16="http://schemas.microsoft.com/office/drawing/2014/main" id="{8876CCDB-58AA-4536-9D38-D0E6638F0CA5}"/>
                </a:ext>
              </a:extLst>
            </p:cNvPr>
            <p:cNvSpPr/>
            <p:nvPr/>
          </p:nvSpPr>
          <p:spPr>
            <a:xfrm>
              <a:off x="3044918" y="203330"/>
              <a:ext cx="5307512" cy="1038616"/>
            </a:xfrm>
            <a:custGeom>
              <a:avLst/>
              <a:gdLst>
                <a:gd name="connsiteX0" fmla="*/ 943429 w 10653486"/>
                <a:gd name="connsiteY0" fmla="*/ 0 h 2888343"/>
                <a:gd name="connsiteX1" fmla="*/ 725714 w 10653486"/>
                <a:gd name="connsiteY1" fmla="*/ 174171 h 2888343"/>
                <a:gd name="connsiteX2" fmla="*/ 551543 w 10653486"/>
                <a:gd name="connsiteY2" fmla="*/ 261257 h 2888343"/>
                <a:gd name="connsiteX3" fmla="*/ 377372 w 10653486"/>
                <a:gd name="connsiteY3" fmla="*/ 275771 h 2888343"/>
                <a:gd name="connsiteX4" fmla="*/ 72572 w 10653486"/>
                <a:gd name="connsiteY4" fmla="*/ 304800 h 2888343"/>
                <a:gd name="connsiteX5" fmla="*/ 0 w 10653486"/>
                <a:gd name="connsiteY5" fmla="*/ 304800 h 2888343"/>
                <a:gd name="connsiteX6" fmla="*/ 43543 w 10653486"/>
                <a:gd name="connsiteY6" fmla="*/ 2569028 h 2888343"/>
                <a:gd name="connsiteX7" fmla="*/ 319314 w 10653486"/>
                <a:gd name="connsiteY7" fmla="*/ 2583543 h 2888343"/>
                <a:gd name="connsiteX8" fmla="*/ 638629 w 10653486"/>
                <a:gd name="connsiteY8" fmla="*/ 2670628 h 2888343"/>
                <a:gd name="connsiteX9" fmla="*/ 841829 w 10653486"/>
                <a:gd name="connsiteY9" fmla="*/ 2801257 h 2888343"/>
                <a:gd name="connsiteX10" fmla="*/ 928914 w 10653486"/>
                <a:gd name="connsiteY10" fmla="*/ 2888343 h 2888343"/>
                <a:gd name="connsiteX11" fmla="*/ 9739086 w 10653486"/>
                <a:gd name="connsiteY11" fmla="*/ 2830286 h 2888343"/>
                <a:gd name="connsiteX12" fmla="*/ 10145486 w 10653486"/>
                <a:gd name="connsiteY12" fmla="*/ 2583543 h 2888343"/>
                <a:gd name="connsiteX13" fmla="*/ 10653486 w 10653486"/>
                <a:gd name="connsiteY13" fmla="*/ 2525486 h 2888343"/>
                <a:gd name="connsiteX14" fmla="*/ 10609943 w 10653486"/>
                <a:gd name="connsiteY14" fmla="*/ 290286 h 2888343"/>
                <a:gd name="connsiteX15" fmla="*/ 10087429 w 10653486"/>
                <a:gd name="connsiteY15" fmla="*/ 203200 h 2888343"/>
                <a:gd name="connsiteX16" fmla="*/ 9811657 w 10653486"/>
                <a:gd name="connsiteY16" fmla="*/ 14514 h 2888343"/>
                <a:gd name="connsiteX17" fmla="*/ 943429 w 10653486"/>
                <a:gd name="connsiteY17" fmla="*/ 0 h 288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3486" h="2888343">
                  <a:moveTo>
                    <a:pt x="943429" y="0"/>
                  </a:moveTo>
                  <a:lnTo>
                    <a:pt x="725714" y="174171"/>
                  </a:lnTo>
                  <a:lnTo>
                    <a:pt x="551543" y="261257"/>
                  </a:lnTo>
                  <a:lnTo>
                    <a:pt x="377372" y="275771"/>
                  </a:lnTo>
                  <a:lnTo>
                    <a:pt x="72572" y="304800"/>
                  </a:lnTo>
                  <a:lnTo>
                    <a:pt x="0" y="304800"/>
                  </a:lnTo>
                  <a:lnTo>
                    <a:pt x="43543" y="2569028"/>
                  </a:lnTo>
                  <a:lnTo>
                    <a:pt x="319314" y="2583543"/>
                  </a:lnTo>
                  <a:lnTo>
                    <a:pt x="638629" y="2670628"/>
                  </a:lnTo>
                  <a:lnTo>
                    <a:pt x="841829" y="2801257"/>
                  </a:lnTo>
                  <a:lnTo>
                    <a:pt x="928914" y="2888343"/>
                  </a:lnTo>
                  <a:lnTo>
                    <a:pt x="9739086" y="2830286"/>
                  </a:lnTo>
                  <a:lnTo>
                    <a:pt x="10145486" y="2583543"/>
                  </a:lnTo>
                  <a:lnTo>
                    <a:pt x="10653486" y="2525486"/>
                  </a:lnTo>
                  <a:lnTo>
                    <a:pt x="10609943" y="290286"/>
                  </a:lnTo>
                  <a:lnTo>
                    <a:pt x="10087429" y="203200"/>
                  </a:lnTo>
                  <a:lnTo>
                    <a:pt x="9811657" y="14514"/>
                  </a:lnTo>
                  <a:lnTo>
                    <a:pt x="943429" y="0"/>
                  </a:lnTo>
                  <a:close/>
                </a:path>
              </a:pathLst>
            </a:custGeom>
            <a:ln w="63500" cmpd="thinThick">
              <a:solidFill>
                <a:srgbClr val="16858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671246" y="406926"/>
              <a:ext cx="4462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VIẾT ỨNG DỤNG</a:t>
              </a:r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06"/>
          <a:stretch/>
        </p:blipFill>
        <p:spPr bwMode="auto">
          <a:xfrm>
            <a:off x="1351140" y="1430295"/>
            <a:ext cx="8544563" cy="184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80619" y="2025162"/>
            <a:ext cx="7803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Quê hương em có đồng lúa xanh.</a:t>
            </a:r>
            <a:endParaRPr lang="en-US" sz="3600" b="1" dirty="0">
              <a:solidFill>
                <a:srgbClr val="CC0099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  <a:p>
            <a:endParaRPr lang="en-US" sz="3600" b="1" dirty="0">
              <a:solidFill>
                <a:srgbClr val="CC0099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0F53E9-BA5E-4E44-B532-DD3DDA38C9ED}"/>
              </a:ext>
            </a:extLst>
          </p:cNvPr>
          <p:cNvSpPr txBox="1"/>
          <p:nvPr/>
        </p:nvSpPr>
        <p:spPr>
          <a:xfrm>
            <a:off x="787853" y="3837562"/>
            <a:ext cx="10681335" cy="15696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20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Dấu sắc trên chữ o (có), chữ u (lúa), dấu huyền trên chữ ô (đồng).</a:t>
            </a:r>
            <a:endParaRPr lang="vi-VN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7853" y="3314879"/>
            <a:ext cx="11112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UTM Avo" panose="02040603050506020204" pitchFamily="18" charset="0"/>
              </a:rPr>
              <a:t>e) Cách đặt dấu thanh ở trên các chữ cái: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2664" y="5238402"/>
            <a:ext cx="11112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UTM Avo" panose="02040603050506020204" pitchFamily="18" charset="0"/>
              </a:rPr>
              <a:t>g) Vị trí đặt dấu chấm: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0F53E9-BA5E-4E44-B532-DD3DDA38C9ED}"/>
              </a:ext>
            </a:extLst>
          </p:cNvPr>
          <p:cNvSpPr txBox="1"/>
          <p:nvPr/>
        </p:nvSpPr>
        <p:spPr>
          <a:xfrm>
            <a:off x="832664" y="5592412"/>
            <a:ext cx="10681335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20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Ngay sau chữ cái </a:t>
            </a:r>
            <a:r>
              <a:rPr lang="en-US" sz="3200" i="1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</a:t>
            </a:r>
            <a:r>
              <a:rPr lang="en-US" sz="320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của tiếng </a:t>
            </a:r>
            <a:r>
              <a:rPr lang="en-US" sz="3200" i="1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xanh</a:t>
            </a:r>
            <a:r>
              <a:rPr lang="en-US" sz="320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75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图片包含 游戏机, 桌子&#10;&#10;描述已自动生成">
            <a:extLst>
              <a:ext uri="{FF2B5EF4-FFF2-40B4-BE49-F238E27FC236}">
                <a16:creationId xmlns:a16="http://schemas.microsoft.com/office/drawing/2014/main" id="{3EA7AAC1-1B28-55F1-87E7-76FF4F8BB7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16" y="-80414"/>
            <a:ext cx="5646902" cy="5648493"/>
          </a:xfrm>
          <a:prstGeom prst="rect">
            <a:avLst/>
          </a:prstGeom>
        </p:spPr>
      </p:pic>
      <p:pic>
        <p:nvPicPr>
          <p:cNvPr id="4" name="图片 4" descr="图片包含 游戏机, 房间&#10;&#10;描述已自动生成">
            <a:extLst>
              <a:ext uri="{FF2B5EF4-FFF2-40B4-BE49-F238E27FC236}">
                <a16:creationId xmlns:a16="http://schemas.microsoft.com/office/drawing/2014/main" id="{4E6710CA-C47C-177F-AB7F-632455C2A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928" y="-80414"/>
            <a:ext cx="2414072" cy="2414072"/>
          </a:xfrm>
          <a:prstGeom prst="rect">
            <a:avLst/>
          </a:prstGeom>
        </p:spPr>
      </p:pic>
      <p:pic>
        <p:nvPicPr>
          <p:cNvPr id="5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546" y="1721626"/>
            <a:ext cx="4986294" cy="498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986C86-C886-4D53-906E-8CB62392B84F}"/>
              </a:ext>
            </a:extLst>
          </p:cNvPr>
          <p:cNvSpPr txBox="1"/>
          <p:nvPr/>
        </p:nvSpPr>
        <p:spPr>
          <a:xfrm>
            <a:off x="1911551" y="1906449"/>
            <a:ext cx="3442432" cy="230832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iết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vở</a:t>
            </a:r>
            <a:r>
              <a:rPr lang="vi-VN" sz="4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tập viết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53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形状&#10;&#10;描述已自动生成">
            <a:extLst>
              <a:ext uri="{FF2B5EF4-FFF2-40B4-BE49-F238E27FC236}">
                <a16:creationId xmlns:a16="http://schemas.microsoft.com/office/drawing/2014/main" id="{A82E35D3-5AAD-3958-0009-3C521847C7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"/>
            <a:ext cx="12241608" cy="6884446"/>
          </a:xfrm>
          <a:prstGeom prst="rect">
            <a:avLst/>
          </a:prstGeom>
        </p:spPr>
      </p:pic>
      <p:pic>
        <p:nvPicPr>
          <p:cNvPr id="5" name="图片 9" descr="图形用户界面&#10;&#10;低可信度描述已自动生成">
            <a:extLst>
              <a:ext uri="{FF2B5EF4-FFF2-40B4-BE49-F238E27FC236}">
                <a16:creationId xmlns:a16="http://schemas.microsoft.com/office/drawing/2014/main" id="{C80BF8FB-0591-8034-E2B5-0B02B39404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"/>
            <a:ext cx="12241608" cy="5873783"/>
          </a:xfrm>
          <a:prstGeom prst="rect">
            <a:avLst/>
          </a:prstGeom>
        </p:spPr>
      </p:pic>
      <p:pic>
        <p:nvPicPr>
          <p:cNvPr id="6" name="图片 7" descr="图片包含 游戏机, 花&#10;&#10;描述已自动生成">
            <a:extLst>
              <a:ext uri="{FF2B5EF4-FFF2-40B4-BE49-F238E27FC236}">
                <a16:creationId xmlns:a16="http://schemas.microsoft.com/office/drawing/2014/main" id="{3EE1FCF4-153D-CDFD-45DF-9E4317DA09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04"/>
          <a:stretch/>
        </p:blipFill>
        <p:spPr>
          <a:xfrm>
            <a:off x="0" y="3969865"/>
            <a:ext cx="12241609" cy="2932465"/>
          </a:xfrm>
          <a:prstGeom prst="rect">
            <a:avLst/>
          </a:prstGeom>
        </p:spPr>
      </p:pic>
      <p:pic>
        <p:nvPicPr>
          <p:cNvPr id="11" name="图片 21" descr="图片包含 游戏机&#10;&#10;描述已自动生成">
            <a:extLst>
              <a:ext uri="{FF2B5EF4-FFF2-40B4-BE49-F238E27FC236}">
                <a16:creationId xmlns:a16="http://schemas.microsoft.com/office/drawing/2014/main" id="{198BF0FC-96A0-1791-8690-E14F123813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t="21430" r="63977" b="42595"/>
          <a:stretch/>
        </p:blipFill>
        <p:spPr>
          <a:xfrm>
            <a:off x="7306695" y="430517"/>
            <a:ext cx="3318508" cy="2476667"/>
          </a:xfrm>
          <a:prstGeom prst="rect">
            <a:avLst/>
          </a:prstGeom>
        </p:spPr>
      </p:pic>
      <p:pic>
        <p:nvPicPr>
          <p:cNvPr id="7" name="图片 4">
            <a:extLst>
              <a:ext uri="{FF2B5EF4-FFF2-40B4-BE49-F238E27FC236}">
                <a16:creationId xmlns:a16="http://schemas.microsoft.com/office/drawing/2014/main" id="{21FB6AF2-F099-A88D-B0C4-27D1A38728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t="15351" r="3092" b="19535"/>
          <a:stretch/>
        </p:blipFill>
        <p:spPr>
          <a:xfrm>
            <a:off x="0" y="-318112"/>
            <a:ext cx="10096737" cy="7007781"/>
          </a:xfrm>
          <a:prstGeom prst="rect">
            <a:avLst/>
          </a:prstGeom>
        </p:spPr>
      </p:pic>
      <p:pic>
        <p:nvPicPr>
          <p:cNvPr id="8" name="图片 7" descr="卡通人物&#10;&#10;低可信度描述已自动生成">
            <a:extLst>
              <a:ext uri="{FF2B5EF4-FFF2-40B4-BE49-F238E27FC236}">
                <a16:creationId xmlns:a16="http://schemas.microsoft.com/office/drawing/2014/main" id="{A459489D-BF31-37C1-6072-0D4E797B57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39" y="2701636"/>
            <a:ext cx="4090261" cy="40902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9877" y="248403"/>
            <a:ext cx="3807883" cy="17368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9200" y="1668850"/>
            <a:ext cx="75230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*Kiến thức, kĩ năng:</a:t>
            </a:r>
            <a:endParaRPr lang="en-US" sz="300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r>
              <a:rPr lang="en-US" sz="300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- Biết viết chữ viết hoa Q cỡ vừa và cỡ nhỏ.</a:t>
            </a:r>
          </a:p>
          <a:p>
            <a:r>
              <a:rPr lang="en-US" sz="300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- Viết đúng câu ứng dựng: Quê hương em có đồng lúa xanh.</a:t>
            </a:r>
          </a:p>
          <a:p>
            <a:r>
              <a:rPr lang="en-US" sz="3000" b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*Phát triển năng lực và phẩm chất:</a:t>
            </a:r>
            <a:endParaRPr lang="en-US" sz="300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r>
              <a:rPr lang="en-US" sz="300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- Rèn cho HS tính kiên nhẫn, cẩn thận.</a:t>
            </a:r>
          </a:p>
          <a:p>
            <a:r>
              <a:rPr lang="en-US" sz="300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- Có ý thức thẩm mỹ khi viết chữ.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896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形状&#10;&#10;描述已自动生成">
            <a:extLst>
              <a:ext uri="{FF2B5EF4-FFF2-40B4-BE49-F238E27FC236}">
                <a16:creationId xmlns:a16="http://schemas.microsoft.com/office/drawing/2014/main" id="{A82E35D3-5AAD-3958-0009-3C521847C7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"/>
            <a:ext cx="12241608" cy="6884446"/>
          </a:xfrm>
          <a:prstGeom prst="rect">
            <a:avLst/>
          </a:prstGeom>
        </p:spPr>
      </p:pic>
      <p:pic>
        <p:nvPicPr>
          <p:cNvPr id="5" name="图片 9" descr="图形用户界面&#10;&#10;低可信度描述已自动生成">
            <a:extLst>
              <a:ext uri="{FF2B5EF4-FFF2-40B4-BE49-F238E27FC236}">
                <a16:creationId xmlns:a16="http://schemas.microsoft.com/office/drawing/2014/main" id="{C80BF8FB-0591-8034-E2B5-0B02B39404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"/>
            <a:ext cx="12241608" cy="5873783"/>
          </a:xfrm>
          <a:prstGeom prst="rect">
            <a:avLst/>
          </a:prstGeom>
        </p:spPr>
      </p:pic>
      <p:pic>
        <p:nvPicPr>
          <p:cNvPr id="6" name="图片 7" descr="图片包含 游戏机, 花&#10;&#10;描述已自动生成">
            <a:extLst>
              <a:ext uri="{FF2B5EF4-FFF2-40B4-BE49-F238E27FC236}">
                <a16:creationId xmlns:a16="http://schemas.microsoft.com/office/drawing/2014/main" id="{3EE1FCF4-153D-CDFD-45DF-9E4317DA09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04"/>
          <a:stretch/>
        </p:blipFill>
        <p:spPr>
          <a:xfrm>
            <a:off x="0" y="3969865"/>
            <a:ext cx="12241609" cy="2932465"/>
          </a:xfrm>
          <a:prstGeom prst="rect">
            <a:avLst/>
          </a:prstGeom>
        </p:spPr>
      </p:pic>
      <p:pic>
        <p:nvPicPr>
          <p:cNvPr id="11" name="图片 21" descr="图片包含 游戏机&#10;&#10;描述已自动生成">
            <a:extLst>
              <a:ext uri="{FF2B5EF4-FFF2-40B4-BE49-F238E27FC236}">
                <a16:creationId xmlns:a16="http://schemas.microsoft.com/office/drawing/2014/main" id="{198BF0FC-96A0-1791-8690-E14F123813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t="21430" r="63977" b="42595"/>
          <a:stretch/>
        </p:blipFill>
        <p:spPr>
          <a:xfrm>
            <a:off x="7306695" y="430517"/>
            <a:ext cx="3318508" cy="2476667"/>
          </a:xfrm>
          <a:prstGeom prst="rect">
            <a:avLst/>
          </a:prstGeom>
        </p:spPr>
      </p:pic>
      <p:pic>
        <p:nvPicPr>
          <p:cNvPr id="23" name="图片 12">
            <a:extLst>
              <a:ext uri="{FF2B5EF4-FFF2-40B4-BE49-F238E27FC236}">
                <a16:creationId xmlns:a16="http://schemas.microsoft.com/office/drawing/2014/main" id="{33835831-FE01-AF1F-2BE8-010DEF9982B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531" b="18006"/>
          <a:stretch/>
        </p:blipFill>
        <p:spPr>
          <a:xfrm>
            <a:off x="1177636" y="788708"/>
            <a:ext cx="8492837" cy="6069291"/>
          </a:xfrm>
          <a:prstGeom prst="rect">
            <a:avLst/>
          </a:prstGeom>
        </p:spPr>
      </p:pic>
      <p:pic>
        <p:nvPicPr>
          <p:cNvPr id="24" name="图片占位符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077070" y="2907184"/>
            <a:ext cx="4134388" cy="413438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85760" y="2249349"/>
            <a:ext cx="4005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>
                <a:solidFill>
                  <a:srgbClr val="FF0066"/>
                </a:solidFill>
                <a:latin typeface="UTM Guanine" panose="02040603050506020204" pitchFamily="18" charset="0"/>
              </a:rPr>
              <a:t>Hoạt động 1: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77470" y="3166726"/>
            <a:ext cx="5365156" cy="2155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Hướng dẫn viết chữ hoa 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513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327" y="692346"/>
            <a:ext cx="4835237" cy="54738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1035" y="749461"/>
            <a:ext cx="7329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Quan sát chữ hoa Q cỡ vừa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0583" y="1645308"/>
            <a:ext cx="6130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UTM Avo" panose="02040603050506020204" pitchFamily="18" charset="0"/>
              </a:rPr>
              <a:t>- Chữ hoa Q cao bao nhiêu ô li?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0583" y="2657433"/>
            <a:ext cx="3779061" cy="81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Cao </a:t>
            </a:r>
            <a:r>
              <a:rPr lang="vi-VN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5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ô li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</a:rPr>
              <a:t>.</a:t>
            </a:r>
            <a:endParaRPr lang="vi-VN" sz="3600" dirty="0"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583" y="3306468"/>
            <a:ext cx="6130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UTM Avo" panose="02040603050506020204" pitchFamily="18" charset="0"/>
              </a:rPr>
              <a:t>- Chữ hoa Q rộng bao nhiêu ô li?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6521" y="4560143"/>
            <a:ext cx="516027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Rộng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vi-VN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2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,5 </a:t>
            </a:r>
            <a:r>
              <a:rPr lang="en-US" sz="360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ô li.</a:t>
            </a:r>
            <a:endParaRPr lang="vi-VN" sz="3600" dirty="0">
              <a:latin typeface="UTM Avo" panose="02040603050506020204" pitchFamily="18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1093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327" y="692346"/>
            <a:ext cx="4835237" cy="54738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1035" y="749461"/>
            <a:ext cx="7329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Quan sát chữ hoa Q cỡ vừa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2156" y="1878386"/>
            <a:ext cx="6130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UTM Avo" panose="02040603050506020204" pitchFamily="18" charset="0"/>
              </a:rPr>
              <a:t>- Chữ hoa Q gồm bao nhiêu nét?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8227" y="3078715"/>
            <a:ext cx="5160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60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Gồm 2 nét.</a:t>
            </a:r>
            <a:endParaRPr lang="en-US" sz="4000" dirty="0"/>
          </a:p>
        </p:txBody>
      </p:sp>
      <p:pic>
        <p:nvPicPr>
          <p:cNvPr id="10" name="图片 14" descr="卡通人物&#10;&#10;描述已自动生成">
            <a:extLst>
              <a:ext uri="{FF2B5EF4-FFF2-40B4-BE49-F238E27FC236}">
                <a16:creationId xmlns:a16="http://schemas.microsoft.com/office/drawing/2014/main" id="{9224A56B-122F-3DAF-6CC6-AF82987EF5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89" y="3827907"/>
            <a:ext cx="3304025" cy="330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7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474" y="971134"/>
            <a:ext cx="5384585" cy="53326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1034" y="749461"/>
            <a:ext cx="7329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Quan sát chữ hoa Q cỡ vừa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0581" y="1645308"/>
            <a:ext cx="6130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UTM Avo" panose="02040603050506020204" pitchFamily="18" charset="0"/>
              </a:rPr>
              <a:t>- Chữ hoa Q cao bao nhiêu ô li?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0581" y="2657433"/>
            <a:ext cx="3779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Cao 2,</a:t>
            </a:r>
            <a:r>
              <a:rPr lang="vi-VN" sz="360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5</a:t>
            </a:r>
            <a:r>
              <a:rPr lang="en-US" sz="360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ô li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</a:rPr>
              <a:t>.</a:t>
            </a:r>
            <a:endParaRPr lang="vi-VN" sz="3600" dirty="0"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581" y="3306468"/>
            <a:ext cx="6130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UTM Avo" panose="02040603050506020204" pitchFamily="18" charset="0"/>
              </a:rPr>
              <a:t>- Chữ hoa Q rộng bao nhiêu ô li?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6519" y="4560143"/>
            <a:ext cx="516027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60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Rộng</a:t>
            </a:r>
            <a:r>
              <a:rPr lang="en-US" sz="360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vi-VN" sz="360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2</a:t>
            </a:r>
            <a:r>
              <a:rPr lang="en-US" sz="360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ô li.</a:t>
            </a:r>
            <a:endParaRPr lang="vi-VN" sz="3600" dirty="0">
              <a:latin typeface="UTM Avo" panose="02040603050506020204" pitchFamily="18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5570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034" y="749461"/>
            <a:ext cx="7329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Quan sát chữ hoa Q cỡ nhỏ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2156" y="1878386"/>
            <a:ext cx="6130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UTM Avo" panose="02040603050506020204" pitchFamily="18" charset="0"/>
              </a:rPr>
              <a:t>- Chữ hoa Q gồm bao nhiêu nét?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8227" y="3078715"/>
            <a:ext cx="5160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60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Gồm 2 nét.</a:t>
            </a:r>
            <a:endParaRPr lang="en-US" sz="4000" dirty="0"/>
          </a:p>
        </p:txBody>
      </p:sp>
      <p:pic>
        <p:nvPicPr>
          <p:cNvPr id="8" name="图片 14" descr="卡通人物&#10;&#10;描述已自动生成">
            <a:extLst>
              <a:ext uri="{FF2B5EF4-FFF2-40B4-BE49-F238E27FC236}">
                <a16:creationId xmlns:a16="http://schemas.microsoft.com/office/drawing/2014/main" id="{9224A56B-122F-3DAF-6CC6-AF82987EF5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89" y="3827907"/>
            <a:ext cx="3304025" cy="3304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4DC5E2-884D-13AF-D7B3-03F12D61D9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1" t="12091" r="29256" b="11937"/>
          <a:stretch/>
        </p:blipFill>
        <p:spPr>
          <a:xfrm>
            <a:off x="6510130" y="1395792"/>
            <a:ext cx="4511418" cy="459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8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7624" y="659342"/>
            <a:ext cx="897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Hướng dẫn viết chữ hoa Q cỡ nhỏ</a:t>
            </a:r>
          </a:p>
        </p:txBody>
      </p:sp>
      <p:pic>
        <p:nvPicPr>
          <p:cNvPr id="3" name="y2meta.com-HƯỚNG DẪN QUY TRÌNH VIẾT CHỮ Q HOA CỠ NHỎ-(1080p)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2020" y="1305673"/>
            <a:ext cx="9047436" cy="508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4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1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形状&#10;&#10;描述已自动生成">
            <a:extLst>
              <a:ext uri="{FF2B5EF4-FFF2-40B4-BE49-F238E27FC236}">
                <a16:creationId xmlns:a16="http://schemas.microsoft.com/office/drawing/2014/main" id="{A82E35D3-5AAD-3958-0009-3C521847C7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"/>
            <a:ext cx="12241608" cy="6884446"/>
          </a:xfrm>
          <a:prstGeom prst="rect">
            <a:avLst/>
          </a:prstGeom>
        </p:spPr>
      </p:pic>
      <p:pic>
        <p:nvPicPr>
          <p:cNvPr id="5" name="图片 9" descr="图形用户界面&#10;&#10;低可信度描述已自动生成">
            <a:extLst>
              <a:ext uri="{FF2B5EF4-FFF2-40B4-BE49-F238E27FC236}">
                <a16:creationId xmlns:a16="http://schemas.microsoft.com/office/drawing/2014/main" id="{C80BF8FB-0591-8034-E2B5-0B02B39404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"/>
            <a:ext cx="12241608" cy="5873783"/>
          </a:xfrm>
          <a:prstGeom prst="rect">
            <a:avLst/>
          </a:prstGeom>
        </p:spPr>
      </p:pic>
      <p:pic>
        <p:nvPicPr>
          <p:cNvPr id="6" name="图片 7" descr="图片包含 游戏机, 花&#10;&#10;描述已自动生成">
            <a:extLst>
              <a:ext uri="{FF2B5EF4-FFF2-40B4-BE49-F238E27FC236}">
                <a16:creationId xmlns:a16="http://schemas.microsoft.com/office/drawing/2014/main" id="{3EE1FCF4-153D-CDFD-45DF-9E4317DA09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04"/>
          <a:stretch/>
        </p:blipFill>
        <p:spPr>
          <a:xfrm>
            <a:off x="0" y="3969865"/>
            <a:ext cx="12241609" cy="2932465"/>
          </a:xfrm>
          <a:prstGeom prst="rect">
            <a:avLst/>
          </a:prstGeom>
        </p:spPr>
      </p:pic>
      <p:pic>
        <p:nvPicPr>
          <p:cNvPr id="11" name="图片 21" descr="图片包含 游戏机&#10;&#10;描述已自动生成">
            <a:extLst>
              <a:ext uri="{FF2B5EF4-FFF2-40B4-BE49-F238E27FC236}">
                <a16:creationId xmlns:a16="http://schemas.microsoft.com/office/drawing/2014/main" id="{198BF0FC-96A0-1791-8690-E14F123813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t="21430" r="63977" b="42595"/>
          <a:stretch/>
        </p:blipFill>
        <p:spPr>
          <a:xfrm>
            <a:off x="7306695" y="430517"/>
            <a:ext cx="3318508" cy="2476667"/>
          </a:xfrm>
          <a:prstGeom prst="rect">
            <a:avLst/>
          </a:prstGeom>
        </p:spPr>
      </p:pic>
      <p:pic>
        <p:nvPicPr>
          <p:cNvPr id="23" name="图片 12">
            <a:extLst>
              <a:ext uri="{FF2B5EF4-FFF2-40B4-BE49-F238E27FC236}">
                <a16:creationId xmlns:a16="http://schemas.microsoft.com/office/drawing/2014/main" id="{33835831-FE01-AF1F-2BE8-010DEF9982B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531" b="18006"/>
          <a:stretch/>
        </p:blipFill>
        <p:spPr>
          <a:xfrm>
            <a:off x="1177636" y="788708"/>
            <a:ext cx="8492837" cy="6069291"/>
          </a:xfrm>
          <a:prstGeom prst="rect">
            <a:avLst/>
          </a:prstGeom>
        </p:spPr>
      </p:pic>
      <p:pic>
        <p:nvPicPr>
          <p:cNvPr id="24" name="图片占位符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077070" y="2907184"/>
            <a:ext cx="4134388" cy="413438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85760" y="2249349"/>
            <a:ext cx="4005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>
                <a:solidFill>
                  <a:srgbClr val="FF0066"/>
                </a:solidFill>
                <a:latin typeface="UTM Guanine" panose="02040603050506020204" pitchFamily="18" charset="0"/>
              </a:rPr>
              <a:t>Hoạt động 2: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61833" y="3220181"/>
            <a:ext cx="60677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Hướng dẫn viết câu ứng dụng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355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360</Words>
  <Application>Microsoft Office PowerPoint</Application>
  <PresentationFormat>Widescreen</PresentationFormat>
  <Paragraphs>54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UTM Guanine</vt:lpstr>
      <vt:lpstr>SVN-Newton</vt:lpstr>
      <vt:lpstr>#9Slide03 Arima Madurai Black</vt:lpstr>
      <vt:lpstr>Arial</vt:lpstr>
      <vt:lpstr>Times New Roman</vt:lpstr>
      <vt:lpstr>#9Slide05 Aphrodite Pro</vt:lpstr>
      <vt:lpstr>HP001 4 hàng</vt:lpstr>
      <vt:lpstr>Calibri</vt:lpstr>
      <vt:lpstr>HP001 5 hàng</vt:lpstr>
      <vt:lpstr>#9Slide07 HoneyCream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</dc:creator>
  <cp:keywords>MĂNGNON</cp:keywords>
  <cp:lastModifiedBy>SingPC</cp:lastModifiedBy>
  <cp:revision>20</cp:revision>
  <dcterms:created xsi:type="dcterms:W3CDTF">2022-12-24T10:21:17Z</dcterms:created>
  <dcterms:modified xsi:type="dcterms:W3CDTF">2024-04-05T11:23:24Z</dcterms:modified>
</cp:coreProperties>
</file>