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71" r:id="rId8"/>
    <p:sldId id="259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embeddedFontLst>
    <p:embeddedFont>
      <p:font typeface="#9Slide05 SVNAngellife" panose="020B0604020202020204" charset="0"/>
      <p:regular r:id="rId15"/>
    </p:embeddedFont>
    <p:embeddedFont>
      <p:font typeface="#9Slide05 VL Fadilla" panose="020B0604020202020204" charset="0"/>
      <p:regular r:id="rId16"/>
    </p:embeddedFont>
    <p:embeddedFont>
      <p:font typeface="#9Slide06 SVNBlow Brush" charset="0"/>
      <p:regular r:id="rId17"/>
    </p:embeddedFont>
    <p:embeddedFont>
      <p:font typeface="#9Slide07 HoneyCream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UTM Alberta Heavy" panose="0204060305050602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Guanine" panose="0204060305050602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B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5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4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 userDrawn="1"/>
        </p:nvGrpSpPr>
        <p:grpSpPr>
          <a:xfrm>
            <a:off x="-635" y="0"/>
            <a:ext cx="11744960" cy="6431280"/>
            <a:chOff x="0" y="0"/>
            <a:chExt cx="18496" cy="10128"/>
          </a:xfrm>
        </p:grpSpPr>
        <p:sp>
          <p:nvSpPr>
            <p:cNvPr id="9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1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4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1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57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字魂143号-正酷超级黑" panose="00000500000000000000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字魂143号-正酷超级黑" panose="00000500000000000000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95" y="879475"/>
            <a:ext cx="10240645" cy="5401310"/>
          </a:xfrm>
          <a:prstGeom prst="rect">
            <a:avLst/>
          </a:prstGeom>
        </p:spPr>
      </p:pic>
      <p:pic>
        <p:nvPicPr>
          <p:cNvPr id="5" name="图片 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9280"/>
            <a:ext cx="12192000" cy="2458720"/>
          </a:xfrm>
          <a:prstGeom prst="rect">
            <a:avLst/>
          </a:prstGeom>
        </p:spPr>
      </p:pic>
      <p:pic>
        <p:nvPicPr>
          <p:cNvPr id="9" name="图片 8" descr="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825" y="879475"/>
            <a:ext cx="1075690" cy="139001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20" y="645160"/>
            <a:ext cx="1989455" cy="2667635"/>
          </a:xfrm>
          <a:prstGeom prst="rect">
            <a:avLst/>
          </a:prstGeom>
        </p:spPr>
      </p:pic>
      <p:sp>
        <p:nvSpPr>
          <p:cNvPr id="12" name="矩形: 圆角 1"/>
          <p:cNvSpPr/>
          <p:nvPr/>
        </p:nvSpPr>
        <p:spPr>
          <a:xfrm>
            <a:off x="4731142" y="4575045"/>
            <a:ext cx="3346712" cy="662435"/>
          </a:xfrm>
          <a:prstGeom prst="roundRect">
            <a:avLst>
              <a:gd name="adj" fmla="val 50000"/>
            </a:avLst>
          </a:prstGeom>
          <a:solidFill>
            <a:srgbClr val="B8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图片 13" descr="千库网_夏日沙滩手绘海星免抠_元素编号122797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0000">
            <a:off x="6090285" y="5084445"/>
            <a:ext cx="840105" cy="840105"/>
          </a:xfrm>
          <a:prstGeom prst="rect">
            <a:avLst/>
          </a:prstGeom>
        </p:spPr>
      </p:pic>
      <p:pic>
        <p:nvPicPr>
          <p:cNvPr id="15" name="图片 14" descr="千库网_暑假小清新游泳圈_元素编号120332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780" y="5466715"/>
            <a:ext cx="1220470" cy="814070"/>
          </a:xfrm>
          <a:prstGeom prst="rect">
            <a:avLst/>
          </a:prstGeom>
        </p:spPr>
      </p:pic>
      <p:pic>
        <p:nvPicPr>
          <p:cNvPr id="17" name="图片 16" descr="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01135"/>
            <a:ext cx="2945130" cy="2856865"/>
          </a:xfrm>
          <a:prstGeom prst="rect">
            <a:avLst/>
          </a:prstGeom>
        </p:spPr>
      </p:pic>
      <p:pic>
        <p:nvPicPr>
          <p:cNvPr id="8" name="图片 7" descr="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5545" y="3559175"/>
            <a:ext cx="3386455" cy="318008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11"/>
          <a:srcRect l="83056" t="50219"/>
          <a:stretch>
            <a:fillRect/>
          </a:stretch>
        </p:blipFill>
        <p:spPr>
          <a:xfrm>
            <a:off x="9948545" y="3721735"/>
            <a:ext cx="2243455" cy="3136265"/>
          </a:xfrm>
          <a:prstGeom prst="rect">
            <a:avLst/>
          </a:prstGeom>
        </p:spPr>
      </p:pic>
      <p:pic>
        <p:nvPicPr>
          <p:cNvPr id="13" name="图片 12" descr="千库网_小朋友奔跑_元素编号128440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065" y="4348480"/>
            <a:ext cx="3763645" cy="250952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785547" y="421005"/>
            <a:ext cx="3995803" cy="86435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SVN-Olivier" panose="02040603050506020204" pitchFamily="18" charset="0"/>
                <a:cs typeface="#9Slide03 Arima Madurai Light" panose="00000400000000000000" pitchFamily="2" charset="0"/>
              </a:rPr>
              <a:t>Tự nhiên và Xã hội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28887" y="1549811"/>
            <a:ext cx="6578987" cy="1572404"/>
            <a:chOff x="3879666" y="3509233"/>
            <a:chExt cx="5524743" cy="2138664"/>
          </a:xfrm>
        </p:grpSpPr>
        <p:sp>
          <p:nvSpPr>
            <p:cNvPr id="19" name="TextBox 18"/>
            <p:cNvSpPr txBox="1"/>
            <p:nvPr/>
          </p:nvSpPr>
          <p:spPr>
            <a:xfrm>
              <a:off x="3879666" y="3509233"/>
              <a:ext cx="5499463" cy="2134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ln w="1365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 </a:t>
              </a:r>
              <a:r>
                <a:rPr lang="en-US" sz="9600" b="1">
                  <a:ln w="136525"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Động vật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4946" y="3512965"/>
              <a:ext cx="5499463" cy="2134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 </a:t>
              </a:r>
              <a:r>
                <a:rPr lang="en-US" sz="9600" b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Động vật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11962" y="2987395"/>
            <a:ext cx="11185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6 SVNBlow Brush" pitchFamily="2" charset="0"/>
              </a:rPr>
              <a:t>SỐNG Ở ĐÂU?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5364" y="4592485"/>
            <a:ext cx="1969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Olivier" panose="02040603050506020204" pitchFamily="18" charset="0"/>
              </a:rPr>
              <a:t>(Tiết 2)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41" y="-133227"/>
            <a:ext cx="1787914" cy="17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234" y="664054"/>
            <a:ext cx="7531425" cy="572993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99389" y="625234"/>
            <a:ext cx="788789" cy="771941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63500" dist="25400" sx="102000" sy="102000" algn="ctr" rotWithShape="0">
              <a:schemeClr val="accent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rPr>
              <a:t>2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34" y="1463290"/>
            <a:ext cx="3326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rPr>
              <a:t>Dự đoán xem các con vật sẽ như thế nào nếu không được giải cứu.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643457" y="1080296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070" y="769118"/>
            <a:ext cx="9888336" cy="1933139"/>
            <a:chOff x="1508070" y="769118"/>
            <a:chExt cx="9888336" cy="19331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04DF26-32A9-839B-5F63-1DCB446AA219}"/>
                </a:ext>
              </a:extLst>
            </p:cNvPr>
            <p:cNvGrpSpPr/>
            <p:nvPr/>
          </p:nvGrpSpPr>
          <p:grpSpPr>
            <a:xfrm>
              <a:off x="1794673" y="769118"/>
              <a:ext cx="9601733" cy="1933139"/>
              <a:chOff x="613600" y="1403470"/>
              <a:chExt cx="3420572" cy="1271548"/>
            </a:xfrm>
            <a:solidFill>
              <a:schemeClr val="bg1"/>
            </a:solidFill>
          </p:grpSpPr>
          <p:sp>
            <p:nvSpPr>
              <p:cNvPr id="10" name="Speech Bubble: Rectangle with Corners Rounded 10">
                <a:extLst>
                  <a:ext uri="{FF2B5EF4-FFF2-40B4-BE49-F238E27FC236}">
                    <a16:creationId xmlns:a16="http://schemas.microsoft.com/office/drawing/2014/main" id="{D49F3249-5FA5-D39B-0601-406BF2BAAAB8}"/>
                  </a:ext>
                </a:extLst>
              </p:cNvPr>
              <p:cNvSpPr/>
              <p:nvPr/>
            </p:nvSpPr>
            <p:spPr>
              <a:xfrm>
                <a:off x="613600" y="1403470"/>
                <a:ext cx="3420572" cy="1271548"/>
              </a:xfrm>
              <a:prstGeom prst="wedgeRoundRectCallout">
                <a:avLst>
                  <a:gd name="adj1" fmla="val 31889"/>
                  <a:gd name="adj2" fmla="val 50435"/>
                  <a:gd name="adj3" fmla="val 16667"/>
                </a:avLst>
              </a:prstGeom>
              <a:grpFill/>
              <a:ln w="28575">
                <a:solidFill>
                  <a:srgbClr val="34733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1E5CFF-D369-D8D5-01C3-A99EDE650898}"/>
                  </a:ext>
                </a:extLst>
              </p:cNvPr>
              <p:cNvSpPr txBox="1"/>
              <p:nvPr/>
            </p:nvSpPr>
            <p:spPr>
              <a:xfrm>
                <a:off x="613600" y="1555091"/>
                <a:ext cx="3420572" cy="839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0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  <a:ea typeface="字魂27号-布丁体" panose="00000500000000000000" pitchFamily="2" charset="-122"/>
                    <a:sym typeface="字魂160号-檀宋" panose="00000500000000000000" pitchFamily="2" charset="-122"/>
                  </a:rPr>
                  <a:t>Điều gì sẽ xảy ra khi môi trường sống của động vật bị thay đổi?</a:t>
                </a:r>
                <a:endParaRPr lang="zh-CN" altLang="en-US" sz="40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1508070" y="1284007"/>
              <a:ext cx="788789" cy="771941"/>
            </a:xfrm>
            <a:prstGeom prst="ellipse">
              <a:avLst/>
            </a:prstGeom>
            <a:ln w="19050">
              <a:solidFill>
                <a:schemeClr val="bg1"/>
              </a:solidFill>
            </a:ln>
            <a:effectLst>
              <a:outerShdw blurRad="63500" dist="25400" sx="102000" sy="102000" algn="ctr" rotWithShape="0">
                <a:schemeClr val="accent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3</a:t>
              </a:r>
              <a:endParaRPr lang="zh-CN" altLang="en-US" sz="4000" b="1" dirty="0"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470" y="2340327"/>
            <a:ext cx="4669246" cy="466924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58105" y="2767283"/>
            <a:ext cx="7223376" cy="3059322"/>
            <a:chOff x="3408230" y="2932767"/>
            <a:chExt cx="7223376" cy="3059322"/>
          </a:xfrm>
        </p:grpSpPr>
        <p:sp>
          <p:nvSpPr>
            <p:cNvPr id="15" name="Horizontal Scroll 14"/>
            <p:cNvSpPr/>
            <p:nvPr/>
          </p:nvSpPr>
          <p:spPr>
            <a:xfrm>
              <a:off x="3408230" y="2932767"/>
              <a:ext cx="7223376" cy="3059322"/>
            </a:xfrm>
            <a:prstGeom prst="horizontalScroll">
              <a:avLst/>
            </a:prstGeom>
            <a:solidFill>
              <a:srgbClr val="FF9933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6089" y="3507475"/>
              <a:ext cx="64417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7030A0"/>
                  </a:solidFill>
                  <a:latin typeface="UTM Alberta Heavy" panose="02040603050506020204" pitchFamily="18" charset="0"/>
                </a:rPr>
                <a:t>Các con vật khi bị thay đổi môi trường sống thì chúng sẽ bị chết.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9" l="0" r="94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707">
            <a:off x="10364383" y="4271749"/>
            <a:ext cx="1827617" cy="25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1802674" y="1817989"/>
            <a:ext cx="8014426" cy="26663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79368" y="1137274"/>
            <a:ext cx="1042430" cy="888377"/>
            <a:chOff x="5522482" y="1341439"/>
            <a:chExt cx="1042430" cy="888377"/>
          </a:xfrm>
        </p:grpSpPr>
        <p:sp>
          <p:nvSpPr>
            <p:cNvPr id="4" name="椭圆 23"/>
            <p:cNvSpPr/>
            <p:nvPr/>
          </p:nvSpPr>
          <p:spPr>
            <a:xfrm>
              <a:off x="5599509" y="1341439"/>
              <a:ext cx="888377" cy="888377"/>
            </a:xfrm>
            <a:prstGeom prst="ellipse">
              <a:avLst/>
            </a:prstGeom>
            <a:solidFill>
              <a:srgbClr val="19A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字魂64号-萌趣软糖体" panose="00000500000000000000" charset="-122"/>
                <a:ea typeface="字魂64号-萌趣软糖体" panose="00000500000000000000" charset="-122"/>
                <a:cs typeface="+mn-cs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5522482" y="1472549"/>
              <a:ext cx="1042430" cy="62615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4000"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latin typeface="UTM Alberta Heavy" panose="02040603050506020204" pitchFamily="18" charset="0"/>
                  <a:ea typeface="字魂64号-萌趣软糖体" panose="00000500000000000000" charset="-122"/>
                  <a:cs typeface="+mn-cs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B4957">
                      <a:alpha val="20000"/>
                    </a:srgbClr>
                  </a:outerShdw>
                </a:effectLst>
                <a:latin typeface="UTM Alberta Heavy" panose="02040603050506020204" pitchFamily="18" charset="0"/>
                <a:ea typeface="字魂64号-萌趣软糖体" panose="00000500000000000000" charset="-122"/>
                <a:cs typeface="+mn-cs"/>
              </a:endParaRPr>
            </a:p>
          </p:txBody>
        </p:sp>
      </p:grpSp>
      <p:pic>
        <p:nvPicPr>
          <p:cNvPr id="6" name="图片 18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7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8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9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10" name="图片 6" descr="42"/>
          <p:cNvPicPr>
            <a:picLocks noChangeAspect="1"/>
          </p:cNvPicPr>
          <p:nvPr/>
        </p:nvPicPr>
        <p:blipFill>
          <a:blip r:embed="rId6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11" name="图片 5" descr="千库网_人物儿童_元素编号13319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36865" y="932180"/>
            <a:ext cx="3681095" cy="5807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162" y="2399310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Dặn dò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7703" y="3437712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 </a:t>
            </a:r>
            <a:r>
              <a:rPr lang="en-US" sz="6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nhắc nhở</a:t>
            </a:r>
          </a:p>
        </p:txBody>
      </p:sp>
    </p:spTree>
    <p:extLst>
      <p:ext uri="{BB962C8B-B14F-4D97-AF65-F5344CB8AC3E}">
        <p14:creationId xmlns:p14="http://schemas.microsoft.com/office/powerpoint/2010/main" val="6921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33" y="585077"/>
            <a:ext cx="9130353" cy="5763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06425" y="2188754"/>
            <a:ext cx="4669246" cy="46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" y="879475"/>
            <a:ext cx="10240645" cy="540131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5" y="165476"/>
            <a:ext cx="2036618" cy="2036618"/>
          </a:xfrm>
          <a:prstGeom prst="rect">
            <a:avLst/>
          </a:prstGeom>
        </p:spPr>
      </p:pic>
      <p:pic>
        <p:nvPicPr>
          <p:cNvPr id="6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7" name="图片 2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9" name="图片 2" descr="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545" y="3559175"/>
            <a:ext cx="3386455" cy="3180080"/>
          </a:xfrm>
          <a:prstGeom prst="rect">
            <a:avLst/>
          </a:prstGeom>
        </p:spPr>
      </p:pic>
      <p:pic>
        <p:nvPicPr>
          <p:cNvPr id="10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21735"/>
            <a:ext cx="2243455" cy="3136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813281-B5E4-000F-62E2-0AB1340CB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796" y="379814"/>
            <a:ext cx="6742126" cy="1958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881DEC-9F01-9FC2-6649-C308FD65DEFB}"/>
              </a:ext>
            </a:extLst>
          </p:cNvPr>
          <p:cNvSpPr txBox="1"/>
          <p:nvPr/>
        </p:nvSpPr>
        <p:spPr>
          <a:xfrm>
            <a:off x="1221921" y="1594971"/>
            <a:ext cx="95754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*Kiến thức, kĩ năng:</a:t>
            </a:r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Xác định được nơi mình đang sống có những con vật nào.</a:t>
            </a: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Đặt và trả lời được câu hỏi về môi trường sống của động vật thông qua quan sát, thực tế, tranh, ảnh hoặc video.</a:t>
            </a: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Biết được sự quan trọng của môi trường sống.</a:t>
            </a:r>
          </a:p>
          <a:p>
            <a:pPr algn="just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*Phát triển năng lực và phẩm chất:</a:t>
            </a:r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Nêu được tên và nơi sống của một số động vật xung quanh.</a:t>
            </a: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Phân loại được động vật theo môi trường sống.</a:t>
            </a:r>
          </a:p>
          <a:p>
            <a:pPr algn="just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- Yêu quý và biết chăm sóc con vật đúng cách.</a:t>
            </a:r>
          </a:p>
        </p:txBody>
      </p:sp>
    </p:spTree>
    <p:extLst>
      <p:ext uri="{BB962C8B-B14F-4D97-AF65-F5344CB8AC3E}">
        <p14:creationId xmlns:p14="http://schemas.microsoft.com/office/powerpoint/2010/main" val="35236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1802674" y="1817989"/>
            <a:ext cx="8014426" cy="26663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79368" y="1137274"/>
            <a:ext cx="1042430" cy="888377"/>
            <a:chOff x="5522482" y="1341439"/>
            <a:chExt cx="1042430" cy="888377"/>
          </a:xfrm>
        </p:grpSpPr>
        <p:sp>
          <p:nvSpPr>
            <p:cNvPr id="4" name="椭圆 23"/>
            <p:cNvSpPr/>
            <p:nvPr/>
          </p:nvSpPr>
          <p:spPr>
            <a:xfrm>
              <a:off x="5599509" y="1341439"/>
              <a:ext cx="888377" cy="888377"/>
            </a:xfrm>
            <a:prstGeom prst="ellipse">
              <a:avLst/>
            </a:prstGeom>
            <a:solidFill>
              <a:srgbClr val="19A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字魂64号-萌趣软糖体" panose="00000500000000000000" charset="-122"/>
                <a:ea typeface="字魂64号-萌趣软糖体" panose="00000500000000000000" charset="-122"/>
                <a:cs typeface="+mn-cs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5522482" y="1472549"/>
              <a:ext cx="1042430" cy="62615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latin typeface="UTM Alberta Heavy" panose="02040603050506020204" pitchFamily="18" charset="0"/>
                  <a:ea typeface="字魂64号-萌趣软糖体" panose="00000500000000000000" charset="-122"/>
                  <a:cs typeface="+mn-cs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B4957">
                      <a:alpha val="20000"/>
                    </a:srgbClr>
                  </a:outerShdw>
                </a:effectLst>
                <a:latin typeface="UTM Alberta Heavy" panose="02040603050506020204" pitchFamily="18" charset="0"/>
                <a:ea typeface="字魂64号-萌趣软糖体" panose="00000500000000000000" charset="-122"/>
                <a:cs typeface="+mn-cs"/>
              </a:endParaRPr>
            </a:p>
          </p:txBody>
        </p:sp>
      </p:grpSp>
      <p:pic>
        <p:nvPicPr>
          <p:cNvPr id="6" name="图片 18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7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8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9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10" name="图片 6" descr="42"/>
          <p:cNvPicPr>
            <a:picLocks noChangeAspect="1"/>
          </p:cNvPicPr>
          <p:nvPr/>
        </p:nvPicPr>
        <p:blipFill>
          <a:blip r:embed="rId6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11" name="图片 5" descr="千库网_人物儿童_元素编号13319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36865" y="932180"/>
            <a:ext cx="3681095" cy="5807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0300" y="2155068"/>
            <a:ext cx="667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Hoạt động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7379" y="3553061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 </a:t>
            </a:r>
            <a:r>
              <a:rPr lang="en-US" sz="6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THỰC HÀNH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367" y="3463004"/>
            <a:ext cx="791848" cy="7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893176" y="542408"/>
            <a:ext cx="9632000" cy="1069824"/>
            <a:chOff x="591675" y="2537461"/>
            <a:chExt cx="10372230" cy="891540"/>
          </a:xfrm>
        </p:grpSpPr>
        <p:sp>
          <p:nvSpPr>
            <p:cNvPr id="3" name="对角圆角矩形 6"/>
            <p:cNvSpPr/>
            <p:nvPr/>
          </p:nvSpPr>
          <p:spPr>
            <a:xfrm>
              <a:off x="858055" y="2537461"/>
              <a:ext cx="10105850" cy="891540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Nơi em đang sống có những con vật gì? </a:t>
              </a:r>
            </a:p>
            <a:p>
              <a:pPr algn="ctr"/>
              <a:r>
                <a:rPr lang="en-US" altLang="zh-CN" sz="30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Chúng sống ở môi trường nào?</a:t>
              </a:r>
              <a:endParaRPr lang="zh-CN" altLang="en-US" sz="3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91675" y="2785702"/>
              <a:ext cx="849408" cy="643299"/>
            </a:xfrm>
            <a:prstGeom prst="ellipse">
              <a:avLst/>
            </a:prstGeom>
            <a:ln w="19050">
              <a:solidFill>
                <a:schemeClr val="bg1"/>
              </a:solidFill>
            </a:ln>
            <a:effectLst>
              <a:outerShdw blurRad="63500" dist="25400" sx="102000" sy="102000" algn="ctr" rotWithShape="0">
                <a:schemeClr val="accent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1</a:t>
              </a:r>
              <a:endParaRPr lang="zh-CN" altLang="en-US" sz="4000" b="1" dirty="0"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5" name="图片 5" descr="千库网_人物儿童_元素编号13319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481" y="2021305"/>
            <a:ext cx="3177118" cy="5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3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5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03753" y="1058394"/>
            <a:ext cx="4386484" cy="1359687"/>
            <a:chOff x="2465757" y="1593890"/>
            <a:chExt cx="4386484" cy="1359687"/>
          </a:xfrm>
        </p:grpSpPr>
        <p:sp>
          <p:nvSpPr>
            <p:cNvPr id="8" name="TextBox 7"/>
            <p:cNvSpPr txBox="1"/>
            <p:nvPr/>
          </p:nvSpPr>
          <p:spPr>
            <a:xfrm>
              <a:off x="2465758" y="1593890"/>
              <a:ext cx="43864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Olivier" panose="02040603050506020204" pitchFamily="18" charset="0"/>
                </a:rPr>
                <a:t>Trò chơi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65757" y="1630138"/>
              <a:ext cx="43864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>
                  <a:solidFill>
                    <a:schemeClr val="accent1">
                      <a:lumMod val="50000"/>
                    </a:schemeClr>
                  </a:solidFill>
                  <a:latin typeface="SVN-Olivier" panose="02040603050506020204" pitchFamily="18" charset="0"/>
                </a:rPr>
                <a:t>Trò chơi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89455" y="2728837"/>
            <a:ext cx="9664586" cy="1359687"/>
            <a:chOff x="3879667" y="3611880"/>
            <a:chExt cx="5499463" cy="3267629"/>
          </a:xfrm>
        </p:grpSpPr>
        <p:sp>
          <p:nvSpPr>
            <p:cNvPr id="11" name="TextBox 10"/>
            <p:cNvSpPr txBox="1"/>
            <p:nvPr/>
          </p:nvSpPr>
          <p:spPr>
            <a:xfrm>
              <a:off x="3879667" y="3611880"/>
              <a:ext cx="5499463" cy="318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n w="260350"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AI NHANH HƠN?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9667" y="3698992"/>
              <a:ext cx="5499463" cy="318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AI NHANH HƠN?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28" y="4788807"/>
            <a:ext cx="3048000" cy="2095500"/>
          </a:xfrm>
          <a:prstGeom prst="rect">
            <a:avLst/>
          </a:prstGeom>
        </p:spPr>
      </p:pic>
      <p:pic>
        <p:nvPicPr>
          <p:cNvPr id="14" name="ai nhanh hơ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1632" y="439928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3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5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362268" y="617755"/>
            <a:ext cx="9243732" cy="4886742"/>
            <a:chOff x="2662519" y="626954"/>
            <a:chExt cx="9243732" cy="440224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04DF26-32A9-839B-5F63-1DCB446AA219}"/>
                </a:ext>
              </a:extLst>
            </p:cNvPr>
            <p:cNvGrpSpPr/>
            <p:nvPr/>
          </p:nvGrpSpPr>
          <p:grpSpPr>
            <a:xfrm>
              <a:off x="2662519" y="626954"/>
              <a:ext cx="9243732" cy="4402246"/>
              <a:chOff x="613600" y="1403470"/>
              <a:chExt cx="3420572" cy="1424157"/>
            </a:xfrm>
            <a:solidFill>
              <a:schemeClr val="bg1"/>
            </a:solidFill>
          </p:grpSpPr>
          <p:sp>
            <p:nvSpPr>
              <p:cNvPr id="18" name="Speech Bubble: Rectangle with Corners Rounded 10">
                <a:extLst>
                  <a:ext uri="{FF2B5EF4-FFF2-40B4-BE49-F238E27FC236}">
                    <a16:creationId xmlns:a16="http://schemas.microsoft.com/office/drawing/2014/main" id="{D49F3249-5FA5-D39B-0601-406BF2BAAAB8}"/>
                  </a:ext>
                </a:extLst>
              </p:cNvPr>
              <p:cNvSpPr/>
              <p:nvPr/>
            </p:nvSpPr>
            <p:spPr>
              <a:xfrm>
                <a:off x="613600" y="1403470"/>
                <a:ext cx="3420572" cy="1424157"/>
              </a:xfrm>
              <a:prstGeom prst="wedgeRoundRectCallout">
                <a:avLst>
                  <a:gd name="adj1" fmla="val -31043"/>
                  <a:gd name="adj2" fmla="val 69878"/>
                  <a:gd name="adj3" fmla="val 16667"/>
                </a:avLst>
              </a:prstGeom>
              <a:grpFill/>
              <a:ln w="28575">
                <a:solidFill>
                  <a:srgbClr val="34733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E5CFF-D369-D8D5-01C3-A99EDE650898}"/>
                  </a:ext>
                </a:extLst>
              </p:cNvPr>
              <p:cNvSpPr txBox="1"/>
              <p:nvPr/>
            </p:nvSpPr>
            <p:spPr>
              <a:xfrm>
                <a:off x="1803007" y="1433280"/>
                <a:ext cx="1041757" cy="209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3600" b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</a:rPr>
                  <a:t>LUẬT CHƠI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E5CFF-D369-D8D5-01C3-A99EDE650898}"/>
                </a:ext>
              </a:extLst>
            </p:cNvPr>
            <p:cNvSpPr txBox="1"/>
            <p:nvPr/>
          </p:nvSpPr>
          <p:spPr>
            <a:xfrm>
              <a:off x="2769013" y="1243548"/>
              <a:ext cx="9030739" cy="3410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00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Chia lớp thành 2 đội chơi, mỗi đội được chia 1 phần bảng. Trên từng phần bảng ghi: tên con vật, môi trường sống.</a:t>
              </a:r>
            </a:p>
            <a:p>
              <a:pPr algn="just"/>
              <a:r>
                <a:rPr lang="en-US" sz="300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Các đội lần lượt lên thi nhau kể tên các con vật và môi trường sống của loài vật đó vào phần bảng của mình cho phù hợp.</a:t>
              </a:r>
            </a:p>
            <a:p>
              <a:pPr algn="just"/>
              <a:r>
                <a:rPr lang="en-US" sz="300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Sau thời gian một bài hát, đội nào ghi được nhiều đáp án chính xác hơn, đội đó giành chiến thắng.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9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429152" y="515113"/>
            <a:ext cx="10048615" cy="1069824"/>
            <a:chOff x="738641" y="2537461"/>
            <a:chExt cx="10820863" cy="891540"/>
          </a:xfrm>
        </p:grpSpPr>
        <p:sp>
          <p:nvSpPr>
            <p:cNvPr id="3" name="对角圆角矩形 6"/>
            <p:cNvSpPr/>
            <p:nvPr/>
          </p:nvSpPr>
          <p:spPr>
            <a:xfrm>
              <a:off x="858055" y="2537461"/>
              <a:ext cx="10701449" cy="891540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   Viết tên hoặc dán tranh, ảnh các con vật theo sơ đồ gợi ý sau:  </a:t>
              </a:r>
              <a:endParaRPr lang="zh-CN" altLang="en-US" sz="3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38641" y="2661581"/>
              <a:ext cx="849408" cy="643299"/>
            </a:xfrm>
            <a:prstGeom prst="ellipse">
              <a:avLst/>
            </a:prstGeom>
            <a:ln w="19050">
              <a:solidFill>
                <a:schemeClr val="bg1"/>
              </a:solidFill>
            </a:ln>
            <a:effectLst>
              <a:outerShdw blurRad="63500" dist="25400" sx="102000" sy="102000" algn="ctr" rotWithShape="0">
                <a:schemeClr val="accent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latin typeface="UTM Avo" panose="02040603050506020204" pitchFamily="18" charset="0"/>
                  <a:ea typeface="字魂27号-布丁体" panose="00000500000000000000" pitchFamily="2" charset="-122"/>
                  <a:sym typeface="字魂160号-檀宋" panose="00000500000000000000" pitchFamily="2" charset="-122"/>
                </a:rPr>
                <a:t>3</a:t>
              </a:r>
              <a:endParaRPr lang="zh-CN" altLang="en-US" sz="4000" b="1" dirty="0"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262479" y="2840276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 VẬT</a:t>
            </a:r>
            <a:endParaRPr lang="vi-VN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894361" y="4097447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745261" y="4097447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034190" y="4167362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ket 8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389725" y="2472053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745196" y="2393150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745196" y="579406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3954938" y="2156055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3951248" y="3860352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Dưới nước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3951248" y="5485745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637797" y="2393150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488697" y="2393150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777626" y="2463065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637797" y="4097447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488697" y="4097447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6777626" y="4167362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637797" y="579002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488697" y="579002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6777626" y="5859938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751686" y="1733878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751686" y="3429185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751686" y="5121762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2997" y="1856096"/>
            <a:ext cx="353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Trâu, bò, hổ, gấu, voi, chó, mèo,…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99300" y="3497282"/>
            <a:ext cx="385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Cá, tôm, cua, mực, rùa, bạch tuộc,..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0502" y="5259772"/>
            <a:ext cx="347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Vịt, ngỗng, ếch,…</a:t>
            </a:r>
          </a:p>
        </p:txBody>
      </p:sp>
    </p:spTree>
    <p:extLst>
      <p:ext uri="{BB962C8B-B14F-4D97-AF65-F5344CB8AC3E}">
        <p14:creationId xmlns:p14="http://schemas.microsoft.com/office/powerpoint/2010/main" val="8819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1802674" y="1817989"/>
            <a:ext cx="8014426" cy="26663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79368" y="1137274"/>
            <a:ext cx="1042430" cy="888377"/>
            <a:chOff x="5522482" y="1341439"/>
            <a:chExt cx="1042430" cy="888377"/>
          </a:xfrm>
        </p:grpSpPr>
        <p:sp>
          <p:nvSpPr>
            <p:cNvPr id="4" name="椭圆 23"/>
            <p:cNvSpPr/>
            <p:nvPr/>
          </p:nvSpPr>
          <p:spPr>
            <a:xfrm>
              <a:off x="5599509" y="1341439"/>
              <a:ext cx="888377" cy="888377"/>
            </a:xfrm>
            <a:prstGeom prst="ellipse">
              <a:avLst/>
            </a:prstGeom>
            <a:solidFill>
              <a:srgbClr val="19A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字魂64号-萌趣软糖体" panose="00000500000000000000" charset="-122"/>
                <a:ea typeface="字魂64号-萌趣软糖体" panose="00000500000000000000" charset="-122"/>
                <a:cs typeface="+mn-cs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5522482" y="1472549"/>
              <a:ext cx="1042430" cy="62615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4000"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latin typeface="UTM Alberta Heavy" panose="02040603050506020204" pitchFamily="18" charset="0"/>
                  <a:ea typeface="字魂64号-萌趣软糖体" panose="00000500000000000000" charset="-122"/>
                  <a:cs typeface="+mn-cs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B4957">
                      <a:alpha val="20000"/>
                    </a:srgbClr>
                  </a:outerShdw>
                </a:effectLst>
                <a:latin typeface="UTM Alberta Heavy" panose="02040603050506020204" pitchFamily="18" charset="0"/>
                <a:ea typeface="字魂64号-萌趣软糖体" panose="00000500000000000000" charset="-122"/>
                <a:cs typeface="+mn-cs"/>
              </a:endParaRPr>
            </a:p>
          </p:txBody>
        </p:sp>
      </p:grpSp>
      <p:pic>
        <p:nvPicPr>
          <p:cNvPr id="6" name="图片 18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7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8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9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10" name="图片 6" descr="42"/>
          <p:cNvPicPr>
            <a:picLocks noChangeAspect="1"/>
          </p:cNvPicPr>
          <p:nvPr/>
        </p:nvPicPr>
        <p:blipFill>
          <a:blip r:embed="rId6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11" name="图片 5" descr="千库网_人物儿童_元素编号13319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36865" y="932180"/>
            <a:ext cx="3681095" cy="5807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0300" y="2155068"/>
            <a:ext cx="667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Hoạt động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6097" y="3506894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Angellife" panose="02000500000000020003" pitchFamily="2" charset="0"/>
              </a:rPr>
              <a:t> </a:t>
            </a:r>
            <a:r>
              <a:rPr lang="en-US" sz="6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VẬN DỤNG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4721" y="2221232"/>
            <a:ext cx="1174368" cy="11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234" y="664054"/>
            <a:ext cx="7531425" cy="572993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429152" y="664052"/>
            <a:ext cx="788789" cy="771941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63500" dist="25400" sx="102000" sy="102000" algn="ctr" rotWithShape="0">
              <a:schemeClr val="accent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rPr>
              <a:t>1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34" y="1708948"/>
            <a:ext cx="3326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rPr>
              <a:t>    Các con vật trong hình sau đang gặp nguy hiểm gì?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643457" y="1080296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字魂143号-正酷超级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字魂143号-正酷超级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413</Words>
  <Application>Microsoft Office PowerPoint</Application>
  <PresentationFormat>Widescreen</PresentationFormat>
  <Paragraphs>53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UTM Guanine</vt:lpstr>
      <vt:lpstr>#9Slide06 SVNBlow Brush</vt:lpstr>
      <vt:lpstr>#9Slide05 VL Fadilla</vt:lpstr>
      <vt:lpstr>Arial</vt:lpstr>
      <vt:lpstr>Calibri</vt:lpstr>
      <vt:lpstr>Cambria</vt:lpstr>
      <vt:lpstr>SVN-Newton</vt:lpstr>
      <vt:lpstr>字魂64号-萌趣软糖体</vt:lpstr>
      <vt:lpstr>#9Slide05 SVNAngellife</vt:lpstr>
      <vt:lpstr>SVN-Olivier</vt:lpstr>
      <vt:lpstr>Times New Roman</vt:lpstr>
      <vt:lpstr>#9Slide07 HoneyCream</vt:lpstr>
      <vt:lpstr>UTM Avo</vt:lpstr>
      <vt:lpstr>UTM Alberta Heavy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SingPC</cp:lastModifiedBy>
  <cp:revision>23</cp:revision>
  <dcterms:created xsi:type="dcterms:W3CDTF">2022-12-09T17:56:20Z</dcterms:created>
  <dcterms:modified xsi:type="dcterms:W3CDTF">2024-04-05T07:24:53Z</dcterms:modified>
</cp:coreProperties>
</file>