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9" r:id="rId4"/>
    <p:sldId id="272" r:id="rId5"/>
    <p:sldId id="273" r:id="rId6"/>
    <p:sldId id="274" r:id="rId7"/>
    <p:sldId id="275" r:id="rId8"/>
    <p:sldId id="276" r:id="rId9"/>
    <p:sldId id="260" r:id="rId10"/>
    <p:sldId id="258" r:id="rId11"/>
    <p:sldId id="261" r:id="rId12"/>
    <p:sldId id="262" r:id="rId13"/>
    <p:sldId id="263" r:id="rId14"/>
    <p:sldId id="264" r:id="rId15"/>
    <p:sldId id="266" r:id="rId16"/>
    <p:sldId id="265" r:id="rId17"/>
    <p:sldId id="267" r:id="rId18"/>
    <p:sldId id="268" r:id="rId19"/>
  </p:sldIdLst>
  <p:sldSz cx="12192000" cy="6858000"/>
  <p:notesSz cx="6858000" cy="9144000"/>
  <p:embeddedFontLst>
    <p:embeddedFont>
      <p:font typeface="#9Slide05 Aphrodite Pro" panose="020B0604020202020204" charset="0"/>
      <p:regular r:id="rId20"/>
    </p:embeddedFont>
    <p:embeddedFont>
      <p:font typeface="#9Slide05 Fourth Medium" panose="020B0604020202020204" charset="0"/>
      <p:bold r:id="rId21"/>
    </p:embeddedFont>
    <p:embeddedFont>
      <p:font typeface="#9Slide05 SVNMaphylla" panose="020B0604020202020204" charset="0"/>
      <p:regular r:id="rId22"/>
    </p:embeddedFont>
    <p:embeddedFont>
      <p:font typeface="#9Slide07 SFU Rhythm" panose="020B0604020202020204" charset="0"/>
      <p:regular r:id="rId23"/>
    </p:embeddedFont>
    <p:embeddedFont>
      <p:font typeface="#9Slide07 SVNDessert Menu Scrip" panose="020B0604020202020204" charset="0"/>
      <p:regular r:id="rId24"/>
    </p:embeddedFont>
    <p:embeddedFont>
      <p:font typeface="UTM Aptima" panose="02040603050506020204" pitchFamily="18" charset="0"/>
      <p:regular r:id="rId25"/>
      <p:bold r:id="rId26"/>
      <p:italic r:id="rId27"/>
      <p:boldItalic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  <p:embeddedFont>
      <p:font typeface="UTM Showcard" panose="020406030505060202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9383435B-377E-4A4B-AF33-F1759069D8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90546" cy="5577840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6A1699E9-092A-42BF-A573-AD78306376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2493" y="0"/>
            <a:ext cx="3035153" cy="513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5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29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14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EB1518E9-2C7B-40A6-BD84-540E22E1AF97}"/>
              </a:ext>
            </a:extLst>
          </p:cNvPr>
          <p:cNvSpPr/>
          <p:nvPr userDrawn="1"/>
        </p:nvSpPr>
        <p:spPr>
          <a:xfrm>
            <a:off x="373743" y="545193"/>
            <a:ext cx="11444514" cy="57676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95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40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30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33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25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1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55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29F49353-659E-4D85-B582-5070698CDD6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9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29F49353-659E-4D85-B582-5070698CD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383435B-377E-4A4B-AF33-F1759069D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90546" cy="55778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A1699E9-092A-42BF-A573-AD7830637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2493" y="0"/>
            <a:ext cx="3035153" cy="51337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997A571-5F44-49DD-B24B-4F76DF60C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2745" y="2082027"/>
            <a:ext cx="6687892" cy="44443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CACFD7C-41BA-49C8-9D32-E18AA1183B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445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9070D1F-8E00-4CF1-83BF-244AC5638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3384"/>
            <a:ext cx="12192000" cy="4445000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05703401-7FFC-4BAB-996D-0C5DCEB319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042" y="0"/>
            <a:ext cx="7330604" cy="6247306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24796"/>
            <a:ext cx="1450596" cy="145059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1091395" y="1015018"/>
            <a:ext cx="2811440" cy="1105510"/>
            <a:chOff x="-856881" y="1091821"/>
            <a:chExt cx="2811440" cy="1105510"/>
          </a:xfrm>
        </p:grpSpPr>
        <p:sp>
          <p:nvSpPr>
            <p:cNvPr id="13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14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15495" y="1631746"/>
            <a:ext cx="5398145" cy="1868035"/>
            <a:chOff x="2618140" y="2103995"/>
            <a:chExt cx="5398145" cy="1868035"/>
          </a:xfrm>
        </p:grpSpPr>
        <p:sp>
          <p:nvSpPr>
            <p:cNvPr id="16" name="TextBox 15"/>
            <p:cNvSpPr txBox="1"/>
            <p:nvPr/>
          </p:nvSpPr>
          <p:spPr>
            <a:xfrm>
              <a:off x="2622494" y="2103995"/>
              <a:ext cx="539379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ln w="174625">
                    <a:solidFill>
                      <a:srgbClr val="00B0F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ÔN TẬP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18140" y="2109982"/>
              <a:ext cx="539379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1150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ÔN TẬP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908800" y="3643086"/>
            <a:ext cx="3570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5 Fourth Medium" panose="00000600000000000000" pitchFamily="2" charset="0"/>
              </a:rPr>
              <a:t>(Tiết 3, 4)</a:t>
            </a:r>
          </a:p>
        </p:txBody>
      </p:sp>
    </p:spTree>
    <p:extLst>
      <p:ext uri="{BB962C8B-B14F-4D97-AF65-F5344CB8AC3E}">
        <p14:creationId xmlns:p14="http://schemas.microsoft.com/office/powerpoint/2010/main" val="217391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670" y="741927"/>
            <a:ext cx="1112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4. Đọc lời của chim hải âu và trả lời câu hỏi: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0" y="2076477"/>
            <a:ext cx="11232743" cy="3239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86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1599" y="695432"/>
            <a:ext cx="10354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UTM Aptima" panose="02040603050506020204" pitchFamily="18" charset="0"/>
              </a:rPr>
              <a:t>- Theo em, chim hải âu nói những câu trên với ai, trong tình huống nào?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0" y="1895761"/>
            <a:ext cx="11232743" cy="3239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403474" y="5016876"/>
            <a:ext cx="9300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UTM Aptima" panose="02040603050506020204" pitchFamily="18" charset="0"/>
              </a:rPr>
              <a:t>-&gt; Chim hải âu nói với những loài chim khác. Trong tình huống lần đầu gặp mặt.</a:t>
            </a:r>
          </a:p>
        </p:txBody>
      </p:sp>
    </p:spTree>
    <p:extLst>
      <p:ext uri="{BB962C8B-B14F-4D97-AF65-F5344CB8AC3E}">
        <p14:creationId xmlns:p14="http://schemas.microsoft.com/office/powerpoint/2010/main" val="413676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689" y="865914"/>
            <a:ext cx="10771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UTM Aptima" panose="02040603050506020204" pitchFamily="18" charset="0"/>
              </a:rPr>
              <a:t>- Đóng vai một loài chim khác, đáp lời chim hải âu.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79" y="2035246"/>
            <a:ext cx="11232743" cy="3239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731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706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242" r="94424">
                        <a14:foregroundMark x1="14909" y1="58303" x2="8545" y2="60121"/>
                        <a14:foregroundMark x1="14000" y1="60788" x2="8788" y2="62606"/>
                        <a14:foregroundMark x1="32727" y1="60121" x2="23455" y2="61030"/>
                        <a14:foregroundMark x1="21212" y1="65758" x2="16727" y2="67576"/>
                        <a14:backgroundMark x1="50364" y1="66727" x2="46788" y2="88121"/>
                        <a14:backgroundMark x1="24242" y1="65273" x2="16424" y2="68788"/>
                        <a14:backgroundMark x1="16242" y1="66000" x2="19030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064" y="3429000"/>
            <a:ext cx="4028267" cy="4028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851">
                        <a14:foregroundMark x1="8259" y1="16970" x2="24628" y2="16485"/>
                        <a14:foregroundMark x1="26042" y1="14485" x2="26339" y2="13758"/>
                        <a14:foregroundMark x1="22991" y1="11273" x2="22991" y2="15576"/>
                        <a14:foregroundMark x1="38698" y1="70882" x2="13201" y2="86324"/>
                        <a14:foregroundMark x1="69078" y1="73088" x2="56962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435" y="3915564"/>
            <a:ext cx="2300996" cy="2826198"/>
          </a:xfrm>
          <a:prstGeom prst="rect">
            <a:avLst/>
          </a:prstGeom>
        </p:spPr>
      </p:pic>
      <p:sp>
        <p:nvSpPr>
          <p:cNvPr id="7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3524139" y="294468"/>
            <a:ext cx="6255292" cy="3504858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   Xin chào các bạn! Mọi người gọi tớ là “hải âu vui tính”. Tớ sống ở biển. Tớ thích bay lượn, ca hát, đùa giỡn với sóng biển.  </a:t>
            </a:r>
          </a:p>
        </p:txBody>
      </p:sp>
      <p:sp>
        <p:nvSpPr>
          <p:cNvPr id="8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900621" y="71376"/>
            <a:ext cx="6255292" cy="3504858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   </a:t>
            </a:r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Chào hải âu vui tính. </a:t>
            </a:r>
          </a:p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Mình là quạ đen. Mình sống trong rừng cây. Mình cũng rất thích bay lượn. Hôm nay là lần đầu mình tới biển.</a:t>
            </a:r>
          </a:p>
        </p:txBody>
      </p:sp>
    </p:spTree>
    <p:extLst>
      <p:ext uri="{BB962C8B-B14F-4D97-AF65-F5344CB8AC3E}">
        <p14:creationId xmlns:p14="http://schemas.microsoft.com/office/powerpoint/2010/main" val="59213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670" y="679935"/>
            <a:ext cx="1112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5. Thực hành luyện nói theo tình huống.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776" y="1388258"/>
            <a:ext cx="5052447" cy="28117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0219" y="1534331"/>
            <a:ext cx="5872094" cy="2844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</a:rPr>
              <a:t>a. Tình huống 1: Nếu em chuyển lớp hoặc chuyển trường, em sẽ giới thiệu về mình như thế nào với các bạn trong lớp?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219" y="4379164"/>
            <a:ext cx="112500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UTM Aptima" panose="02040603050506020204" pitchFamily="18" charset="0"/>
              </a:rPr>
              <a:t>b. Tình huống 2: Lớp em có một bạn ở trường khác chuyển đến. Em sẽ nói gì với bạn để thể hiện sự thân thiện?</a:t>
            </a:r>
          </a:p>
        </p:txBody>
      </p:sp>
    </p:spTree>
    <p:extLst>
      <p:ext uri="{BB962C8B-B14F-4D97-AF65-F5344CB8AC3E}">
        <p14:creationId xmlns:p14="http://schemas.microsoft.com/office/powerpoint/2010/main" val="60377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670" y="679935"/>
            <a:ext cx="1112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5. Thực hành luyện nói theo tình huống.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776" y="1388258"/>
            <a:ext cx="5052447" cy="28117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0219" y="1534331"/>
            <a:ext cx="5872094" cy="2844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</a:rPr>
              <a:t>a. Tình huống 1: Nếu em chuyển lớp hoặc chuyển trường, em sẽ giới thiệu về mình như thế nào với các bạn trong lớp?</a:t>
            </a:r>
          </a:p>
        </p:txBody>
      </p:sp>
    </p:spTree>
    <p:extLst>
      <p:ext uri="{BB962C8B-B14F-4D97-AF65-F5344CB8AC3E}">
        <p14:creationId xmlns:p14="http://schemas.microsoft.com/office/powerpoint/2010/main" val="12590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2971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75673" y="338384"/>
            <a:ext cx="6633275" cy="1938992"/>
            <a:chOff x="2975673" y="338384"/>
            <a:chExt cx="6633275" cy="1938992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2975673" y="340963"/>
              <a:ext cx="6633275" cy="1859797"/>
            </a:xfrm>
            <a:prstGeom prst="wedgeRoundRectCallout">
              <a:avLst>
                <a:gd name="adj1" fmla="val -61838"/>
                <a:gd name="adj2" fmla="val 20192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38404" y="338384"/>
              <a:ext cx="647054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>
                  <a:solidFill>
                    <a:schemeClr val="accent2">
                      <a:lumMod val="75000"/>
                    </a:schemeClr>
                  </a:solidFill>
                  <a:latin typeface="UTM Aptima" panose="02040603050506020204" pitchFamily="18" charset="0"/>
                </a:rPr>
                <a:t>Xin chào các bạn! Tớ tên là Trần Minh Ngọc. Tớ vừa chuyển từ trường Huỳnh Ngọc Huệ tới đây. Mong các bạn giúp đỡ nhé!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738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670" y="679935"/>
            <a:ext cx="1112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5. Thực hành luyện nói theo tình huống.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776" y="3041000"/>
            <a:ext cx="5052447" cy="28117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219" y="1609839"/>
            <a:ext cx="61975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UTM Aptima" panose="02040603050506020204" pitchFamily="18" charset="0"/>
              </a:rPr>
              <a:t>b. Tình huống 2: Lớp em có một bạn ở trường khác chuyển đến. Em sẽ nói gì với bạn để thể hiện sự thân thiện?</a:t>
            </a:r>
          </a:p>
        </p:txBody>
      </p:sp>
    </p:spTree>
    <p:extLst>
      <p:ext uri="{BB962C8B-B14F-4D97-AF65-F5344CB8AC3E}">
        <p14:creationId xmlns:p14="http://schemas.microsoft.com/office/powerpoint/2010/main" val="172340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2971" cy="6858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246812" y="3239589"/>
            <a:ext cx="3705668" cy="2168434"/>
          </a:xfrm>
          <a:prstGeom prst="wedgeEllipseCallout">
            <a:avLst>
              <a:gd name="adj1" fmla="val 68352"/>
              <a:gd name="adj2" fmla="val 371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UTM Aptima" panose="02040603050506020204" pitchFamily="18" charset="0"/>
              </a:rPr>
              <a:t>Chào mừng bạn đến lớp 2A nhé!  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4933406" y="535578"/>
            <a:ext cx="3705668" cy="2168434"/>
          </a:xfrm>
          <a:prstGeom prst="wedgeEllipseCallout">
            <a:avLst>
              <a:gd name="adj1" fmla="val 68352"/>
              <a:gd name="adj2" fmla="val 371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UTM Aptima" panose="02040603050506020204" pitchFamily="18" charset="0"/>
              </a:rPr>
              <a:t>Rất vui khi cậu tới với lớp mình nha</a:t>
            </a:r>
          </a:p>
        </p:txBody>
      </p:sp>
    </p:spTree>
    <p:extLst>
      <p:ext uri="{BB962C8B-B14F-4D97-AF65-F5344CB8AC3E}">
        <p14:creationId xmlns:p14="http://schemas.microsoft.com/office/powerpoint/2010/main" val="16974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20844320-BD7A-4E0C-9B51-EF23A787E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769" y="326570"/>
            <a:ext cx="9080575" cy="653143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A0BB1AB6-5D87-4F09-9CB6-45245AEC4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59" y="1907158"/>
            <a:ext cx="5007441" cy="500744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56980" y="562866"/>
            <a:ext cx="8031299" cy="1107996"/>
            <a:chOff x="3751685" y="2531276"/>
            <a:chExt cx="8031299" cy="1107996"/>
          </a:xfrm>
        </p:grpSpPr>
        <p:sp>
          <p:nvSpPr>
            <p:cNvPr id="6" name="TextBox 5"/>
            <p:cNvSpPr txBox="1"/>
            <p:nvPr/>
          </p:nvSpPr>
          <p:spPr>
            <a:xfrm>
              <a:off x="3751685" y="2531276"/>
              <a:ext cx="8031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Yêu cầu cần đạt</a:t>
              </a:r>
              <a:endParaRPr lang="en-US" sz="66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51685" y="2531276"/>
              <a:ext cx="8031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Yêu cầu cần đạt</a:t>
              </a:r>
              <a:endParaRPr lang="en-US" sz="6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07501" y="1553297"/>
            <a:ext cx="709603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*Kiến thức, kĩ năng:</a:t>
            </a:r>
            <a:endParaRPr lang="en-US" sz="280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- Đọc đúng  lời của nhân vật.</a:t>
            </a:r>
          </a:p>
          <a:p>
            <a:pPr algn="just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- Biết trao đổi ý kiến về bài đọc yêu thích trong học kì 1. Biết nói lời chào, lời tự giới thiệu phù hợp với tình huống giao tiếp.</a:t>
            </a:r>
          </a:p>
          <a:p>
            <a:pPr algn="just"/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280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- Phát triển kĩ năng trình bày, kĩ năng giao tiếp, hợp tác nhóm.</a:t>
            </a:r>
          </a:p>
          <a:p>
            <a:pPr algn="just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- Vận dụng kiến thức vào cuộc sống hàng ngày.</a:t>
            </a:r>
          </a:p>
        </p:txBody>
      </p:sp>
    </p:spTree>
    <p:extLst>
      <p:ext uri="{BB962C8B-B14F-4D97-AF65-F5344CB8AC3E}">
        <p14:creationId xmlns:p14="http://schemas.microsoft.com/office/powerpoint/2010/main" val="377878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5FEEB59-CE96-40E6-B1A6-59A14C27C7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65"/>
            <a:ext cx="6858000" cy="6858000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8489C4E2-7A54-432A-960D-6563786F6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60" y="145140"/>
            <a:ext cx="6392493" cy="54478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54217" y="1053171"/>
            <a:ext cx="421677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91990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85" y="-496389"/>
            <a:ext cx="8870652" cy="6594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9316" y="2432320"/>
            <a:ext cx="54399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Nhìn tranh đoán tên truyện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02948" y="1349556"/>
            <a:ext cx="4216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FU Rhythm" panose="00000400000000000000" pitchFamily="2" charset="0"/>
              </a:rPr>
              <a:t>Trò chơi</a:t>
            </a:r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1CE9CF26-8568-4E05-9DC0-784A311BF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918" y="1750423"/>
            <a:ext cx="4419600" cy="510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5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203"/>
            <a:ext cx="7916091" cy="5144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82402" y="0"/>
            <a:ext cx="10477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Nhìn tranh đoán tên truyện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916091" y="2220685"/>
            <a:ext cx="4062549" cy="2926080"/>
            <a:chOff x="7916091" y="2220685"/>
            <a:chExt cx="4062549" cy="2926080"/>
          </a:xfrm>
        </p:grpSpPr>
        <p:sp>
          <p:nvSpPr>
            <p:cNvPr id="4" name="Cloud 3"/>
            <p:cNvSpPr/>
            <p:nvPr/>
          </p:nvSpPr>
          <p:spPr>
            <a:xfrm>
              <a:off x="7916091" y="2220685"/>
              <a:ext cx="4062549" cy="292608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98822" y="3044734"/>
              <a:ext cx="38970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00B050"/>
                  </a:solidFill>
                  <a:latin typeface="UTM Avo" panose="02040603050506020204" pitchFamily="18" charset="0"/>
                </a:rPr>
                <a:t>Sự tích cây vú sữa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653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2402" y="0"/>
            <a:ext cx="10477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Nhìn tranh đoán tên truyện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1" y="1554480"/>
            <a:ext cx="8921546" cy="5158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8212182" y="2464496"/>
            <a:ext cx="3897086" cy="2625634"/>
            <a:chOff x="7998822" y="2516747"/>
            <a:chExt cx="3897086" cy="2625634"/>
          </a:xfrm>
        </p:grpSpPr>
        <p:sp>
          <p:nvSpPr>
            <p:cNvPr id="9" name="Cloud 8"/>
            <p:cNvSpPr/>
            <p:nvPr/>
          </p:nvSpPr>
          <p:spPr>
            <a:xfrm>
              <a:off x="8229599" y="2516747"/>
              <a:ext cx="3666309" cy="262563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998822" y="3044734"/>
              <a:ext cx="38970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FF6600"/>
                  </a:solidFill>
                  <a:latin typeface="UTM Avo" panose="02040603050506020204" pitchFamily="18" charset="0"/>
                </a:rPr>
                <a:t>Hai bà cháu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707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2402" y="0"/>
            <a:ext cx="10477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Nhìn tranh đoán tên truyện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74" y="1082390"/>
            <a:ext cx="7652292" cy="566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/>
          <p:cNvGrpSpPr/>
          <p:nvPr/>
        </p:nvGrpSpPr>
        <p:grpSpPr>
          <a:xfrm>
            <a:off x="0" y="1763485"/>
            <a:ext cx="4807131" cy="2795451"/>
            <a:chOff x="7667897" y="2351313"/>
            <a:chExt cx="4807131" cy="2795451"/>
          </a:xfrm>
        </p:grpSpPr>
        <p:sp>
          <p:nvSpPr>
            <p:cNvPr id="5" name="Cloud 4"/>
            <p:cNvSpPr/>
            <p:nvPr/>
          </p:nvSpPr>
          <p:spPr>
            <a:xfrm>
              <a:off x="7667897" y="2351313"/>
              <a:ext cx="4807131" cy="2795451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916091" y="2960450"/>
              <a:ext cx="42280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4">
                      <a:lumMod val="75000"/>
                    </a:schemeClr>
                  </a:solidFill>
                  <a:latin typeface="UTM Avo" panose="02040603050506020204" pitchFamily="18" charset="0"/>
                </a:rPr>
                <a:t>Ánh sáng của yêu thương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51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2402" y="0"/>
            <a:ext cx="10477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Nhìn tranh đoán tên truyện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34" y="1258344"/>
            <a:ext cx="8011939" cy="547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/>
          <p:cNvGrpSpPr/>
          <p:nvPr/>
        </p:nvGrpSpPr>
        <p:grpSpPr>
          <a:xfrm>
            <a:off x="248195" y="3326645"/>
            <a:ext cx="3988526" cy="2146693"/>
            <a:chOff x="7907383" y="2516747"/>
            <a:chExt cx="3988526" cy="2146693"/>
          </a:xfrm>
        </p:grpSpPr>
        <p:sp>
          <p:nvSpPr>
            <p:cNvPr id="5" name="Cloud 4"/>
            <p:cNvSpPr/>
            <p:nvPr/>
          </p:nvSpPr>
          <p:spPr>
            <a:xfrm>
              <a:off x="7907383" y="2516747"/>
              <a:ext cx="3988526" cy="214669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998822" y="3044734"/>
              <a:ext cx="38970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FF6600"/>
                  </a:solidFill>
                  <a:latin typeface="UTM Avo" panose="02040603050506020204" pitchFamily="18" charset="0"/>
                </a:rPr>
                <a:t>Hai anh 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19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5FEEB59-CE96-40E6-B1A6-59A14C27C7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65"/>
            <a:ext cx="6858000" cy="6858000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8489C4E2-7A54-432A-960D-6563786F6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60" y="145140"/>
            <a:ext cx="6392493" cy="54478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37077" y="1223652"/>
            <a:ext cx="485105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9467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487</Words>
  <Application>Microsoft Office PowerPoint</Application>
  <PresentationFormat>Widescreen</PresentationFormat>
  <Paragraphs>42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#9Slide05 Aphrodite Pro</vt:lpstr>
      <vt:lpstr>#9Slide05 SVNMaphylla</vt:lpstr>
      <vt:lpstr>UTM Avo</vt:lpstr>
      <vt:lpstr>Arial</vt:lpstr>
      <vt:lpstr>#9Slide07 SFU Rhythm</vt:lpstr>
      <vt:lpstr>#9Slide07 SVNDessert Menu Scrip</vt:lpstr>
      <vt:lpstr>UTM Aptima</vt:lpstr>
      <vt:lpstr>UTM Showcard</vt:lpstr>
      <vt:lpstr>#9Slide05 Fourth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SingPC</cp:lastModifiedBy>
  <cp:revision>20</cp:revision>
  <dcterms:created xsi:type="dcterms:W3CDTF">2022-11-29T16:10:35Z</dcterms:created>
  <dcterms:modified xsi:type="dcterms:W3CDTF">2024-04-04T10:38:17Z</dcterms:modified>
</cp:coreProperties>
</file>