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3" r:id="rId3"/>
    <p:sldId id="264" r:id="rId4"/>
    <p:sldId id="268" r:id="rId5"/>
    <p:sldId id="269" r:id="rId6"/>
    <p:sldId id="270" r:id="rId7"/>
    <p:sldId id="271" r:id="rId8"/>
    <p:sldId id="273" r:id="rId9"/>
    <p:sldId id="274" r:id="rId10"/>
  </p:sldIdLst>
  <p:sldSz cx="12192000" cy="6858000"/>
  <p:notesSz cx="6858000" cy="9144000"/>
  <p:embeddedFontLst>
    <p:embeddedFont>
      <p:font typeface="等线" panose="02010600030101010101" pitchFamily="2" charset="-122"/>
      <p:regular r:id="rId11"/>
      <p:bold r:id="rId12"/>
    </p:embeddedFont>
    <p:embeddedFont>
      <p:font typeface="#9Slide05 SVNAngellife" panose="020B0604020202020204" charset="0"/>
      <p:regular r:id="rId13"/>
    </p:embeddedFont>
    <p:embeddedFont>
      <p:font typeface="#9Slide07 HoneyCream" panose="020B0604020202020204" charset="0"/>
      <p:regular r:id="rId14"/>
    </p:embeddedFont>
    <p:embeddedFont>
      <p:font typeface="Cambria" panose="02040503050406030204" pitchFamily="18" charset="0"/>
      <p:regular r:id="rId15"/>
      <p:bold r:id="rId16"/>
      <p:italic r:id="rId17"/>
      <p:boldItalic r:id="rId18"/>
    </p:embeddedFont>
    <p:embeddedFont>
      <p:font typeface="UTM Alberta Heavy" panose="02040603050506020204" pitchFamily="18" charset="0"/>
      <p:regular r:id="rId19"/>
    </p:embeddedFont>
    <p:embeddedFont>
      <p:font typeface="UTM Aptima" panose="02040603050506020204" pitchFamily="18" charset="0"/>
      <p:regular r:id="rId20"/>
      <p:bold r:id="rId21"/>
      <p:italic r:id="rId22"/>
      <p:boldItalic r:id="rId23"/>
    </p:embeddedFont>
    <p:embeddedFont>
      <p:font typeface="UTM Avo" panose="02040603050506020204" pitchFamily="18" charset="0"/>
      <p:regular r:id="rId24"/>
      <p:bold r:id="rId25"/>
      <p:italic r:id="rId26"/>
      <p:boldItalic r:id="rId27"/>
    </p:embeddedFont>
    <p:embeddedFont>
      <p:font typeface="UTM Guanine" panose="02040603050506020204" pitchFamily="18" charset="0"/>
      <p:regular r:id="rId28"/>
    </p:embeddedFont>
    <p:embeddedFont>
      <p:font typeface="UTM Sharnay" panose="02040603050506020204" pitchFamily="18" charset="0"/>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2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9.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facebook.com/groups/629898828017053" TargetMode="External"/><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03FE9B-705D-44D7-A247-EC5C627DD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7F061A43-A4E9-40A8-8CAA-2A96C2A30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13" name="图片 12">
            <a:extLst>
              <a:ext uri="{FF2B5EF4-FFF2-40B4-BE49-F238E27FC236}">
                <a16:creationId xmlns:a16="http://schemas.microsoft.com/office/drawing/2014/main" id="{6A1CE0AA-014F-4C1B-8E95-E65F5006D17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15" name="图片 14">
            <a:extLst>
              <a:ext uri="{FF2B5EF4-FFF2-40B4-BE49-F238E27FC236}">
                <a16:creationId xmlns:a16="http://schemas.microsoft.com/office/drawing/2014/main" id="{01230485-4D52-4039-9759-8924E7B1AF41}"/>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13396"/>
            <a:ext cx="6807200" cy="1725144"/>
          </a:xfrm>
          <a:prstGeom prst="rect">
            <a:avLst/>
          </a:prstGeom>
        </p:spPr>
      </p:pic>
      <p:pic>
        <p:nvPicPr>
          <p:cNvPr id="16" name="图片 15">
            <a:extLst>
              <a:ext uri="{FF2B5EF4-FFF2-40B4-BE49-F238E27FC236}">
                <a16:creationId xmlns:a16="http://schemas.microsoft.com/office/drawing/2014/main" id="{14AE4E70-6281-4B7A-B476-BEB10317A7BC}"/>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9" name="图片 8">
            <a:extLst>
              <a:ext uri="{FF2B5EF4-FFF2-40B4-BE49-F238E27FC236}">
                <a16:creationId xmlns:a16="http://schemas.microsoft.com/office/drawing/2014/main" id="{BC5ABADB-635E-410B-8DC2-78E7033CB012}"/>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31" name="图片 30">
            <a:extLst>
              <a:ext uri="{FF2B5EF4-FFF2-40B4-BE49-F238E27FC236}">
                <a16:creationId xmlns:a16="http://schemas.microsoft.com/office/drawing/2014/main" id="{EE0B73AF-4CC4-4D32-9CE6-478E46C049BA}"/>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86238" y="1772413"/>
            <a:ext cx="1549907" cy="1549907"/>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809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4DD00AF-B4E4-4981-A68A-2C75E0E39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19964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17E6E86-E37F-4AF3-A64F-99B7ED397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36664B3-DAF3-4524-A1E4-E1B71C10DA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8" name="图片 7">
            <a:extLst>
              <a:ext uri="{FF2B5EF4-FFF2-40B4-BE49-F238E27FC236}">
                <a16:creationId xmlns:a16="http://schemas.microsoft.com/office/drawing/2014/main" id="{85CD45FC-8F50-49A2-B04A-E5053647E6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9" name="图片 8">
            <a:extLst>
              <a:ext uri="{FF2B5EF4-FFF2-40B4-BE49-F238E27FC236}">
                <a16:creationId xmlns:a16="http://schemas.microsoft.com/office/drawing/2014/main" id="{4FAB15A1-71B5-4A0A-9CB3-02DF3EA90F9A}"/>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22827"/>
            <a:ext cx="6807200" cy="1725144"/>
          </a:xfrm>
          <a:prstGeom prst="rect">
            <a:avLst/>
          </a:prstGeom>
        </p:spPr>
      </p:pic>
      <p:pic>
        <p:nvPicPr>
          <p:cNvPr id="10" name="图片 9">
            <a:extLst>
              <a:ext uri="{FF2B5EF4-FFF2-40B4-BE49-F238E27FC236}">
                <a16:creationId xmlns:a16="http://schemas.microsoft.com/office/drawing/2014/main" id="{5AB4715F-12E7-40FC-9D36-2350BA7E0813}"/>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11" name="图片 10">
            <a:extLst>
              <a:ext uri="{FF2B5EF4-FFF2-40B4-BE49-F238E27FC236}">
                <a16:creationId xmlns:a16="http://schemas.microsoft.com/office/drawing/2014/main" id="{96045E8B-3391-4DEA-B4BA-8FE435FDF0DA}"/>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sp>
        <p:nvSpPr>
          <p:cNvPr id="12" name="Rectangle 1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208292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Rectangle 7"/>
          <p:cNvSpPr/>
          <p:nvPr userDrawn="1"/>
        </p:nvSpPr>
        <p:spPr>
          <a:xfrm>
            <a:off x="218941" y="154547"/>
            <a:ext cx="11797048" cy="6529588"/>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901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17FC38-74B0-4D2B-8327-E7DF9F644B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07A961-2505-41CA-AF67-8CDAC30E89F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2A4B09C-0744-4686-9519-19A3031635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30CA85B-A74E-44A5-8E73-B2BEDC5213D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35A3C-D78B-4D15-AA26-DE85C239AB56}"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520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85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过渡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570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5" Type="http://schemas.microsoft.com/office/2007/relationships/hdphoto" Target="../media/hdphoto2.wdp"/><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8195B84-E00E-4E6C-8F4F-EA9CAF8E92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5947305-AC6F-41B0-AB50-4FA6772FEBB1}"/>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r="6944"/>
          <a:stretch/>
        </p:blipFill>
        <p:spPr>
          <a:xfrm>
            <a:off x="8377706" y="5471886"/>
            <a:ext cx="3814294" cy="966654"/>
          </a:xfrm>
          <a:prstGeom prst="rect">
            <a:avLst/>
          </a:prstGeom>
        </p:spPr>
      </p:pic>
      <p:pic>
        <p:nvPicPr>
          <p:cNvPr id="16" name="图片 15">
            <a:extLst>
              <a:ext uri="{FF2B5EF4-FFF2-40B4-BE49-F238E27FC236}">
                <a16:creationId xmlns:a16="http://schemas.microsoft.com/office/drawing/2014/main" id="{3C84528F-0804-4314-9231-1E55785375BC}"/>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13194"/>
          <a:stretch/>
        </p:blipFill>
        <p:spPr>
          <a:xfrm>
            <a:off x="0" y="5471886"/>
            <a:ext cx="3925143" cy="1066368"/>
          </a:xfrm>
          <a:prstGeom prst="rect">
            <a:avLst/>
          </a:prstGeom>
        </p:spPr>
      </p:pic>
      <p:pic>
        <p:nvPicPr>
          <p:cNvPr id="10" name="图片 9">
            <a:extLst>
              <a:ext uri="{FF2B5EF4-FFF2-40B4-BE49-F238E27FC236}">
                <a16:creationId xmlns:a16="http://schemas.microsoft.com/office/drawing/2014/main" id="{EE46365B-1D45-4D61-B0C5-4765898E64D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1" name="图片 10">
            <a:extLst>
              <a:ext uri="{FF2B5EF4-FFF2-40B4-BE49-F238E27FC236}">
                <a16:creationId xmlns:a16="http://schemas.microsoft.com/office/drawing/2014/main" id="{F090E7E2-7818-4E23-94BA-48E58895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9248" y="753473"/>
            <a:ext cx="1033126" cy="693420"/>
          </a:xfrm>
          <a:prstGeom prst="rect">
            <a:avLst/>
          </a:prstGeom>
        </p:spPr>
      </p:pic>
      <p:pic>
        <p:nvPicPr>
          <p:cNvPr id="14" name="图片 13">
            <a:extLst>
              <a:ext uri="{FF2B5EF4-FFF2-40B4-BE49-F238E27FC236}">
                <a16:creationId xmlns:a16="http://schemas.microsoft.com/office/drawing/2014/main" id="{8C19F224-A91B-4638-963A-D4F3F7C1C85D}"/>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91363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72" r:id="rId6"/>
    <p:sldLayoutId id="214748367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750" fill="hold"/>
                                        <p:tgtEl>
                                          <p:spTgt spid="20"/>
                                        </p:tgtEl>
                                        <p:attrNameLst>
                                          <p:attrName>ppt_w</p:attrName>
                                        </p:attrNameLst>
                                      </p:cBhvr>
                                      <p:tavLst>
                                        <p:tav tm="0">
                                          <p:val>
                                            <p:fltVal val="0"/>
                                          </p:val>
                                        </p:tav>
                                        <p:tav tm="100000">
                                          <p:val>
                                            <p:strVal val="#ppt_w"/>
                                          </p:val>
                                        </p:tav>
                                      </p:tavLst>
                                    </p:anim>
                                    <p:anim calcmode="lin" valueType="num">
                                      <p:cBhvr>
                                        <p:cTn id="12" dur="1750" fill="hold"/>
                                        <p:tgtEl>
                                          <p:spTgt spid="20"/>
                                        </p:tgtEl>
                                        <p:attrNameLst>
                                          <p:attrName>ppt_h</p:attrName>
                                        </p:attrNameLst>
                                      </p:cBhvr>
                                      <p:tavLst>
                                        <p:tav tm="0">
                                          <p:val>
                                            <p:fltVal val="0"/>
                                          </p:val>
                                        </p:tav>
                                        <p:tav tm="100000">
                                          <p:val>
                                            <p:strVal val="#ppt_h"/>
                                          </p:val>
                                        </p:tav>
                                      </p:tavLst>
                                    </p:anim>
                                    <p:animEffect transition="in" filter="fade">
                                      <p:cBhvr>
                                        <p:cTn id="13" dur="1750"/>
                                        <p:tgtEl>
                                          <p:spTgt spid="20"/>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B0FA374D-96CA-42DE-AA35-23550AF9A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977" b="19534"/>
          <a:stretch/>
        </p:blipFill>
        <p:spPr>
          <a:xfrm>
            <a:off x="7807037" y="3104137"/>
            <a:ext cx="4384963" cy="3753864"/>
          </a:xfrm>
          <a:prstGeom prst="rect">
            <a:avLst/>
          </a:prstGeom>
        </p:spPr>
      </p:pic>
      <p:pic>
        <p:nvPicPr>
          <p:cNvPr id="16" name="图片 15">
            <a:extLst>
              <a:ext uri="{FF2B5EF4-FFF2-40B4-BE49-F238E27FC236}">
                <a16:creationId xmlns:a16="http://schemas.microsoft.com/office/drawing/2014/main" id="{D4D631C0-E429-495C-A41E-7CF0CC941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5" name="图片 14">
            <a:extLst>
              <a:ext uri="{FF2B5EF4-FFF2-40B4-BE49-F238E27FC236}">
                <a16:creationId xmlns:a16="http://schemas.microsoft.com/office/drawing/2014/main" id="{4521FDDF-3D2C-4664-B711-A51D1C1E0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91" y="388246"/>
            <a:ext cx="4894383" cy="1386296"/>
          </a:xfrm>
          <a:prstGeom prst="rect">
            <a:avLst/>
          </a:prstGeom>
        </p:spPr>
      </p:pic>
      <p:pic>
        <p:nvPicPr>
          <p:cNvPr id="8" name="图片 7">
            <a:extLst>
              <a:ext uri="{FF2B5EF4-FFF2-40B4-BE49-F238E27FC236}">
                <a16:creationId xmlns:a16="http://schemas.microsoft.com/office/drawing/2014/main" id="{6E4C2DCF-48A4-4483-AEF3-F23FEF4A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168" y="70604"/>
            <a:ext cx="2229072" cy="2021579"/>
          </a:xfrm>
          <a:prstGeom prst="rect">
            <a:avLst/>
          </a:prstGeom>
        </p:spPr>
      </p:pic>
      <p:pic>
        <p:nvPicPr>
          <p:cNvPr id="5" name="图片 4">
            <a:extLst>
              <a:ext uri="{FF2B5EF4-FFF2-40B4-BE49-F238E27FC236}">
                <a16:creationId xmlns:a16="http://schemas.microsoft.com/office/drawing/2014/main" id="{0700DD0E-7F27-4DEC-93DE-E178DEFF0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379" y="5241743"/>
            <a:ext cx="1463835" cy="1155943"/>
          </a:xfrm>
          <a:prstGeom prst="rect">
            <a:avLst/>
          </a:prstGeom>
        </p:spPr>
      </p:pic>
      <p:pic>
        <p:nvPicPr>
          <p:cNvPr id="6" name="图片 5">
            <a:extLst>
              <a:ext uri="{FF2B5EF4-FFF2-40B4-BE49-F238E27FC236}">
                <a16:creationId xmlns:a16="http://schemas.microsoft.com/office/drawing/2014/main" id="{DA5BBA9E-1FE0-4A5B-A849-8A5067C07828}"/>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2021669" y="218314"/>
            <a:ext cx="1500274" cy="2031532"/>
          </a:xfrm>
          <a:prstGeom prst="rect">
            <a:avLst/>
          </a:prstGeom>
        </p:spPr>
      </p:pic>
      <p:pic>
        <p:nvPicPr>
          <p:cNvPr id="7" name="图片 6">
            <a:extLst>
              <a:ext uri="{FF2B5EF4-FFF2-40B4-BE49-F238E27FC236}">
                <a16:creationId xmlns:a16="http://schemas.microsoft.com/office/drawing/2014/main" id="{CDED1A0A-F7B6-4682-81F5-83715CCA9A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1552" y="456968"/>
            <a:ext cx="1373410" cy="921814"/>
          </a:xfrm>
          <a:prstGeom prst="rect">
            <a:avLst/>
          </a:prstGeom>
        </p:spPr>
      </p:pic>
      <p:pic>
        <p:nvPicPr>
          <p:cNvPr id="31" name="图片 30">
            <a:extLst>
              <a:ext uri="{FF2B5EF4-FFF2-40B4-BE49-F238E27FC236}">
                <a16:creationId xmlns:a16="http://schemas.microsoft.com/office/drawing/2014/main" id="{06581CEA-B143-45E9-9A39-860EA04C62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25" y="3784644"/>
            <a:ext cx="3583424" cy="3583424"/>
          </a:xfrm>
          <a:prstGeom prst="rect">
            <a:avLst/>
          </a:prstGeom>
        </p:spPr>
      </p:pic>
      <p:pic>
        <p:nvPicPr>
          <p:cNvPr id="12" name="Picture 11"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01" y="-211605"/>
            <a:ext cx="1787914" cy="1787914"/>
          </a:xfrm>
          <a:prstGeom prst="rect">
            <a:avLst/>
          </a:prstGeom>
        </p:spPr>
      </p:pic>
      <p:sp>
        <p:nvSpPr>
          <p:cNvPr id="13" name="Rounded Rectangle 12"/>
          <p:cNvSpPr/>
          <p:nvPr/>
        </p:nvSpPr>
        <p:spPr>
          <a:xfrm>
            <a:off x="3653286" y="284339"/>
            <a:ext cx="4000186" cy="910313"/>
          </a:xfrm>
          <a:prstGeom prst="roundRect">
            <a:avLst/>
          </a:prstGeom>
          <a:solidFill>
            <a:schemeClr val="accent1">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4">
                    <a:lumMod val="75000"/>
                  </a:schemeClr>
                </a:solidFill>
                <a:latin typeface="SVN-Harabaras" panose="02040603050506020204" pitchFamily="18" charset="0"/>
                <a:cs typeface="#9Slide03 Arima Madurai Light" panose="00000400000000000000" pitchFamily="2" charset="0"/>
              </a:rPr>
              <a:t>Tự nhiên và Xã hội</a:t>
            </a:r>
          </a:p>
        </p:txBody>
      </p:sp>
      <p:grpSp>
        <p:nvGrpSpPr>
          <p:cNvPr id="14" name="Group 13"/>
          <p:cNvGrpSpPr/>
          <p:nvPr/>
        </p:nvGrpSpPr>
        <p:grpSpPr>
          <a:xfrm>
            <a:off x="278486" y="1928257"/>
            <a:ext cx="10898037" cy="2529924"/>
            <a:chOff x="1771855" y="1679813"/>
            <a:chExt cx="8032449" cy="2529924"/>
          </a:xfrm>
        </p:grpSpPr>
        <p:sp>
          <p:nvSpPr>
            <p:cNvPr id="17" name="TextBox 16"/>
            <p:cNvSpPr txBox="1"/>
            <p:nvPr/>
          </p:nvSpPr>
          <p:spPr>
            <a:xfrm>
              <a:off x="1812023" y="1679814"/>
              <a:ext cx="7992281" cy="2529923"/>
            </a:xfrm>
            <a:prstGeom prst="rect">
              <a:avLst/>
            </a:prstGeom>
            <a:noFill/>
          </p:spPr>
          <p:txBody>
            <a:bodyPr wrap="square" rtlCol="0">
              <a:spAutoFit/>
            </a:bodyPr>
            <a:lstStyle/>
            <a:p>
              <a:pPr algn="ctr">
                <a:lnSpc>
                  <a:spcPct val="80000"/>
                </a:lnSpc>
              </a:pPr>
              <a:r>
                <a:rPr lang="en-US" sz="660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Chăm sóc, bảo vệ </a:t>
              </a:r>
            </a:p>
            <a:p>
              <a:pPr algn="ctr">
                <a:lnSpc>
                  <a:spcPct val="80000"/>
                </a:lnSpc>
              </a:pPr>
              <a:r>
                <a:rPr lang="en-US" sz="660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cơ quan bài tiết nước tiểu</a:t>
              </a:r>
            </a:p>
          </p:txBody>
        </p:sp>
        <p:sp>
          <p:nvSpPr>
            <p:cNvPr id="18" name="TextBox 17"/>
            <p:cNvSpPr txBox="1"/>
            <p:nvPr/>
          </p:nvSpPr>
          <p:spPr>
            <a:xfrm>
              <a:off x="1771855" y="1679813"/>
              <a:ext cx="7992281" cy="2529923"/>
            </a:xfrm>
            <a:prstGeom prst="rect">
              <a:avLst/>
            </a:prstGeom>
            <a:noFill/>
          </p:spPr>
          <p:txBody>
            <a:bodyPr wrap="square" rtlCol="0">
              <a:spAutoFit/>
            </a:bodyPr>
            <a:lstStyle/>
            <a:p>
              <a:pPr algn="ctr">
                <a:lnSpc>
                  <a:spcPct val="80000"/>
                </a:lnSpc>
              </a:pPr>
              <a:r>
                <a:rPr lang="en-US" sz="6600">
                  <a:solidFill>
                    <a:srgbClr val="FFFF00"/>
                  </a:solidFill>
                  <a:effectLst>
                    <a:outerShdw blurRad="38100" dist="38100" dir="2700000" algn="tl">
                      <a:srgbClr val="000000">
                        <a:alpha val="43137"/>
                      </a:srgbClr>
                    </a:outerShdw>
                  </a:effectLst>
                  <a:latin typeface="UTM Sharnay" panose="02040603050506020204" pitchFamily="18" charset="0"/>
                </a:rPr>
                <a:t>Chăm sóc, bảo vệ </a:t>
              </a:r>
            </a:p>
            <a:p>
              <a:pPr algn="ctr">
                <a:lnSpc>
                  <a:spcPct val="80000"/>
                </a:lnSpc>
              </a:pPr>
              <a:r>
                <a:rPr lang="en-US" sz="6600">
                  <a:solidFill>
                    <a:srgbClr val="FFFF00"/>
                  </a:solidFill>
                  <a:effectLst>
                    <a:outerShdw blurRad="38100" dist="38100" dir="2700000" algn="tl">
                      <a:srgbClr val="000000">
                        <a:alpha val="43137"/>
                      </a:srgbClr>
                    </a:outerShdw>
                  </a:effectLst>
                  <a:latin typeface="UTM Sharnay" panose="02040603050506020204" pitchFamily="18" charset="0"/>
                </a:rPr>
                <a:t>cơ quan bài tiết nước tiểu</a:t>
              </a:r>
            </a:p>
          </p:txBody>
        </p:sp>
      </p:grpSp>
      <p:sp>
        <p:nvSpPr>
          <p:cNvPr id="19" name="TextBox 18"/>
          <p:cNvSpPr txBox="1"/>
          <p:nvPr/>
        </p:nvSpPr>
        <p:spPr>
          <a:xfrm>
            <a:off x="4611241" y="3717124"/>
            <a:ext cx="1969946" cy="1015663"/>
          </a:xfrm>
          <a:prstGeom prst="rect">
            <a:avLst/>
          </a:prstGeom>
          <a:noFill/>
        </p:spPr>
        <p:txBody>
          <a:bodyPr wrap="square" rtlCol="0">
            <a:spAutoFit/>
          </a:bodyPr>
          <a:lstStyle/>
          <a:p>
            <a:r>
              <a:rPr lang="en-US" sz="6000">
                <a:effectLst>
                  <a:outerShdw blurRad="38100" dist="38100" dir="2700000" algn="tl">
                    <a:srgbClr val="000000">
                      <a:alpha val="43137"/>
                    </a:srgbClr>
                  </a:outerShdw>
                </a:effectLst>
                <a:latin typeface="SVN-Lobster" panose="02040603050506020204" pitchFamily="18" charset="0"/>
              </a:rPr>
              <a:t>(Tiết 1)</a:t>
            </a:r>
          </a:p>
        </p:txBody>
      </p:sp>
    </p:spTree>
    <p:extLst>
      <p:ext uri="{BB962C8B-B14F-4D97-AF65-F5344CB8AC3E}">
        <p14:creationId xmlns:p14="http://schemas.microsoft.com/office/powerpoint/2010/main" val="380304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chemeClr val="bg1"/>
                </a:solidFill>
                <a:effectLst>
                  <a:outerShdw blurRad="38100" dist="38100" dir="2700000" algn="tl">
                    <a:srgbClr val="000000">
                      <a:alpha val="43137"/>
                    </a:srgbClr>
                  </a:outerShdw>
                </a:effectLst>
                <a:latin typeface="UTM Guanine" panose="02040603050506020204" pitchFamily="18" charset="0"/>
              </a:rPr>
              <a:t>khám phá</a:t>
            </a:r>
          </a:p>
        </p:txBody>
      </p:sp>
    </p:spTree>
    <p:extLst>
      <p:ext uri="{BB962C8B-B14F-4D97-AF65-F5344CB8AC3E}">
        <p14:creationId xmlns:p14="http://schemas.microsoft.com/office/powerpoint/2010/main" val="106093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7790" y="3953894"/>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598777" y="1274543"/>
            <a:ext cx="2931074" cy="263331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9976" y="1217951"/>
            <a:ext cx="2797626" cy="266163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3619" y="3837721"/>
            <a:ext cx="2576232" cy="3007275"/>
          </a:xfrm>
          <a:prstGeom prst="rect">
            <a:avLst/>
          </a:prstGeom>
        </p:spPr>
      </p:pic>
      <p:grpSp>
        <p:nvGrpSpPr>
          <p:cNvPr id="9" name="Group 8">
            <a:extLst>
              <a:ext uri="{FF2B5EF4-FFF2-40B4-BE49-F238E27FC236}">
                <a16:creationId xmlns:a16="http://schemas.microsoft.com/office/drawing/2014/main" id="{21647756-8E6E-CBE3-C210-C6A6E344E150}"/>
              </a:ext>
            </a:extLst>
          </p:cNvPr>
          <p:cNvGrpSpPr/>
          <p:nvPr/>
        </p:nvGrpSpPr>
        <p:grpSpPr>
          <a:xfrm>
            <a:off x="854315" y="1725539"/>
            <a:ext cx="4135187" cy="810092"/>
            <a:chOff x="496667" y="1218441"/>
            <a:chExt cx="4408210" cy="256468"/>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664092" y="1242925"/>
              <a:ext cx="4073361" cy="11454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思源黑体 CN"/>
                  <a:cs typeface="Arial" panose="020B0604020202020204" pitchFamily="34" charset="0"/>
                </a:rPr>
                <a:t>THẢO</a:t>
              </a:r>
              <a:r>
                <a:rPr kumimoji="0" lang="en-US" sz="3200" b="1" i="0" u="none" strike="noStrike" kern="1200" cap="none" spc="0" normalizeH="0" noProof="0">
                  <a:ln>
                    <a:noFill/>
                  </a:ln>
                  <a:solidFill>
                    <a:srgbClr val="FF0000"/>
                  </a:solidFill>
                  <a:effectLst/>
                  <a:uLnTx/>
                  <a:uFillTx/>
                  <a:latin typeface="Cambria" panose="02040503050406030204" pitchFamily="18" charset="0"/>
                  <a:ea typeface="思源黑体 CN"/>
                  <a:cs typeface="Arial" panose="020B0604020202020204" pitchFamily="34" charset="0"/>
                </a:rPr>
                <a:t> LUẬN NHÓM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2" name="TextBox 11"/>
          <p:cNvSpPr txBox="1"/>
          <p:nvPr/>
        </p:nvSpPr>
        <p:spPr>
          <a:xfrm>
            <a:off x="357244" y="2958352"/>
            <a:ext cx="5591306" cy="3046988"/>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Hình vẽ gì?</a:t>
            </a:r>
          </a:p>
          <a:p>
            <a:pPr algn="just"/>
            <a:r>
              <a:rPr lang="en-US" sz="3200" b="1">
                <a:solidFill>
                  <a:srgbClr val="002060"/>
                </a:solidFill>
                <a:latin typeface="UTM Aptima" panose="02040603050506020204" pitchFamily="18" charset="0"/>
              </a:rPr>
              <a:t>- Các bạn nhỏ trong hình làm gì?</a:t>
            </a:r>
          </a:p>
          <a:p>
            <a:pPr algn="just"/>
            <a:r>
              <a:rPr lang="en-US" sz="3200" b="1">
                <a:solidFill>
                  <a:srgbClr val="002060"/>
                </a:solidFill>
                <a:latin typeface="UTM Aptima" panose="02040603050506020204" pitchFamily="18" charset="0"/>
              </a:rPr>
              <a:t>- Những việc đó có giúp bảo vệ cơ quan bài tiết nước tiểu không?</a:t>
            </a:r>
            <a:endParaRPr lang="en-US" sz="3200" b="1" dirty="0">
              <a:solidFill>
                <a:srgbClr val="002060"/>
              </a:solidFill>
              <a:latin typeface="UTM Aptima" panose="02040603050506020204" pitchFamily="18" charset="0"/>
            </a:endParaRPr>
          </a:p>
        </p:txBody>
      </p:sp>
    </p:spTree>
    <p:extLst>
      <p:ext uri="{BB962C8B-B14F-4D97-AF65-F5344CB8AC3E}">
        <p14:creationId xmlns:p14="http://schemas.microsoft.com/office/powerpoint/2010/main" val="362921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56" y="1820295"/>
            <a:ext cx="4997486" cy="4563572"/>
          </a:xfrm>
          <a:prstGeom prst="rect">
            <a:avLst/>
          </a:prstGeom>
        </p:spPr>
      </p:pic>
      <p:grpSp>
        <p:nvGrpSpPr>
          <p:cNvPr id="6" name="Group 5">
            <a:extLst>
              <a:ext uri="{FF2B5EF4-FFF2-40B4-BE49-F238E27FC236}">
                <a16:creationId xmlns:a16="http://schemas.microsoft.com/office/drawing/2014/main" id="{21647756-8E6E-CBE3-C210-C6A6E344E150}"/>
              </a:ext>
            </a:extLst>
          </p:cNvPr>
          <p:cNvGrpSpPr/>
          <p:nvPr/>
        </p:nvGrpSpPr>
        <p:grpSpPr>
          <a:xfrm>
            <a:off x="5999521" y="1552846"/>
            <a:ext cx="5483150" cy="2595821"/>
            <a:chOff x="496667" y="1218441"/>
            <a:chExt cx="4408210" cy="359575"/>
          </a:xfrm>
        </p:grpSpPr>
        <p:sp>
          <p:nvSpPr>
            <p:cNvPr id="7"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8" name="TextBox 7">
              <a:extLst>
                <a:ext uri="{FF2B5EF4-FFF2-40B4-BE49-F238E27FC236}">
                  <a16:creationId xmlns:a16="http://schemas.microsoft.com/office/drawing/2014/main" id="{0E003A0E-03A2-5BED-4FAA-CF3A453B3B8D}"/>
                </a:ext>
              </a:extLst>
            </p:cNvPr>
            <p:cNvSpPr txBox="1"/>
            <p:nvPr/>
          </p:nvSpPr>
          <p:spPr>
            <a:xfrm>
              <a:off x="664092" y="1238804"/>
              <a:ext cx="4073361" cy="2812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noProof="0">
                  <a:solidFill>
                    <a:srgbClr val="002060"/>
                  </a:solidFill>
                  <a:latin typeface="Cambria" panose="02040503050406030204" pitchFamily="18" charset="0"/>
                  <a:ea typeface="思源黑体 CN"/>
                  <a:cs typeface="Arial" panose="020B0604020202020204" pitchFamily="34" charset="0"/>
                </a:rPr>
                <a:t>Hai bạn nhỏ đi tiểu, không nhịn tiểu vì nếu nhịn tiểu lâu sẽ bị vỡ bóng đái.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a:extLst>
              <a:ext uri="{FF2B5EF4-FFF2-40B4-BE49-F238E27FC236}">
                <a16:creationId xmlns:a16="http://schemas.microsoft.com/office/drawing/2014/main" id="{21647756-8E6E-CBE3-C210-C6A6E344E150}"/>
              </a:ext>
            </a:extLst>
          </p:cNvPr>
          <p:cNvGrpSpPr/>
          <p:nvPr/>
        </p:nvGrpSpPr>
        <p:grpSpPr>
          <a:xfrm>
            <a:off x="6868651" y="4603557"/>
            <a:ext cx="4087215" cy="1443372"/>
            <a:chOff x="851809" y="1180162"/>
            <a:chExt cx="3961681" cy="232323"/>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851809" y="1180162"/>
              <a:ext cx="3858521" cy="23232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851809" y="1189814"/>
              <a:ext cx="3961681" cy="213019"/>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được nhịn tiểu</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86386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18476"/>
              <a:ext cx="4092075" cy="358903"/>
            </a:xfrm>
            <a:prstGeom prst="rect">
              <a:avLst/>
            </a:prstGeom>
            <a:noFill/>
          </p:spPr>
          <p:txBody>
            <a:bodyPr wrap="square" rtlCol="0">
              <a:spAutoFit/>
            </a:bodyPr>
            <a:lstStyle/>
            <a:p>
              <a:pPr algn="just"/>
              <a:r>
                <a:rPr lang="en-US" sz="3800" b="1">
                  <a:latin typeface="Cambria" panose="02040503050406030204" pitchFamily="18" charset="0"/>
                  <a:ea typeface="Cambria" panose="02040503050406030204" pitchFamily="18" charset="0"/>
                </a:rPr>
                <a:t>    C</a:t>
              </a:r>
              <a:r>
                <a:rPr lang="vi-VN" sz="3800" b="1">
                  <a:latin typeface="Cambria" panose="02040503050406030204" pitchFamily="18" charset="0"/>
                  <a:ea typeface="Cambria" panose="02040503050406030204" pitchFamily="18" charset="0"/>
                </a:rPr>
                <a:t>húng ta cần tắm rửa hàng ngày bằng nước sạch và xà phòng, không được ăn mặn. Cần phải uống đủ nước mỗi ngày và không được nhịn tiểu để bảo vệ cơ quan bài tiết nước tiểu.</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558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66FF33"/>
                </a:solidFill>
                <a:effectLst>
                  <a:outerShdw blurRad="38100" dist="38100" dir="2700000" algn="tl">
                    <a:srgbClr val="000000">
                      <a:alpha val="43137"/>
                    </a:srgbClr>
                  </a:outerShdw>
                </a:effectLst>
                <a:latin typeface="UTM Guanine" panose="02040603050506020204" pitchFamily="18" charset="0"/>
              </a:rPr>
              <a:t>thực hành</a:t>
            </a:r>
          </a:p>
        </p:txBody>
      </p:sp>
    </p:spTree>
    <p:extLst>
      <p:ext uri="{BB962C8B-B14F-4D97-AF65-F5344CB8AC3E}">
        <p14:creationId xmlns:p14="http://schemas.microsoft.com/office/powerpoint/2010/main" val="205332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582425" y="498231"/>
            <a:ext cx="973069" cy="101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5494" y="498231"/>
            <a:ext cx="10043839" cy="1015663"/>
          </a:xfrm>
          <a:prstGeom prst="rect">
            <a:avLst/>
          </a:prstGeom>
          <a:noFill/>
        </p:spPr>
        <p:txBody>
          <a:bodyPr wrap="square" rtlCol="0">
            <a:spAutoFit/>
          </a:bodyPr>
          <a:lstStyle/>
          <a:p>
            <a:r>
              <a:rPr lang="en-US" sz="3000" b="1">
                <a:solidFill>
                  <a:srgbClr val="002060"/>
                </a:solidFill>
                <a:latin typeface="UTM Avo" panose="02040603050506020204" pitchFamily="18" charset="0"/>
              </a:rPr>
              <a:t>1. Điều tra thói quen ảnh hưởng đến cơ quan bài tiết nước tiểu theo gợi ý sau:</a:t>
            </a:r>
            <a:endParaRPr lang="en-US" sz="3000" b="1" dirty="0">
              <a:solidFill>
                <a:srgbClr val="002060"/>
              </a:solidFill>
              <a:latin typeface="UTM Avo" panose="02040603050506020204" pitchFamily="18" charset="0"/>
            </a:endParaRPr>
          </a:p>
        </p:txBody>
      </p:sp>
      <p:sp>
        <p:nvSpPr>
          <p:cNvPr id="4" name="TextBox 3"/>
          <p:cNvSpPr txBox="1"/>
          <p:nvPr/>
        </p:nvSpPr>
        <p:spPr>
          <a:xfrm>
            <a:off x="4245693" y="1575449"/>
            <a:ext cx="4663440" cy="954107"/>
          </a:xfrm>
          <a:prstGeom prst="rect">
            <a:avLst/>
          </a:prstGeom>
          <a:noFill/>
        </p:spPr>
        <p:txBody>
          <a:bodyPr wrap="square" rtlCol="0">
            <a:spAutoFit/>
          </a:bodyPr>
          <a:lstStyle/>
          <a:p>
            <a:r>
              <a:rPr lang="en-US" sz="2800" b="1" dirty="0">
                <a:solidFill>
                  <a:schemeClr val="accent2">
                    <a:lumMod val="50000"/>
                  </a:schemeClr>
                </a:solidFill>
              </a:rPr>
              <a:t>PHIẾU ĐIỀU TRA</a:t>
            </a:r>
          </a:p>
          <a:p>
            <a:r>
              <a:rPr lang="en-US" sz="2800">
                <a:solidFill>
                  <a:srgbClr val="FA7E26"/>
                </a:solidFill>
              </a:rPr>
              <a:t>      </a:t>
            </a:r>
            <a:r>
              <a:rPr lang="en-US" sz="2800" dirty="0" err="1">
                <a:solidFill>
                  <a:schemeClr val="accent2">
                    <a:lumMod val="75000"/>
                  </a:schemeClr>
                </a:solidFill>
              </a:rPr>
              <a:t>Nhóm</a:t>
            </a:r>
            <a:r>
              <a:rPr lang="en-US" sz="2800">
                <a:solidFill>
                  <a:schemeClr val="accent2">
                    <a:lumMod val="75000"/>
                  </a:schemeClr>
                </a:solidFill>
              </a:rPr>
              <a:t>: ….</a:t>
            </a:r>
            <a:endParaRPr lang="en-US" sz="2800" dirty="0">
              <a:solidFill>
                <a:schemeClr val="accent2">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39294433"/>
              </p:ext>
            </p:extLst>
          </p:nvPr>
        </p:nvGraphicFramePr>
        <p:xfrm>
          <a:off x="809894" y="3026236"/>
          <a:ext cx="10656387" cy="3403920"/>
        </p:xfrm>
        <a:graphic>
          <a:graphicData uri="http://schemas.openxmlformats.org/drawingml/2006/table">
            <a:tbl>
              <a:tblPr firstRow="1" bandRow="1">
                <a:tableStyleId>{BC89EF96-8CEA-46FF-86C4-4CE0E7609802}</a:tableStyleId>
              </a:tblPr>
              <a:tblGrid>
                <a:gridCol w="1184043">
                  <a:extLst>
                    <a:ext uri="{9D8B030D-6E8A-4147-A177-3AD203B41FA5}">
                      <a16:colId xmlns:a16="http://schemas.microsoft.com/office/drawing/2014/main" val="302034431"/>
                    </a:ext>
                  </a:extLst>
                </a:gridCol>
                <a:gridCol w="1184043">
                  <a:extLst>
                    <a:ext uri="{9D8B030D-6E8A-4147-A177-3AD203B41FA5}">
                      <a16:colId xmlns:a16="http://schemas.microsoft.com/office/drawing/2014/main" val="3103540747"/>
                    </a:ext>
                  </a:extLst>
                </a:gridCol>
                <a:gridCol w="1184043">
                  <a:extLst>
                    <a:ext uri="{9D8B030D-6E8A-4147-A177-3AD203B41FA5}">
                      <a16:colId xmlns:a16="http://schemas.microsoft.com/office/drawing/2014/main" val="3778588460"/>
                    </a:ext>
                  </a:extLst>
                </a:gridCol>
                <a:gridCol w="1184043">
                  <a:extLst>
                    <a:ext uri="{9D8B030D-6E8A-4147-A177-3AD203B41FA5}">
                      <a16:colId xmlns:a16="http://schemas.microsoft.com/office/drawing/2014/main" val="2769006021"/>
                    </a:ext>
                  </a:extLst>
                </a:gridCol>
                <a:gridCol w="1184043">
                  <a:extLst>
                    <a:ext uri="{9D8B030D-6E8A-4147-A177-3AD203B41FA5}">
                      <a16:colId xmlns:a16="http://schemas.microsoft.com/office/drawing/2014/main" val="293323894"/>
                    </a:ext>
                  </a:extLst>
                </a:gridCol>
                <a:gridCol w="1184043">
                  <a:extLst>
                    <a:ext uri="{9D8B030D-6E8A-4147-A177-3AD203B41FA5}">
                      <a16:colId xmlns:a16="http://schemas.microsoft.com/office/drawing/2014/main" val="355888441"/>
                    </a:ext>
                  </a:extLst>
                </a:gridCol>
                <a:gridCol w="1184043">
                  <a:extLst>
                    <a:ext uri="{9D8B030D-6E8A-4147-A177-3AD203B41FA5}">
                      <a16:colId xmlns:a16="http://schemas.microsoft.com/office/drawing/2014/main" val="3432572188"/>
                    </a:ext>
                  </a:extLst>
                </a:gridCol>
                <a:gridCol w="1184043">
                  <a:extLst>
                    <a:ext uri="{9D8B030D-6E8A-4147-A177-3AD203B41FA5}">
                      <a16:colId xmlns:a16="http://schemas.microsoft.com/office/drawing/2014/main" val="1106260857"/>
                    </a:ext>
                  </a:extLst>
                </a:gridCol>
                <a:gridCol w="1184043">
                  <a:extLst>
                    <a:ext uri="{9D8B030D-6E8A-4147-A177-3AD203B41FA5}">
                      <a16:colId xmlns:a16="http://schemas.microsoft.com/office/drawing/2014/main" val="4126748815"/>
                    </a:ext>
                  </a:extLst>
                </a:gridCol>
              </a:tblGrid>
              <a:tr h="1088571">
                <a:tc rowSpan="2">
                  <a:txBody>
                    <a:bodyPr/>
                    <a:lstStyle/>
                    <a:p>
                      <a:pPr algn="ctr"/>
                      <a:endParaRPr lang="en-US" sz="2000" dirty="0"/>
                    </a:p>
                  </a:txBody>
                  <a:tcPr anchor="ctr">
                    <a:solidFill>
                      <a:srgbClr val="ABE1FE"/>
                    </a:solidFill>
                  </a:tcPr>
                </a:tc>
                <a:tc gridSpan="2">
                  <a:txBody>
                    <a:bodyPr/>
                    <a:lstStyle/>
                    <a:p>
                      <a:pPr algn="ctr"/>
                      <a:r>
                        <a:rPr lang="en-US" sz="2000" b="0" dirty="0" err="1"/>
                        <a:t>Uống</a:t>
                      </a:r>
                      <a:r>
                        <a:rPr lang="en-US" sz="2000" b="0" baseline="0" dirty="0"/>
                        <a:t> </a:t>
                      </a:r>
                      <a:r>
                        <a:rPr lang="en-US" sz="2000" b="0" baseline="0" dirty="0" err="1"/>
                        <a:t>đủ</a:t>
                      </a:r>
                      <a:r>
                        <a:rPr lang="en-US" sz="2000" b="0" baseline="0" dirty="0"/>
                        <a:t> </a:t>
                      </a:r>
                      <a:r>
                        <a:rPr lang="en-US" sz="2000" b="0" baseline="0" dirty="0" err="1"/>
                        <a:t>nước</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Ăn</a:t>
                      </a:r>
                      <a:r>
                        <a:rPr lang="en-US" sz="2000" b="0" baseline="0" dirty="0"/>
                        <a:t> </a:t>
                      </a:r>
                      <a:r>
                        <a:rPr lang="en-US" sz="2000" b="0" baseline="0" dirty="0" err="1"/>
                        <a:t>mặn</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Nhịn</a:t>
                      </a:r>
                      <a:r>
                        <a:rPr lang="en-US" sz="2000" b="0" dirty="0"/>
                        <a:t> </a:t>
                      </a:r>
                      <a:r>
                        <a:rPr lang="en-US" sz="2000" b="0" dirty="0" err="1"/>
                        <a:t>tiểu</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Vệ</a:t>
                      </a:r>
                      <a:r>
                        <a:rPr lang="en-US" sz="2000" b="0" dirty="0"/>
                        <a:t> </a:t>
                      </a:r>
                      <a:r>
                        <a:rPr lang="en-US" sz="2000" b="0" dirty="0" err="1"/>
                        <a:t>sinh</a:t>
                      </a:r>
                      <a:r>
                        <a:rPr lang="en-US" sz="2000" b="0" dirty="0"/>
                        <a:t> </a:t>
                      </a:r>
                      <a:r>
                        <a:rPr lang="en-US" sz="2000" b="0" dirty="0" err="1"/>
                        <a:t>và</a:t>
                      </a:r>
                      <a:r>
                        <a:rPr lang="en-US" sz="2000" b="0" baseline="0" dirty="0"/>
                        <a:t> </a:t>
                      </a:r>
                      <a:r>
                        <a:rPr lang="en-US" sz="2000" b="0" baseline="0" dirty="0" err="1"/>
                        <a:t>thay</a:t>
                      </a:r>
                      <a:r>
                        <a:rPr lang="en-US" sz="2000" b="0" baseline="0" dirty="0"/>
                        <a:t> </a:t>
                      </a:r>
                      <a:r>
                        <a:rPr lang="en-US" sz="2000" b="0" baseline="0" dirty="0" err="1"/>
                        <a:t>đồ</a:t>
                      </a:r>
                      <a:r>
                        <a:rPr lang="en-US" sz="2000" b="0" baseline="0" dirty="0"/>
                        <a:t> </a:t>
                      </a:r>
                      <a:r>
                        <a:rPr lang="en-US" sz="2000" b="0" baseline="0" dirty="0" err="1"/>
                        <a:t>lót</a:t>
                      </a:r>
                      <a:r>
                        <a:rPr lang="en-US" sz="2000" b="0" baseline="0" dirty="0"/>
                        <a:t> </a:t>
                      </a:r>
                      <a:r>
                        <a:rPr lang="en-US" sz="2000" b="0" baseline="0" dirty="0" err="1"/>
                        <a:t>hằng</a:t>
                      </a:r>
                      <a:r>
                        <a:rPr lang="en-US" sz="2000" b="0" baseline="0" dirty="0"/>
                        <a:t> </a:t>
                      </a:r>
                      <a:r>
                        <a:rPr lang="en-US" sz="2000" b="0" baseline="0" dirty="0" err="1"/>
                        <a:t>ngày</a:t>
                      </a:r>
                      <a:endParaRPr lang="en-US" sz="2000" b="0" dirty="0"/>
                    </a:p>
                  </a:txBody>
                  <a:tcPr anchor="ctr">
                    <a:solidFill>
                      <a:srgbClr val="ABE1FE"/>
                    </a:solidFill>
                  </a:tcPr>
                </a:tc>
                <a:tc hMerge="1">
                  <a:txBody>
                    <a:bodyPr/>
                    <a:lstStyle/>
                    <a:p>
                      <a:endParaRPr lang="en-US" dirty="0"/>
                    </a:p>
                  </a:txBody>
                  <a:tcPr/>
                </a:tc>
                <a:extLst>
                  <a:ext uri="{0D108BD9-81ED-4DB2-BD59-A6C34878D82A}">
                    <a16:rowId xmlns:a16="http://schemas.microsoft.com/office/drawing/2014/main" val="244755373"/>
                  </a:ext>
                </a:extLst>
              </a:tr>
              <a:tr h="771783">
                <a:tc vMerge="1">
                  <a:txBody>
                    <a:bodyPr/>
                    <a:lstStyle/>
                    <a:p>
                      <a:endParaRPr lang="en-US" dirty="0"/>
                    </a:p>
                  </a:txBody>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r>
                        <a:rPr lang="en-US" sz="2000" baseline="0" dirty="0"/>
                        <a:t> </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extLst>
                  <a:ext uri="{0D108BD9-81ED-4DB2-BD59-A6C34878D82A}">
                    <a16:rowId xmlns:a16="http://schemas.microsoft.com/office/drawing/2014/main" val="366523645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48159854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141067609"/>
                  </a:ext>
                </a:extLst>
              </a:tr>
            </a:tbl>
          </a:graphicData>
        </a:graphic>
      </p:graphicFrame>
      <p:sp>
        <p:nvSpPr>
          <p:cNvPr id="6" name="TextBox 5"/>
          <p:cNvSpPr txBox="1"/>
          <p:nvPr/>
        </p:nvSpPr>
        <p:spPr>
          <a:xfrm>
            <a:off x="809894" y="2431150"/>
            <a:ext cx="5863771" cy="461665"/>
          </a:xfrm>
          <a:prstGeom prst="rect">
            <a:avLst/>
          </a:prstGeom>
          <a:noFill/>
        </p:spPr>
        <p:txBody>
          <a:bodyPr wrap="square" rtlCol="0">
            <a:spAutoFit/>
          </a:bodyPr>
          <a:lstStyle/>
          <a:p>
            <a:r>
              <a:rPr lang="en-US" sz="2400" dirty="0" err="1"/>
              <a:t>Đánh</a:t>
            </a:r>
            <a:r>
              <a:rPr lang="en-US" sz="2400" dirty="0"/>
              <a:t> </a:t>
            </a:r>
            <a:r>
              <a:rPr lang="en-US" sz="2400" dirty="0" err="1"/>
              <a:t>dấu</a:t>
            </a:r>
            <a:r>
              <a:rPr lang="en-US" sz="2400" dirty="0"/>
              <a:t> x </a:t>
            </a:r>
            <a:r>
              <a:rPr lang="en-US" sz="2400" dirty="0" err="1"/>
              <a:t>vào</a:t>
            </a:r>
            <a:r>
              <a:rPr lang="en-US" sz="2400" dirty="0"/>
              <a:t> </a:t>
            </a:r>
            <a:r>
              <a:rPr lang="en-US" sz="2400" dirty="0" err="1"/>
              <a:t>cột</a:t>
            </a:r>
            <a:r>
              <a:rPr lang="en-US" sz="2400" dirty="0"/>
              <a:t> </a:t>
            </a:r>
            <a:r>
              <a:rPr lang="en-US" sz="2400" dirty="0" err="1"/>
              <a:t>phù</a:t>
            </a:r>
            <a:r>
              <a:rPr lang="en-US" sz="2400" dirty="0"/>
              <a:t> </a:t>
            </a:r>
            <a:r>
              <a:rPr lang="en-US" sz="2400" dirty="0" err="1"/>
              <a:t>hợp</a:t>
            </a:r>
            <a:endParaRPr lang="en-US" sz="2400" dirty="0"/>
          </a:p>
        </p:txBody>
      </p:sp>
      <p:grpSp>
        <p:nvGrpSpPr>
          <p:cNvPr id="7" name="Group 6"/>
          <p:cNvGrpSpPr/>
          <p:nvPr/>
        </p:nvGrpSpPr>
        <p:grpSpPr>
          <a:xfrm>
            <a:off x="627017" y="3026236"/>
            <a:ext cx="1505134" cy="1857828"/>
            <a:chOff x="627017" y="2438401"/>
            <a:chExt cx="1505134" cy="1857828"/>
          </a:xfrm>
        </p:grpSpPr>
        <p:cxnSp>
          <p:nvCxnSpPr>
            <p:cNvPr id="8" name="Straight Connector 7"/>
            <p:cNvCxnSpPr/>
            <p:nvPr/>
          </p:nvCxnSpPr>
          <p:spPr>
            <a:xfrm>
              <a:off x="809894" y="2438401"/>
              <a:ext cx="1178563" cy="18578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0996" y="2483194"/>
              <a:ext cx="1071155" cy="707886"/>
            </a:xfrm>
            <a:prstGeom prst="rect">
              <a:avLst/>
            </a:prstGeom>
            <a:noFill/>
          </p:spPr>
          <p:txBody>
            <a:bodyPr wrap="square" rtlCol="0">
              <a:spAutoFit/>
            </a:bodyPr>
            <a:lstStyle/>
            <a:p>
              <a:pPr algn="ctr"/>
              <a:r>
                <a:rPr lang="en-US" sz="2000" dirty="0" err="1"/>
                <a:t>Thói</a:t>
              </a:r>
              <a:r>
                <a:rPr lang="en-US" sz="2000" dirty="0"/>
                <a:t> </a:t>
              </a:r>
              <a:r>
                <a:rPr lang="en-US" sz="2000" dirty="0" err="1"/>
                <a:t>quen</a:t>
              </a:r>
              <a:endParaRPr lang="en-US" sz="2000" dirty="0"/>
            </a:p>
          </p:txBody>
        </p:sp>
        <p:sp>
          <p:nvSpPr>
            <p:cNvPr id="10" name="TextBox 9"/>
            <p:cNvSpPr txBox="1"/>
            <p:nvPr/>
          </p:nvSpPr>
          <p:spPr>
            <a:xfrm>
              <a:off x="627017" y="3238226"/>
              <a:ext cx="1071155" cy="1015663"/>
            </a:xfrm>
            <a:prstGeom prst="rect">
              <a:avLst/>
            </a:prstGeom>
            <a:noFill/>
          </p:spPr>
          <p:txBody>
            <a:bodyPr wrap="square" rtlCol="0">
              <a:spAutoFit/>
            </a:bodyPr>
            <a:lstStyle/>
            <a:p>
              <a:pPr algn="ctr"/>
              <a:r>
                <a:rPr lang="en-US" sz="2000" dirty="0" err="1"/>
                <a:t>Tên</a:t>
              </a:r>
              <a:r>
                <a:rPr lang="en-US" sz="2000" dirty="0"/>
                <a:t> </a:t>
              </a:r>
              <a:r>
                <a:rPr lang="en-US" sz="2000" dirty="0" err="1"/>
                <a:t>học</a:t>
              </a:r>
              <a:r>
                <a:rPr lang="en-US" sz="2000" dirty="0"/>
                <a:t> </a:t>
              </a:r>
              <a:r>
                <a:rPr lang="en-US" sz="2000" dirty="0" err="1"/>
                <a:t>sinh</a:t>
              </a:r>
              <a:endParaRPr lang="en-US" sz="2000" dirty="0"/>
            </a:p>
          </p:txBody>
        </p:sp>
      </p:grpSp>
    </p:spTree>
    <p:extLst>
      <p:ext uri="{BB962C8B-B14F-4D97-AF65-F5344CB8AC3E}">
        <p14:creationId xmlns:p14="http://schemas.microsoft.com/office/powerpoint/2010/main" val="986532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330" y="342538"/>
            <a:ext cx="11244220" cy="1015663"/>
          </a:xfrm>
          <a:prstGeom prst="rect">
            <a:avLst/>
          </a:prstGeom>
          <a:noFill/>
        </p:spPr>
        <p:txBody>
          <a:bodyPr wrap="square" rtlCol="0">
            <a:spAutoFit/>
          </a:bodyPr>
          <a:lstStyle/>
          <a:p>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bao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nhiêu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bạn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thói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quen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tốt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bao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nhiêu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bạn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thói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quen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không</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tốt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cơ</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bài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tiết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nước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tiểu</a:t>
            </a:r>
            <a:r>
              <a:rPr lang="en-US" sz="3000" b="1" dirty="0">
                <a:solidFill>
                  <a:srgbClr val="002060"/>
                </a:solidFill>
                <a:latin typeface="UTM Avo" panose="02040603050506020204" pitchFamily="18" charset="0"/>
              </a:rPr>
              <a:t>?</a:t>
            </a:r>
          </a:p>
        </p:txBody>
      </p:sp>
      <p:sp>
        <p:nvSpPr>
          <p:cNvPr id="4" name="Rectangle 3"/>
          <p:cNvSpPr/>
          <p:nvPr/>
        </p:nvSpPr>
        <p:spPr>
          <a:xfrm>
            <a:off x="1436914" y="1567543"/>
            <a:ext cx="6596743" cy="5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057" y="1567543"/>
            <a:ext cx="12193057" cy="5291787"/>
          </a:xfrm>
          <a:prstGeom prst="rect">
            <a:avLst/>
          </a:prstGeom>
        </p:spPr>
      </p:pic>
    </p:spTree>
    <p:extLst>
      <p:ext uri="{BB962C8B-B14F-4D97-AF65-F5344CB8AC3E}">
        <p14:creationId xmlns:p14="http://schemas.microsoft.com/office/powerpoint/2010/main" val="379751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20716"/>
              <a:ext cx="4092075" cy="343069"/>
            </a:xfrm>
            <a:prstGeom prst="rect">
              <a:avLst/>
            </a:prstGeom>
            <a:noFill/>
          </p:spPr>
          <p:txBody>
            <a:bodyPr wrap="square" rtlCol="0">
              <a:spAutoFit/>
            </a:bodyPr>
            <a:lstStyle/>
            <a:p>
              <a:pPr algn="just"/>
              <a:r>
                <a:rPr lang="en-US" sz="38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Đ</a:t>
              </a:r>
              <a:r>
                <a:rPr lang="vi-VN" sz="3600" b="1">
                  <a:solidFill>
                    <a:srgbClr val="002060"/>
                  </a:solidFill>
                  <a:latin typeface="Cambria" panose="02040503050406030204" pitchFamily="18" charset="0"/>
                  <a:ea typeface="Cambria" panose="02040503050406030204" pitchFamily="18" charset="0"/>
                </a:rPr>
                <a:t>ể chăm sóc,</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bảo vệ cơ quan bài tiết nước tiểu thì chúng ta cần phải uống đủ nước, vệ sinh và thay đồ lót hàng ngày. Không nên ăn quá mặn và nhịn tiểu vì điều đó có hại cho sức khỏe và cơ quan bài tiết nước tiểu.</a:t>
              </a:r>
              <a:endParaRPr lang="en-US" sz="36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416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自定义 421">
      <a:dk1>
        <a:sysClr val="windowText" lastClr="000000"/>
      </a:dk1>
      <a:lt1>
        <a:sysClr val="window" lastClr="FFFFFF"/>
      </a:lt1>
      <a:dk2>
        <a:srgbClr val="44546A"/>
      </a:dk2>
      <a:lt2>
        <a:srgbClr val="E7E6E6"/>
      </a:lt2>
      <a:accent1>
        <a:srgbClr val="42B59A"/>
      </a:accent1>
      <a:accent2>
        <a:srgbClr val="269E82"/>
      </a:accent2>
      <a:accent3>
        <a:srgbClr val="42B59A"/>
      </a:accent3>
      <a:accent4>
        <a:srgbClr val="269E82"/>
      </a:accent4>
      <a:accent5>
        <a:srgbClr val="42B59A"/>
      </a:accent5>
      <a:accent6>
        <a:srgbClr val="269E8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338</Words>
  <Application>Microsoft Office PowerPoint</Application>
  <PresentationFormat>Widescreen</PresentationFormat>
  <Paragraphs>45</Paragraphs>
  <Slides>9</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vt:i4>
      </vt:variant>
    </vt:vector>
  </HeadingPairs>
  <TitlesOfParts>
    <vt:vector size="26" baseType="lpstr">
      <vt:lpstr>字魂64号-萌趣软糖体</vt:lpstr>
      <vt:lpstr>等线</vt:lpstr>
      <vt:lpstr>Cambria</vt:lpstr>
      <vt:lpstr>#9Slide05 SVNAngellife</vt:lpstr>
      <vt:lpstr>Arial</vt:lpstr>
      <vt:lpstr>Times New Roman</vt:lpstr>
      <vt:lpstr>UTM Guanine</vt:lpstr>
      <vt:lpstr>UTM Sharnay</vt:lpstr>
      <vt:lpstr>UTM Alberta Heavy</vt:lpstr>
      <vt:lpstr>UTM Avo</vt:lpstr>
      <vt:lpstr>SVN-Harabaras</vt:lpstr>
      <vt:lpstr>#9Slide07 HoneyCream</vt:lpstr>
      <vt:lpstr>思源黑体 CN</vt:lpstr>
      <vt:lpstr>SVN-Newton</vt:lpstr>
      <vt:lpstr>SVN-Lobster</vt:lpstr>
      <vt:lpstr>UTM Aptima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SingPC</cp:lastModifiedBy>
  <cp:revision>18</cp:revision>
  <dcterms:created xsi:type="dcterms:W3CDTF">2023-03-19T10:21:57Z</dcterms:created>
  <dcterms:modified xsi:type="dcterms:W3CDTF">2024-04-16T03:20:13Z</dcterms:modified>
</cp:coreProperties>
</file>