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259" r:id="rId2"/>
    <p:sldId id="262" r:id="rId3"/>
    <p:sldId id="265" r:id="rId4"/>
    <p:sldId id="266" r:id="rId5"/>
    <p:sldId id="268" r:id="rId6"/>
    <p:sldId id="263" r:id="rId7"/>
    <p:sldId id="267" r:id="rId8"/>
    <p:sldId id="269" r:id="rId9"/>
    <p:sldId id="273" r:id="rId10"/>
  </p:sldIdLst>
  <p:sldSz cx="12192000" cy="6858000"/>
  <p:notesSz cx="6858000" cy="9144000"/>
  <p:embeddedFontLst>
    <p:embeddedFont>
      <p:font typeface="#9Slide05 SVNAngellife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UTM Alberta Heavy" panose="02040603050506020204" pitchFamily="18" charset="0"/>
      <p:regular r:id="rId18"/>
    </p:embeddedFont>
    <p:embeddedFont>
      <p:font typeface="UTM Aptima" panose="02040603050506020204" pitchFamily="18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Guanine" panose="0204060305050602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CC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28E87-4A7C-47F9-BFE3-4EE1DBF9730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C9154-A139-4BCB-9840-0AFA3633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7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707DBE8-4656-3645-9036-E2EE1DB118C0}"/>
              </a:ext>
            </a:extLst>
          </p:cNvPr>
          <p:cNvSpPr/>
          <p:nvPr userDrawn="1"/>
        </p:nvSpPr>
        <p:spPr>
          <a:xfrm>
            <a:off x="257578" y="173865"/>
            <a:ext cx="11706896" cy="6458755"/>
          </a:xfrm>
          <a:prstGeom prst="rect">
            <a:avLst/>
          </a:prstGeom>
          <a:solidFill>
            <a:schemeClr val="bg1"/>
          </a:solidFill>
          <a:ln>
            <a:solidFill>
              <a:srgbClr val="00CC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9F7895-FB87-CB4C-A84F-C5BA25C17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9039" flipH="1">
            <a:off x="10963381" y="-100540"/>
            <a:ext cx="1320573" cy="1320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70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56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68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83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41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52123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2"/>
            <a:ext cx="12192000" cy="6854653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559FAA53-DE38-1244-9140-E9B25FB691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8239199" y="3917428"/>
            <a:ext cx="2837569" cy="2837569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12E3B3B6-B60D-614B-8C0A-DC7CF3E397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1309733" y="3998783"/>
            <a:ext cx="2503962" cy="250396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46" y="30557"/>
            <a:ext cx="1555844" cy="1555844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770" y="-2140"/>
            <a:ext cx="2136820" cy="2136820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99" y="-1243"/>
            <a:ext cx="1237408" cy="123740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741" y="-133227"/>
            <a:ext cx="1787914" cy="178791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98690" y="1843611"/>
            <a:ext cx="7992281" cy="2359990"/>
            <a:chOff x="1812023" y="1679814"/>
            <a:chExt cx="7992281" cy="2359990"/>
          </a:xfrm>
        </p:grpSpPr>
        <p:sp>
          <p:nvSpPr>
            <p:cNvPr id="11" name="TextBox 10"/>
            <p:cNvSpPr txBox="1"/>
            <p:nvPr/>
          </p:nvSpPr>
          <p:spPr>
            <a:xfrm>
              <a:off x="1812023" y="1679814"/>
              <a:ext cx="7992281" cy="232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800">
                  <a:ln w="276225">
                    <a:solidFill>
                      <a:srgbClr val="00CC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Angellife" panose="02000500000000020003" pitchFamily="2" charset="0"/>
                </a:rPr>
                <a:t>Chăm sóc, bảo vệ cơ quan vận động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12023" y="1713013"/>
              <a:ext cx="7992281" cy="232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Angellife" panose="02000500000000020003" pitchFamily="2" charset="0"/>
                </a:rPr>
                <a:t>Chăm sóc, bảo vệ cơ quan vận động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936996" y="325852"/>
            <a:ext cx="4000186" cy="9103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FF00"/>
                </a:solidFill>
                <a:latin typeface="SVN-Harabaras" panose="02040603050506020204" pitchFamily="18" charset="0"/>
                <a:cs typeface="#9Slide03 Arima Madurai Light" panose="00000400000000000000" pitchFamily="2" charset="0"/>
              </a:rPr>
              <a:t>Tự nhiên và Xã hội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67755" y="4170402"/>
            <a:ext cx="196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Olivier" panose="02040603050506020204" pitchFamily="18" charset="0"/>
              </a:rPr>
              <a:t>(Tiết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61738" y="112975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6933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1332078" y="423158"/>
            <a:ext cx="8709993" cy="4655028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0" y="148307"/>
            <a:ext cx="1574155" cy="2798498"/>
          </a:xfrm>
          <a:prstGeom prst="rect">
            <a:avLst/>
          </a:prstGeom>
        </p:spPr>
      </p:pic>
      <p:pic>
        <p:nvPicPr>
          <p:cNvPr id="8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55" y="875211"/>
            <a:ext cx="1142971" cy="1703178"/>
          </a:xfrm>
          <a:prstGeom prst="rect">
            <a:avLst/>
          </a:prstGeom>
        </p:spPr>
      </p:pic>
      <p:grpSp>
        <p:nvGrpSpPr>
          <p:cNvPr id="9" name="组合 2"/>
          <p:cNvGrpSpPr/>
          <p:nvPr/>
        </p:nvGrpSpPr>
        <p:grpSpPr>
          <a:xfrm>
            <a:off x="5117168" y="1063960"/>
            <a:ext cx="1042430" cy="888377"/>
            <a:chOff x="5522482" y="1341439"/>
            <a:chExt cx="1042430" cy="888377"/>
          </a:xfrm>
        </p:grpSpPr>
        <p:sp>
          <p:nvSpPr>
            <p:cNvPr id="10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86757" y="2197419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6951" y="3466962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khám phá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604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105 -0.0037 0.00196 -0.0074 0.00313 -0.01088 C 0.00378 -0.01296 0.00482 -0.01458 0.00547 -0.01666 C 0.00573 -0.01782 0.00573 -0.01944 0.00612 -0.0206 C 0.00665 -0.02245 0.00717 -0.02407 0.00769 -0.02615 C 0.00834 -0.02893 0.0086 -0.03194 0.00925 -0.03472 C 0.00977 -0.03634 0.01029 -0.03819 0.01081 -0.04004 C 0.01107 -0.0412 0.01133 -0.04259 0.01159 -0.04421 C 0.01368 -0.06157 0.01342 -0.05949 0.01472 -0.07315 C 0.01407 -0.09213 0.0142 -0.11111 0.01316 -0.12963 C 0.0129 -0.13264 0.01133 -0.13426 0.01081 -0.13657 C 0.01016 -0.13889 0.01042 -0.14143 0.01003 -0.14352 C 0.00925 -0.14652 0.00782 -0.14907 0.00704 -0.15185 C 0.00652 -0.15324 0.00652 -0.15486 0.00612 -0.15602 C 0.00547 -0.15833 0.00469 -0.16065 0.00391 -0.16296 C 0.00248 -0.16713 0.0017 -0.16852 -4.79167E-6 -0.17245 C -0.00156 -0.18102 -0.00182 -0.18402 -0.00364 -0.19074 C -0.00416 -0.19236 -0.00481 -0.19328 -0.0052 -0.19467 C -0.00585 -0.19884 -0.00611 -0.20301 -0.00677 -0.20717 C -0.00716 -0.20833 -0.00807 -0.20972 -0.00833 -0.21134 C -0.00937 -0.2162 -0.00872 -0.22014 -0.00976 -0.22523 C -0.01315 -0.23819 -0.00976 -0.21713 -0.01289 -0.23588 C -0.01328 -0.23819 -0.01354 -0.24051 -0.01367 -0.24282 C -0.01406 -0.2449 -0.01445 -0.24676 -0.01445 -0.24838 C -0.01484 -0.25185 -0.01497 -0.25602 -0.01523 -0.25972 C -0.01549 -0.26296 -0.01588 -0.2662 -0.01588 -0.26921 C -0.01549 -0.28588 -0.01523 -0.30301 -0.01445 -0.32037 C -0.01419 -0.32777 -0.01328 -0.32777 -0.01132 -0.33518 C -0.01015 -0.34027 -0.0108 -0.34143 -0.00976 -0.34768 C -0.00937 -0.35254 -0.00794 -0.35833 -0.00677 -0.36296 C -0.00677 -0.36412 -0.0052 -0.38148 -0.00455 -0.38611 C -0.00429 -0.38773 -0.00403 -0.38935 -0.00364 -0.39051 C -0.00065 -0.42777 -0.0013 -0.41342 -0.00299 -0.47639 C -0.00325 -0.48102 -0.00416 -0.48541 -0.00455 -0.49004 C -0.00559 -0.50277 -0.00559 -0.5206 -0.00755 -0.53148 L -0.00911 -0.53981 L -0.01132 -0.53426 " pathEditMode="relative" rAng="0" ptsTypes="AAAAAAAAAAAAAAAAAAAAAAAAAAAAAAAAAAAAAA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0.00046 C 0.00013 -0.0081 0.00052 -0.0162 0.00091 -0.02407 C 0.00117 -0.03056 0.00182 -0.03704 0.00182 -0.04352 C 0.00182 -0.05393 0.00273 -0.06458 0.00091 -0.07477 C -0.00104 -0.08449 -0.00456 -0.08171 -0.0086 -0.08449 C -0.00964 -0.08518 -0.01068 -0.08588 -0.01133 -0.08681 C -0.0125 -0.08819 -0.01784 -0.09861 -0.01797 -0.09884 C -0.01836 -0.10023 -0.01849 -0.10139 -0.01888 -0.10255 C -0.01979 -0.10393 -0.02084 -0.10486 -0.02175 -0.10648 L -0.02357 -0.11343 C -0.02396 -0.11458 -0.0237 -0.11643 -0.02461 -0.1169 L -0.02722 -0.11944 C -0.02682 -0.12361 -0.02722 -0.12824 -0.02552 -0.13148 L -0.02175 -0.13866 C -0.0211 -0.14028 -0.01979 -0.14097 -0.01888 -0.14236 C -0.01472 -0.15023 -0.01979 -0.14491 -0.01419 -0.14977 C -0.00742 -0.16273 -0.01797 -0.14282 -0.00951 -0.15694 C -0.0082 -0.15949 -0.00651 -0.16157 -0.00573 -0.16412 C -0.00547 -0.16528 -0.00534 -0.16667 -0.00482 -0.16782 C -0.00065 -0.17593 -0.00326 -0.16713 1.875E-6 -0.175 C 0.00026 -0.17639 0.00026 -0.17755 0.00091 -0.17847 C 0.00156 -0.18032 0.00286 -0.18171 0.00377 -0.18333 C 0.01133 -0.20116 0.00104 -0.18079 0.00755 -0.19306 C 0.00768 -0.19537 0.00794 -0.19792 0.00846 -0.20023 C 0.00859 -0.20162 0.00898 -0.20278 0.00937 -0.20393 C 0.00976 -0.20556 0.01002 -0.20718 0.01028 -0.2088 C 0.01068 -0.21111 0.01081 -0.21366 0.01133 -0.21597 C 0.01172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02 0.00859 -0.2912 0.00755 -0.29421 L 0.0056 -0.29907 C 0.00495 -0.30393 0.0043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403402" y="209006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1397544" y="338543"/>
            <a:ext cx="10393133" cy="1490258"/>
            <a:chOff x="-1364358" y="426012"/>
            <a:chExt cx="8600682" cy="1792138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26012"/>
              <a:ext cx="8600680" cy="1308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1. Nêu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các yêu cầu về tư thế ngồi học để cột sống không bị cong vẹo.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90109" y="1951375"/>
            <a:ext cx="7715250" cy="4615012"/>
            <a:chOff x="4190109" y="1951375"/>
            <a:chExt cx="7715250" cy="46150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6E86ED-758D-4106-911E-8732418D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90109" y="1951375"/>
              <a:ext cx="7715250" cy="4615012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4284617" y="2547257"/>
              <a:ext cx="2730137" cy="2560320"/>
            </a:xfrm>
            <a:prstGeom prst="round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600586" y="2547257"/>
            <a:ext cx="3367802" cy="2411879"/>
            <a:chOff x="496667" y="1218441"/>
            <a:chExt cx="4408210" cy="256468"/>
          </a:xfrm>
        </p:grpSpPr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496667" y="1218441"/>
              <a:ext cx="4408210" cy="256468"/>
            </a:xfrm>
            <a:prstGeom prst="roundRect">
              <a:avLst/>
            </a:prstGeom>
            <a:noFill/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64092" y="1242925"/>
              <a:ext cx="4073361" cy="219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sát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tranh sgk/tr 84 và nêu tư thế ngồi học đúng.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94611" y="2730137"/>
            <a:ext cx="2723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Mắt cách vở khoảng 30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Lưng thẳng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Hai tay đặt trên bàn</a:t>
            </a:r>
          </a:p>
        </p:txBody>
      </p:sp>
    </p:spTree>
    <p:extLst>
      <p:ext uri="{BB962C8B-B14F-4D97-AF65-F5344CB8AC3E}">
        <p14:creationId xmlns:p14="http://schemas.microsoft.com/office/powerpoint/2010/main" val="10223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403402" y="209006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1397544" y="338543"/>
            <a:ext cx="10393133" cy="1490258"/>
            <a:chOff x="-1364358" y="426012"/>
            <a:chExt cx="8600682" cy="1792138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26012"/>
              <a:ext cx="8600680" cy="159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2. Em hãy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tự nhận xét tư thế ngồi học của mình và điều chỉnh cho đúng.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1763484"/>
            <a:ext cx="5094516" cy="50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487" y="2066120"/>
            <a:ext cx="3686061" cy="47918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26971" y="2111055"/>
            <a:ext cx="4519749" cy="2539321"/>
            <a:chOff x="3526971" y="2111055"/>
            <a:chExt cx="4519749" cy="2539321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526971" y="2111055"/>
              <a:ext cx="4519749" cy="2539321"/>
            </a:xfrm>
            <a:prstGeom prst="wedgeRoundRectCallout">
              <a:avLst>
                <a:gd name="adj1" fmla="val -67943"/>
                <a:gd name="adj2" fmla="val 34816"/>
                <a:gd name="adj3" fmla="val 16667"/>
              </a:avLst>
            </a:prstGeom>
            <a:noFill/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4537" y="2285999"/>
              <a:ext cx="42715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latin typeface="UTM Aptima" panose="02040603050506020204" pitchFamily="18" charset="0"/>
                </a:rPr>
                <a:t>Em hãy thực hiện tư thế ngồi đúng. Quan sát tư thế ngồi của bạn và nhận xét xem bạn ngồi như vậy đúng hay chưa?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58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Tư thế ngồi viết và cách cầm bút-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450" y="195942"/>
            <a:ext cx="11727541" cy="65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4977" cy="6856327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1332078" y="423158"/>
            <a:ext cx="8709993" cy="4655028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0" y="148307"/>
            <a:ext cx="1574155" cy="2798498"/>
          </a:xfrm>
          <a:prstGeom prst="rect">
            <a:avLst/>
          </a:prstGeom>
        </p:spPr>
      </p:pic>
      <p:pic>
        <p:nvPicPr>
          <p:cNvPr id="8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55" y="875211"/>
            <a:ext cx="1142971" cy="1703178"/>
          </a:xfrm>
          <a:prstGeom prst="rect">
            <a:avLst/>
          </a:prstGeom>
        </p:spPr>
      </p:pic>
      <p:grpSp>
        <p:nvGrpSpPr>
          <p:cNvPr id="9" name="组合 2"/>
          <p:cNvGrpSpPr/>
          <p:nvPr/>
        </p:nvGrpSpPr>
        <p:grpSpPr>
          <a:xfrm>
            <a:off x="5117168" y="1063960"/>
            <a:ext cx="1042430" cy="888377"/>
            <a:chOff x="5522482" y="1341439"/>
            <a:chExt cx="1042430" cy="888377"/>
          </a:xfrm>
        </p:grpSpPr>
        <p:sp>
          <p:nvSpPr>
            <p:cNvPr id="10" name="椭圆 23"/>
            <p:cNvSpPr/>
            <p:nvPr/>
          </p:nvSpPr>
          <p:spPr>
            <a:xfrm>
              <a:off x="5599509" y="1341439"/>
              <a:ext cx="888377" cy="888377"/>
            </a:xfrm>
            <a:prstGeom prst="ellipse">
              <a:avLst/>
            </a:prstGeom>
            <a:solidFill>
              <a:srgbClr val="19A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5522482" y="1472549"/>
              <a:ext cx="1042430" cy="626155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effectLst>
                    <a:outerShdw blurRad="50800" dist="38100" dir="5400000" algn="t" rotWithShape="0">
                      <a:srgbClr val="0B4957">
                        <a:alpha val="20000"/>
                      </a:srgbClr>
                    </a:outerShdw>
                  </a:effectLst>
                  <a:latin typeface="UTM Alberta Heavy" panose="02040603050506020204" pitchFamily="18" charset="0"/>
                  <a:ea typeface="字魂64号-萌趣软糖体" panose="00000500000000000000" charset="-122"/>
                  <a:cs typeface="+mn-cs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srgbClr val="0B4957">
                      <a:alpha val="20000"/>
                    </a:srgbClr>
                  </a:outerShdw>
                </a:effectLst>
                <a:latin typeface="UTM Alberta Heavy" panose="02040603050506020204" pitchFamily="18" charset="0"/>
                <a:ea typeface="字魂64号-萌趣软糖体" panose="00000500000000000000" charset="-122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86757" y="2197419"/>
            <a:ext cx="6675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Hoạt động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6951" y="3466962"/>
            <a:ext cx="667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Angellife" panose="02000500000000020003" pitchFamily="2" charset="0"/>
              </a:rPr>
              <a:t> </a:t>
            </a:r>
            <a:r>
              <a:rPr lang="en-US" sz="600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thực hành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466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105 -0.0037 0.00196 -0.0074 0.00313 -0.01088 C 0.00378 -0.01296 0.00482 -0.01458 0.00547 -0.01666 C 0.00573 -0.01782 0.00573 -0.01944 0.00612 -0.0206 C 0.00665 -0.02245 0.00717 -0.02407 0.00769 -0.02615 C 0.00834 -0.02893 0.0086 -0.03194 0.00925 -0.03472 C 0.00977 -0.03634 0.01029 -0.03819 0.01081 -0.04004 C 0.01107 -0.0412 0.01133 -0.04259 0.01159 -0.04421 C 0.01368 -0.06157 0.01342 -0.05949 0.01472 -0.07315 C 0.01407 -0.09213 0.0142 -0.11111 0.01316 -0.12963 C 0.0129 -0.13264 0.01133 -0.13426 0.01081 -0.13657 C 0.01016 -0.13889 0.01042 -0.14143 0.01003 -0.14352 C 0.00925 -0.14652 0.00782 -0.14907 0.00704 -0.15185 C 0.00652 -0.15324 0.00652 -0.15486 0.00612 -0.15602 C 0.00547 -0.15833 0.00469 -0.16065 0.00391 -0.16296 C 0.00248 -0.16713 0.0017 -0.16852 -4.79167E-6 -0.17245 C -0.00156 -0.18102 -0.00182 -0.18402 -0.00364 -0.19074 C -0.00416 -0.19236 -0.00481 -0.19328 -0.0052 -0.19467 C -0.00585 -0.19884 -0.00611 -0.20301 -0.00677 -0.20717 C -0.00716 -0.20833 -0.00807 -0.20972 -0.00833 -0.21134 C -0.00937 -0.2162 -0.00872 -0.22014 -0.00976 -0.22523 C -0.01315 -0.23819 -0.00976 -0.21713 -0.01289 -0.23588 C -0.01328 -0.23819 -0.01354 -0.24051 -0.01367 -0.24282 C -0.01406 -0.2449 -0.01445 -0.24676 -0.01445 -0.24838 C -0.01484 -0.25185 -0.01497 -0.25602 -0.01523 -0.25972 C -0.01549 -0.26296 -0.01588 -0.2662 -0.01588 -0.26921 C -0.01549 -0.28588 -0.01523 -0.30301 -0.01445 -0.32037 C -0.01419 -0.32777 -0.01328 -0.32777 -0.01132 -0.33518 C -0.01015 -0.34027 -0.0108 -0.34143 -0.00976 -0.34768 C -0.00937 -0.35254 -0.00794 -0.35833 -0.00677 -0.36296 C -0.00677 -0.36412 -0.0052 -0.38148 -0.00455 -0.38611 C -0.00429 -0.38773 -0.00403 -0.38935 -0.00364 -0.39051 C -0.00065 -0.42777 -0.0013 -0.41342 -0.00299 -0.47639 C -0.00325 -0.48102 -0.00416 -0.48541 -0.00455 -0.49004 C -0.00559 -0.50277 -0.00559 -0.5206 -0.00755 -0.53148 L -0.00911 -0.53981 L -0.01132 -0.53426 " pathEditMode="relative" rAng="0" ptsTypes="AAAAAAAAAAAAAAAAAAAAAAAAAAAAAAAAAAAAAA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0.00046 C 0.00013 -0.0081 0.00052 -0.0162 0.00091 -0.02407 C 0.00117 -0.03056 0.00182 -0.03704 0.00182 -0.04352 C 0.00182 -0.05393 0.00273 -0.06458 0.00091 -0.07477 C -0.00104 -0.08449 -0.00456 -0.08171 -0.0086 -0.08449 C -0.00964 -0.08518 -0.01068 -0.08588 -0.01133 -0.08681 C -0.0125 -0.08819 -0.01784 -0.09861 -0.01797 -0.09884 C -0.01836 -0.10023 -0.01849 -0.10139 -0.01888 -0.10255 C -0.01979 -0.10393 -0.02084 -0.10486 -0.02175 -0.10648 L -0.02357 -0.11343 C -0.02396 -0.11458 -0.0237 -0.11643 -0.02461 -0.1169 L -0.02722 -0.11944 C -0.02682 -0.12361 -0.02722 -0.12824 -0.02552 -0.13148 L -0.02175 -0.13866 C -0.0211 -0.14028 -0.01979 -0.14097 -0.01888 -0.14236 C -0.01472 -0.15023 -0.01979 -0.14491 -0.01419 -0.14977 C -0.00742 -0.16273 -0.01797 -0.14282 -0.00951 -0.15694 C -0.0082 -0.15949 -0.00651 -0.16157 -0.00573 -0.16412 C -0.00547 -0.16528 -0.00534 -0.16667 -0.00482 -0.16782 C -0.00065 -0.17593 -0.00326 -0.16713 1.875E-6 -0.175 C 0.00026 -0.17639 0.00026 -0.17755 0.00091 -0.17847 C 0.00156 -0.18032 0.00286 -0.18171 0.00377 -0.18333 C 0.01133 -0.20116 0.00104 -0.18079 0.00755 -0.19306 C 0.00768 -0.19537 0.00794 -0.19792 0.00846 -0.20023 C 0.00859 -0.20162 0.00898 -0.20278 0.00937 -0.20393 C 0.00976 -0.20556 0.01002 -0.20718 0.01028 -0.2088 C 0.01068 -0.21111 0.01081 -0.21366 0.01133 -0.21597 C 0.01172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02 0.00859 -0.2912 0.00755 -0.29421 L 0.0056 -0.29907 C 0.00495 -0.30393 0.0043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403414" y="216171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1397544" y="368447"/>
            <a:ext cx="9836513" cy="754958"/>
            <a:chOff x="-1364358" y="461974"/>
            <a:chExt cx="8600682" cy="907890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90789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73139"/>
              <a:ext cx="8600680" cy="77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1. Chọn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tư thế đúng trong mỗi hình dưới đây.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98" y="1252001"/>
            <a:ext cx="7171801" cy="2841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945" y="4188493"/>
            <a:ext cx="5806554" cy="26695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070" y="1460110"/>
            <a:ext cx="4184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Thảo luận nhóm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518070" y="2044885"/>
            <a:ext cx="4053930" cy="1569657"/>
            <a:chOff x="496667" y="1234395"/>
            <a:chExt cx="4408210" cy="166910"/>
          </a:xfrm>
        </p:grpSpPr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496667" y="1234395"/>
              <a:ext cx="4408210" cy="166910"/>
            </a:xfrm>
            <a:prstGeom prst="roundRect">
              <a:avLst/>
            </a:prstGeom>
            <a:noFill/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790991" y="1234395"/>
              <a:ext cx="3961680" cy="166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sát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tranh 1,2,3,4 T/84 và trả lời câu hỏi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18070" y="4093288"/>
            <a:ext cx="51447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UTM Aptima" panose="02040603050506020204" pitchFamily="18" charset="0"/>
              </a:rPr>
              <a:t>+ Chọn tư thế ngồi đúng.</a:t>
            </a:r>
          </a:p>
          <a:p>
            <a:pPr algn="just"/>
            <a:r>
              <a:rPr lang="en-US" sz="3200" b="1">
                <a:latin typeface="UTM Aptima" panose="02040603050506020204" pitchFamily="18" charset="0"/>
              </a:rPr>
              <a:t>+ Vì sao chọn tư thế đó?</a:t>
            </a:r>
          </a:p>
          <a:p>
            <a:pPr algn="just"/>
            <a:r>
              <a:rPr lang="en-US" sz="3200" b="1">
                <a:latin typeface="UTM Aptima" panose="02040603050506020204" pitchFamily="18" charset="0"/>
              </a:rPr>
              <a:t>+ Tác hại của việc làm sai tư thế?</a:t>
            </a:r>
          </a:p>
        </p:txBody>
      </p:sp>
    </p:spTree>
    <p:extLst>
      <p:ext uri="{BB962C8B-B14F-4D97-AF65-F5344CB8AC3E}">
        <p14:creationId xmlns:p14="http://schemas.microsoft.com/office/powerpoint/2010/main" val="6434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403414" y="216171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1397544" y="368447"/>
            <a:ext cx="9836513" cy="754958"/>
            <a:chOff x="-1364358" y="461974"/>
            <a:chExt cx="8600682" cy="907890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600680" cy="90789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73139"/>
              <a:ext cx="8600680" cy="777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1. Chọn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tư thế đúng trong mỗi hình dưới đây.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4" y="1937877"/>
            <a:ext cx="10826060" cy="428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Tick and cross cartoon Royalty Free Vector Image">
            <a:extLst>
              <a:ext uri="{FF2B5EF4-FFF2-40B4-BE49-F238E27FC236}">
                <a16:creationId xmlns:a16="http://schemas.microsoft.com/office/drawing/2014/main" id="{4BE0DA43-092D-4983-A522-93A11EACB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4955129" y="4774315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>
            <a:extLst>
              <a:ext uri="{FF2B5EF4-FFF2-40B4-BE49-F238E27FC236}">
                <a16:creationId xmlns:a16="http://schemas.microsoft.com/office/drawing/2014/main" id="{CF50C2F7-1DD6-44EB-9362-8E386DB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10240410" y="4774315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C7DBE9E4-4D4C-430C-B9BF-5D0C755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47" y="1930385"/>
            <a:ext cx="2797290" cy="4679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9" y="2087243"/>
            <a:ext cx="3720048" cy="4404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37" y="1332411"/>
            <a:ext cx="2575222" cy="5277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59" y="1111527"/>
            <a:ext cx="2141709" cy="5421931"/>
          </a:xfrm>
          <a:prstGeom prst="rect">
            <a:avLst/>
          </a:prstGeom>
        </p:spPr>
      </p:pic>
      <p:pic>
        <p:nvPicPr>
          <p:cNvPr id="7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403414" y="216171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1397544" y="368448"/>
            <a:ext cx="9836511" cy="743079"/>
            <a:chOff x="-1364358" y="461974"/>
            <a:chExt cx="8600680" cy="527744"/>
          </a:xfrm>
        </p:grpSpPr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-1364356" y="461974"/>
              <a:ext cx="8280873" cy="527744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-1364358" y="473139"/>
              <a:ext cx="8600680" cy="45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3. Thực hành tư thế đúng ở mỗi hình trên.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32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390</Words>
  <Application>Microsoft Office PowerPoint</Application>
  <PresentationFormat>Widescreen</PresentationFormat>
  <Paragraphs>52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Arial</vt:lpstr>
      <vt:lpstr>UTM Avo</vt:lpstr>
      <vt:lpstr>Times New Roman</vt:lpstr>
      <vt:lpstr>SVN-Newton</vt:lpstr>
      <vt:lpstr>UTM Alberta Heavy</vt:lpstr>
      <vt:lpstr>#9Slide07 HoneyCream</vt:lpstr>
      <vt:lpstr>Calibri</vt:lpstr>
      <vt:lpstr>#9Slide05 SVNAngellife</vt:lpstr>
      <vt:lpstr>SVN-Harabaras</vt:lpstr>
      <vt:lpstr>思源黑体 CN</vt:lpstr>
      <vt:lpstr>SVN-Olivier</vt:lpstr>
      <vt:lpstr>UTM Aptima</vt:lpstr>
      <vt:lpstr>字魂64号-萌趣软糖体</vt:lpstr>
      <vt:lpstr>UTM Guanine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SingPC</cp:lastModifiedBy>
  <cp:revision>37</cp:revision>
  <dcterms:created xsi:type="dcterms:W3CDTF">2023-02-20T15:00:59Z</dcterms:created>
  <dcterms:modified xsi:type="dcterms:W3CDTF">2024-04-11T08:17:07Z</dcterms:modified>
</cp:coreProperties>
</file>