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6" r:id="rId3"/>
    <p:sldMasterId id="2147483775" r:id="rId4"/>
    <p:sldMasterId id="2147483811" r:id="rId5"/>
    <p:sldMasterId id="2147483823" r:id="rId6"/>
  </p:sldMasterIdLst>
  <p:notesMasterIdLst>
    <p:notesMasterId r:id="rId33"/>
  </p:notesMasterIdLst>
  <p:sldIdLst>
    <p:sldId id="450" r:id="rId7"/>
    <p:sldId id="258" r:id="rId8"/>
    <p:sldId id="256" r:id="rId9"/>
    <p:sldId id="263" r:id="rId10"/>
    <p:sldId id="259" r:id="rId11"/>
    <p:sldId id="260" r:id="rId12"/>
    <p:sldId id="261" r:id="rId13"/>
    <p:sldId id="262" r:id="rId14"/>
    <p:sldId id="335" r:id="rId15"/>
    <p:sldId id="310" r:id="rId16"/>
    <p:sldId id="336" r:id="rId17"/>
    <p:sldId id="312" r:id="rId18"/>
    <p:sldId id="264" r:id="rId19"/>
    <p:sldId id="295" r:id="rId20"/>
    <p:sldId id="313" r:id="rId21"/>
    <p:sldId id="307" r:id="rId22"/>
    <p:sldId id="337" r:id="rId23"/>
    <p:sldId id="338" r:id="rId24"/>
    <p:sldId id="339" r:id="rId25"/>
    <p:sldId id="314" r:id="rId26"/>
    <p:sldId id="321" r:id="rId27"/>
    <p:sldId id="325" r:id="rId28"/>
    <p:sldId id="291" r:id="rId29"/>
    <p:sldId id="327" r:id="rId30"/>
    <p:sldId id="306" r:id="rId31"/>
    <p:sldId id="329" r:id="rId3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50"/>
            <p14:sldId id="258"/>
            <p14:sldId id="256"/>
            <p14:sldId id="263"/>
            <p14:sldId id="259"/>
            <p14:sldId id="260"/>
            <p14:sldId id="261"/>
            <p14:sldId id="262"/>
            <p14:sldId id="335"/>
            <p14:sldId id="310"/>
            <p14:sldId id="336"/>
            <p14:sldId id="312"/>
            <p14:sldId id="264"/>
            <p14:sldId id="295"/>
            <p14:sldId id="313"/>
            <p14:sldId id="307"/>
            <p14:sldId id="337"/>
            <p14:sldId id="338"/>
            <p14:sldId id="339"/>
            <p14:sldId id="314"/>
            <p14:sldId id="321"/>
            <p14:sldId id="325"/>
            <p14:sldId id="291"/>
            <p14:sldId id="327"/>
            <p14:sldId id="306"/>
            <p14:sldId id="329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560" autoAdjust="0"/>
  </p:normalViewPr>
  <p:slideViewPr>
    <p:cSldViewPr>
      <p:cViewPr>
        <p:scale>
          <a:sx n="96" d="100"/>
          <a:sy n="96" d="100"/>
        </p:scale>
        <p:origin x="2058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3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3469167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4866245"/>
            <a:ext cx="31083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602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9624"/>
      </p:ext>
    </p:extLst>
  </p:cSld>
  <p:clrMapOvr>
    <a:masterClrMapping/>
  </p:clrMapOvr>
  <p:transition spd="slow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2469"/>
      </p:ext>
    </p:extLst>
  </p:cSld>
  <p:clrMapOvr>
    <a:masterClrMapping/>
  </p:clrMapOvr>
  <p:transition spd="slow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99780"/>
      </p:ext>
    </p:extLst>
  </p:cSld>
  <p:clrMapOvr>
    <a:masterClrMapping/>
  </p:clrMapOvr>
  <p:transition spd="slow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46356"/>
      </p:ext>
    </p:extLst>
  </p:cSld>
  <p:clrMapOvr>
    <a:masterClrMapping/>
  </p:clrMapOvr>
  <p:transition spd="slow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4322"/>
      </p:ext>
    </p:extLst>
  </p:cSld>
  <p:clrMapOvr>
    <a:masterClrMapping/>
  </p:clrMapOvr>
  <p:transition spd="slow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67358"/>
      </p:ext>
    </p:extLst>
  </p:cSld>
  <p:clrMapOvr>
    <a:masterClrMapping/>
  </p:clrMapOvr>
  <p:transition spd="slow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63960"/>
      </p:ext>
    </p:extLst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50081"/>
      </p:ext>
    </p:extLst>
  </p:cSld>
  <p:clrMapOvr>
    <a:masterClrMapping/>
  </p:clrMapOvr>
  <p:transition spd="slow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39838"/>
      </p:ext>
    </p:extLst>
  </p:cSld>
  <p:clrMapOvr>
    <a:masterClrMapping/>
  </p:clrMapOvr>
  <p:transition spd="slow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7563"/>
      </p:ext>
    </p:extLst>
  </p:cSld>
  <p:clrMapOvr>
    <a:masterClrMapping/>
  </p:clrMapOvr>
  <p:transition spd="slow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9382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15583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2137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0532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56818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9728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9277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5165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5029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2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0524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23114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C3AA-D532-4531-8D87-27BD563B2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77228-427A-4559-97E3-C9AF3ABB7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5227B-3E53-4FC5-B17E-E3B9B4FA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1E4D7-3951-41F9-B86F-8751A873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E444-1F9C-421C-AF01-CA448121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549E-6AAF-447B-B392-4FF73377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BF1EF-6CD9-41D6-A996-1A05304A8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6B237-8C70-4816-974F-51977234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A2F2D-BA13-45ED-8D0B-1A0863DA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50508-20AB-4CC3-B1CB-97298DF0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61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2B40-A7BB-4920-8FA8-8F91EB51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8C1D8-F97B-41D3-B94C-4FCAC96E7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4CD62-EDA3-4BB9-A977-AA393C43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92C2B-1C86-41EA-BB15-34B05B1B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41F1-4030-492C-8496-292DBEBD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013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A738-49DE-46AE-9CAC-74DB5A08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A1B54-A2EA-44D5-AE12-4BC45A6FE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438E8-2FF7-4020-A60E-31BCFB751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5823E-FEEC-465C-9AE1-5EA68538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2D931-3444-4680-AB92-A2F85B5A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036FC-D7A6-44AD-9B6A-D3EF4106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FFD0-2718-49FE-9A46-74666C3A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5E31D-6EF4-4AEC-9032-BE43690B0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DDAEA-A71E-4905-A1A0-619A338B8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13109-FCDA-4446-BBB0-FBCDA241E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B84BF-E76E-4E2D-AD40-E007133A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B6F55-7C72-4768-83E5-F6292A6A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61946-1768-433F-A222-C34A0CA3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8C39F-A0BF-4710-B5B5-E1DB7976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7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93B91-7EEA-4EB4-9120-47463449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18C3E-0B9E-4209-B99E-3B7BA73B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F1C5C-B346-43DD-9145-EDCF0794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B9905-4734-4ED6-A24B-460417C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3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F90E8-8864-42E7-84EA-4E578303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0F59B-AD4D-414D-BFAC-ECD86554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9681F-8DC3-4D88-B5BD-EAD0A308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74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A9F2-83B5-48E4-B67C-FAFBD901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8BB4-0A41-44BD-8D07-1A5FB7D0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BC161-0AC8-4544-8DD6-B0F3095DA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BCF58-1F17-4F61-8361-0C10D95F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CDB7F-26AD-455F-96CE-50142B75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AE435-8C40-45B1-920B-5BDD35D7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2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B5A1-2460-40C1-B9D9-EB88D047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0D1C7-62FB-4D88-9513-34E556FB8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B40A8-7E4F-416E-A93F-E80A1B184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7B0AA-7320-4AF6-A42A-20394131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A3122-E35C-4F6D-A010-FEEBA027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5FD6B-6143-4A44-92CA-2A557D7D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5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3532E-C19F-4F3A-8041-4093D1B8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B186C-B20C-4644-9665-5DB3825A7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22C2F-5DA9-4C56-8A25-6D276A1B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0AEEB-A7EA-4A61-A62D-75DC54E9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FBC5-E003-4916-BCCA-C38041D6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829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11994-5A4A-4DBA-B76C-305AE5F5B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83C04-8E1D-4552-9C15-571409978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14A5-9777-482B-95AB-0ECF6A59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6EBBF-3058-42D9-BB50-BBAD6A355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3463-DC0B-4778-B4A2-DEFFDE18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1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2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39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6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6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ACDA02-F1F6-4562-B066-2619A55F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2B412-9CF1-49CD-BA26-A35E2CDB2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456E-C03B-4E8B-8D95-9725264BA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57687-943F-404D-B9C1-CA830A9EEBBA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AD908-3909-4F93-A8C3-7EE9D10B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B4C6-E2BA-47EF-A0C8-10B0261B4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6.png"/><Relationship Id="rId7" Type="http://schemas.openxmlformats.org/officeDocument/2006/relationships/audio" Target="../media/audio4.wav"/><Relationship Id="rId12" Type="http://schemas.openxmlformats.org/officeDocument/2006/relationships/slide" Target="slide4.xml"/><Relationship Id="rId17" Type="http://schemas.openxmlformats.org/officeDocument/2006/relationships/image" Target="../media/image8.png"/><Relationship Id="rId25" Type="http://schemas.openxmlformats.org/officeDocument/2006/relationships/slide" Target="slide8.xml"/><Relationship Id="rId2" Type="http://schemas.microsoft.com/office/2007/relationships/media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12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304800"/>
            <a:ext cx="7706591" cy="264379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vi-VN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PHÒNG GIÁO DỤC ĐÀO TẠO QUẬN LONG BIÊN </a:t>
            </a:r>
            <a:endParaRPr lang="en-US" sz="2200" b="1" dirty="0">
              <a:solidFill>
                <a:srgbClr val="002060"/>
              </a:solidFill>
              <a:latin typeface="等线 Light"/>
            </a:endParaRPr>
          </a:p>
          <a:p>
            <a:pPr algn="ctr">
              <a:defRPr/>
            </a:pPr>
            <a:r>
              <a:rPr lang="en-US" sz="2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TRƯỜNG TIỂU HỌC THẠCH BÀN A</a:t>
            </a:r>
          </a:p>
          <a:p>
            <a:pPr algn="ctr">
              <a:defRPr/>
            </a:pPr>
            <a:endParaRPr lang="en-US" sz="2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0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 ĐẾN VỚI TIẾT </a:t>
            </a:r>
          </a:p>
          <a:p>
            <a:pPr algn="ctr">
              <a:defRPr/>
            </a:pPr>
            <a:r>
              <a:rPr lang="en-US" sz="72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72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909402"/>
            <a:ext cx="2209800" cy="4039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2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BÀN A</a:t>
            </a:r>
            <a:endParaRPr lang="en-US" sz="202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4953000" y="3681497"/>
            <a:ext cx="3886200" cy="334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" y="0"/>
            <a:ext cx="9137073" cy="6858000"/>
          </a:xfrm>
          <a:prstGeom prst="rect">
            <a:avLst/>
          </a:prstGeom>
        </p:spPr>
      </p:pic>
      <p:sp>
        <p:nvSpPr>
          <p:cNvPr id="3" name="Google Shape;5410;p38"/>
          <p:cNvSpPr txBox="1">
            <a:spLocks/>
          </p:cNvSpPr>
          <p:nvPr/>
        </p:nvSpPr>
        <p:spPr>
          <a:xfrm>
            <a:off x="1524000" y="1180234"/>
            <a:ext cx="6019800" cy="4497531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err="1">
                <a:solidFill>
                  <a:srgbClr val="FF0000"/>
                </a:solidFill>
              </a:rPr>
              <a:t>Yêu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cầu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cần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đạt</a:t>
            </a:r>
            <a:endParaRPr lang="en-US" sz="3300" b="1" dirty="0">
              <a:solidFill>
                <a:srgbClr val="FF0000"/>
              </a:solidFill>
            </a:endParaRPr>
          </a:p>
          <a:p>
            <a:pPr algn="l"/>
            <a:r>
              <a:rPr lang="nl-NL" sz="2200" dirty="0"/>
              <a:t>– Nêu được cách vẽ, cắt, đắp nổi và trang trí hình động vật từ các vật liệu khác nhau.</a:t>
            </a:r>
            <a:endParaRPr lang="en-US" sz="2200" dirty="0"/>
          </a:p>
          <a:p>
            <a:pPr algn="l"/>
            <a:r>
              <a:rPr lang="nl-NL" sz="2200" dirty="0"/>
              <a:t>– Tạo được bức phù điêu về động vật hoang dã ở châu Phi.</a:t>
            </a:r>
            <a:endParaRPr lang="en-US" sz="2200" dirty="0"/>
          </a:p>
          <a:p>
            <a:pPr algn="l"/>
            <a:r>
              <a:rPr lang="nl-NL" sz="2200" dirty="0"/>
              <a:t>– Chỉ ra được độ cao thấp của hình khối trong sản phẩm mĩ thuật.</a:t>
            </a:r>
            <a:endParaRPr lang="en-US" sz="2200" dirty="0"/>
          </a:p>
          <a:p>
            <a:pPr algn="l"/>
            <a:r>
              <a:rPr lang="nl-NL" sz="2200" dirty="0"/>
              <a:t>– Chia sẻ được trách nhiệm của bản thân trong việc bảo tồn động vật hoang dã.</a:t>
            </a:r>
            <a:endParaRPr lang="en-US" sz="2200" dirty="0"/>
          </a:p>
          <a:p>
            <a:pPr algn="l"/>
            <a:endParaRPr lang="en-US" sz="2200" dirty="0"/>
          </a:p>
          <a:p>
            <a:pPr algn="l"/>
            <a:endParaRPr lang="en-US" sz="3300" b="1" dirty="0">
              <a:solidFill>
                <a:srgbClr val="FF0000"/>
              </a:solidFill>
            </a:endParaRPr>
          </a:p>
          <a:p>
            <a:endParaRPr lang="en-US" sz="33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42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ngộ nghĩnh, dễ thương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" y="0"/>
            <a:ext cx="9147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2400300"/>
            <a:ext cx="46863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CHUẨN BỊ</a:t>
            </a:r>
          </a:p>
          <a:p>
            <a:pPr algn="ctr"/>
            <a:r>
              <a:rPr lang="nl-NL" sz="2700" dirty="0"/>
              <a:t>SGK </a:t>
            </a:r>
            <a:r>
              <a:rPr lang="nl-NL" sz="2700" i="1" dirty="0"/>
              <a:t>Mĩ thuật 5</a:t>
            </a:r>
            <a:r>
              <a:rPr lang="nl-NL" sz="2700" dirty="0"/>
              <a:t>, giấy bìa, đất nặn,</a:t>
            </a:r>
            <a:r>
              <a:rPr lang="nl-NL" sz="2700" b="1" dirty="0"/>
              <a:t> </a:t>
            </a:r>
            <a:r>
              <a:rPr lang="nl-NL" sz="2700" dirty="0"/>
              <a:t>bút (các loại), tẩy, màu vẽ,...</a:t>
            </a:r>
            <a:r>
              <a:rPr lang="nl-NL" sz="2700" b="1" dirty="0"/>
              <a:t>   </a:t>
            </a:r>
            <a:endParaRPr lang="en-US" sz="2700" dirty="0"/>
          </a:p>
          <a:p>
            <a:pPr algn="ctr"/>
            <a:endParaRPr lang="en-US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6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06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3" y="86909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sz="900" dirty="0"/>
          </a:p>
        </p:txBody>
      </p:sp>
      <p:sp>
        <p:nvSpPr>
          <p:cNvPr id="6" name="Freeform 6"/>
          <p:cNvSpPr/>
          <p:nvPr/>
        </p:nvSpPr>
        <p:spPr>
          <a:xfrm>
            <a:off x="-4080960" y="551849"/>
            <a:ext cx="8115300" cy="302633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8" name="Freeform 8"/>
          <p:cNvSpPr/>
          <p:nvPr/>
        </p:nvSpPr>
        <p:spPr>
          <a:xfrm>
            <a:off x="7389047" y="3440842"/>
            <a:ext cx="694762" cy="1132672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2" name="Freeform 12"/>
          <p:cNvSpPr/>
          <p:nvPr/>
        </p:nvSpPr>
        <p:spPr>
          <a:xfrm>
            <a:off x="1026641" y="1654682"/>
            <a:ext cx="5354551" cy="1295961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3" name="TextBox 13"/>
          <p:cNvSpPr txBox="1"/>
          <p:nvPr/>
        </p:nvSpPr>
        <p:spPr>
          <a:xfrm>
            <a:off x="1445741" y="1921382"/>
            <a:ext cx="4436564" cy="9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6819" y="1684199"/>
            <a:ext cx="1267343" cy="199341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1403454" y="3406178"/>
            <a:ext cx="7738487" cy="344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sz="22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bức ảnh và chia sẻ về: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14304" y="1045082"/>
            <a:ext cx="631337" cy="639117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77F7C59-A9DD-7142-3024-44EB5C6D6A0E}"/>
              </a:ext>
            </a:extLst>
          </p:cNvPr>
          <p:cNvSpPr txBox="1"/>
          <p:nvPr/>
        </p:nvSpPr>
        <p:spPr>
          <a:xfrm>
            <a:off x="1403454" y="3777040"/>
            <a:ext cx="7738487" cy="11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vi-VN" sz="2200" dirty="0">
                <a:ea typeface="Calibri" panose="020F0502020204030204" pitchFamily="34" charset="0"/>
                <a:cs typeface="Times New Roman" panose="02020603050405020304" pitchFamily="18" charset="0"/>
              </a:rPr>
              <a:t>Tên các con vật.</a:t>
            </a:r>
          </a:p>
          <a:p>
            <a:pPr marL="285750" indent="-285750">
              <a:lnSpc>
                <a:spcPct val="107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vi-VN" sz="2200" dirty="0">
                <a:ea typeface="Calibri" panose="020F0502020204030204" pitchFamily="34" charset="0"/>
                <a:cs typeface="Times New Roman" panose="02020603050405020304" pitchFamily="18" charset="0"/>
              </a:rPr>
              <a:t>Đặc điểm về hình dáng của mỗi con vật.</a:t>
            </a:r>
          </a:p>
          <a:p>
            <a:pPr marL="285750" indent="-285750">
              <a:lnSpc>
                <a:spcPct val="107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vi-VN" sz="2200" dirty="0">
                <a:ea typeface="Calibri" panose="020F0502020204030204" pitchFamily="34" charset="0"/>
                <a:cs typeface="Times New Roman" panose="02020603050405020304" pitchFamily="18" charset="0"/>
              </a:rPr>
              <a:t>Môi trường sống của các con vật.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1CC7D3D-275D-C0B6-C6C0-2FDBB62BA668}"/>
              </a:ext>
            </a:extLst>
          </p:cNvPr>
          <p:cNvSpPr txBox="1"/>
          <p:nvPr/>
        </p:nvSpPr>
        <p:spPr>
          <a:xfrm>
            <a:off x="1403454" y="5158778"/>
            <a:ext cx="7738487" cy="344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sz="2200" dirty="0">
                <a:ea typeface="Calibri" panose="020F0502020204030204" pitchFamily="34" charset="0"/>
                <a:cs typeface="Times New Roman" panose="02020603050405020304" pitchFamily="18" charset="0"/>
              </a:rPr>
              <a:t>Kể thêm tên các con vật hoang dã ở Châu Phi mà em biết.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217C5-FE51-F1B7-5CE0-7AED42487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>
          <a:xfrm>
            <a:off x="838044" y="1085851"/>
            <a:ext cx="3731956" cy="2235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B47A44-4578-C1B1-6E1D-2833D6571267}"/>
              </a:ext>
            </a:extLst>
          </p:cNvPr>
          <p:cNvSpPr/>
          <p:nvPr/>
        </p:nvSpPr>
        <p:spPr>
          <a:xfrm>
            <a:off x="438219" y="2882823"/>
            <a:ext cx="416938" cy="495298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Montserrat Black" panose="00000A00000000000000" pitchFamily="2" charset="0"/>
              </a:rPr>
              <a:t>1</a:t>
            </a:r>
            <a:endParaRPr lang="en-US" sz="240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A5149-F527-C1FD-6502-21436EF80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509"/>
          <a:stretch/>
        </p:blipFill>
        <p:spPr>
          <a:xfrm>
            <a:off x="5221544" y="3657600"/>
            <a:ext cx="3731956" cy="213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F2735-2EC1-41BB-4E7E-609AAD714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10693"/>
          <a:stretch/>
        </p:blipFill>
        <p:spPr>
          <a:xfrm>
            <a:off x="840045" y="3657601"/>
            <a:ext cx="3727955" cy="213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948E8C-FEFC-6DE3-1136-0F5BDD822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8857"/>
          <a:stretch/>
        </p:blipFill>
        <p:spPr>
          <a:xfrm>
            <a:off x="5223545" y="1085851"/>
            <a:ext cx="3727956" cy="223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736AF5-9C94-CE0C-F2E1-CE83C3A6C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16364" y="990600"/>
            <a:ext cx="631337" cy="639117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34718E-4BD8-9F4E-4422-881D77B5A49B}"/>
              </a:ext>
            </a:extLst>
          </p:cNvPr>
          <p:cNvCxnSpPr>
            <a:cxnSpLocks/>
          </p:cNvCxnSpPr>
          <p:nvPr/>
        </p:nvCxnSpPr>
        <p:spPr>
          <a:xfrm>
            <a:off x="4648200" y="1219200"/>
            <a:ext cx="0" cy="4295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A1843-25E1-E589-3641-464C490B01F3}"/>
              </a:ext>
            </a:extLst>
          </p:cNvPr>
          <p:cNvCxnSpPr>
            <a:cxnSpLocks/>
          </p:cNvCxnSpPr>
          <p:nvPr/>
        </p:nvCxnSpPr>
        <p:spPr>
          <a:xfrm>
            <a:off x="647700" y="3505200"/>
            <a:ext cx="8077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1194A-471A-07FA-59F7-E33E61A300C4}"/>
              </a:ext>
            </a:extLst>
          </p:cNvPr>
          <p:cNvSpPr/>
          <p:nvPr/>
        </p:nvSpPr>
        <p:spPr>
          <a:xfrm>
            <a:off x="421107" y="5326695"/>
            <a:ext cx="416938" cy="495298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Montserrat Black" panose="00000A00000000000000" pitchFamily="2" charset="0"/>
              </a:rPr>
              <a:t>3</a:t>
            </a:r>
            <a:endParaRPr lang="en-US" sz="2400" dirty="0">
              <a:latin typeface="Montserrat Black" panose="00000A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F3F1D7-800F-1392-8728-CF1ECD1389AB}"/>
              </a:ext>
            </a:extLst>
          </p:cNvPr>
          <p:cNvSpPr/>
          <p:nvPr/>
        </p:nvSpPr>
        <p:spPr>
          <a:xfrm>
            <a:off x="4843204" y="5326696"/>
            <a:ext cx="416938" cy="495298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Montserrat Black" panose="00000A00000000000000" pitchFamily="2" charset="0"/>
              </a:rPr>
              <a:t>4</a:t>
            </a:r>
            <a:endParaRPr lang="en-US" sz="2400" dirty="0">
              <a:latin typeface="Montserrat Black" panose="00000A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A4EFC1D-8C83-0F22-9461-E1DB3C78330C}"/>
              </a:ext>
            </a:extLst>
          </p:cNvPr>
          <p:cNvSpPr/>
          <p:nvPr/>
        </p:nvSpPr>
        <p:spPr>
          <a:xfrm>
            <a:off x="4836540" y="2872120"/>
            <a:ext cx="416938" cy="495298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Montserrat Black" panose="00000A00000000000000" pitchFamily="2" charset="0"/>
              </a:rPr>
              <a:t>2</a:t>
            </a:r>
            <a:endParaRPr lang="en-US" sz="2400" dirty="0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64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6325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camels and pyramids&#10;&#10;Description automatically generated">
            <a:extLst>
              <a:ext uri="{FF2B5EF4-FFF2-40B4-BE49-F238E27FC236}">
                <a16:creationId xmlns:a16="http://schemas.microsoft.com/office/drawing/2014/main" id="{C60887A9-2662-B103-F55F-EE9DFF337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18803"/>
            <a:ext cx="1840095" cy="1819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group of camels and pyramids&#10;&#10;Description automatically generated">
            <a:extLst>
              <a:ext uri="{FF2B5EF4-FFF2-40B4-BE49-F238E27FC236}">
                <a16:creationId xmlns:a16="http://schemas.microsoft.com/office/drawing/2014/main" id="{4E72A10E-A4A8-3566-0666-4F9550885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3" y="2718803"/>
            <a:ext cx="1920240" cy="1805026"/>
          </a:xfrm>
          <a:prstGeom prst="rect">
            <a:avLst/>
          </a:prstGeom>
        </p:spPr>
      </p:pic>
      <p:pic>
        <p:nvPicPr>
          <p:cNvPr id="12" name="Picture 11" descr="A painting of pyramids in a field&#10;&#10;Description automatically generated">
            <a:extLst>
              <a:ext uri="{FF2B5EF4-FFF2-40B4-BE49-F238E27FC236}">
                <a16:creationId xmlns:a16="http://schemas.microsoft.com/office/drawing/2014/main" id="{5486F29C-B656-C41D-3870-8E3A92135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95" y="2718803"/>
            <a:ext cx="1920240" cy="1805026"/>
          </a:xfrm>
          <a:prstGeom prst="rect">
            <a:avLst/>
          </a:prstGeom>
        </p:spPr>
      </p:pic>
      <p:pic>
        <p:nvPicPr>
          <p:cNvPr id="14" name="Picture 13" descr="A painting of camels and palm trees&#10;&#10;Description automatically generated">
            <a:extLst>
              <a:ext uri="{FF2B5EF4-FFF2-40B4-BE49-F238E27FC236}">
                <a16:creationId xmlns:a16="http://schemas.microsoft.com/office/drawing/2014/main" id="{1817A6BD-686F-BF36-A3D2-88803455B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97" y="2718803"/>
            <a:ext cx="1920240" cy="18050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6DF7EA-E597-167D-B007-EAFADEDBCB3A}"/>
              </a:ext>
            </a:extLst>
          </p:cNvPr>
          <p:cNvSpPr txBox="1"/>
          <p:nvPr/>
        </p:nvSpPr>
        <p:spPr>
          <a:xfrm>
            <a:off x="941336" y="1592132"/>
            <a:ext cx="7735210" cy="46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9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712B3-86BE-6EE2-38A7-AC9C9DFCAC2A}"/>
              </a:ext>
            </a:extLst>
          </p:cNvPr>
          <p:cNvGrpSpPr/>
          <p:nvPr/>
        </p:nvGrpSpPr>
        <p:grpSpPr>
          <a:xfrm>
            <a:off x="2446827" y="4582734"/>
            <a:ext cx="2163274" cy="683133"/>
            <a:chOff x="1786299" y="4958902"/>
            <a:chExt cx="6666824" cy="141702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064F914-3696-3681-6154-1142A2507AD6}"/>
                </a:ext>
              </a:extLst>
            </p:cNvPr>
            <p:cNvSpPr/>
            <p:nvPr/>
          </p:nvSpPr>
          <p:spPr>
            <a:xfrm>
              <a:off x="1786299" y="4958902"/>
              <a:ext cx="613574" cy="477885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400" dirty="0">
                  <a:latin typeface="Montserrat Black" panose="00000A00000000000000" pitchFamily="2" charset="0"/>
                </a:rPr>
                <a:t>2</a:t>
              </a:r>
              <a:endParaRPr lang="en-US" sz="1400" dirty="0">
                <a:latin typeface="Montserrat Black" panose="00000A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B9631-97E6-19C1-A384-374FC7BD40CA}"/>
                </a:ext>
              </a:extLst>
            </p:cNvPr>
            <p:cNvSpPr txBox="1"/>
            <p:nvPr/>
          </p:nvSpPr>
          <p:spPr>
            <a:xfrm>
              <a:off x="2283163" y="5035241"/>
              <a:ext cx="6169960" cy="134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/>
                <a:t>Sử dụng đất nặn tạo nền phù điêu lên bìa các- tông theo hình đã vẽ.</a:t>
              </a:r>
              <a:endParaRPr lang="en-US" sz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04538B-B991-D96C-125C-F163C887A21A}"/>
              </a:ext>
            </a:extLst>
          </p:cNvPr>
          <p:cNvGrpSpPr/>
          <p:nvPr/>
        </p:nvGrpSpPr>
        <p:grpSpPr>
          <a:xfrm>
            <a:off x="4589555" y="4582735"/>
            <a:ext cx="2308806" cy="498467"/>
            <a:chOff x="1786299" y="4958902"/>
            <a:chExt cx="4811545" cy="10339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A5CA3AB-B35A-4E0D-33DA-C57CFA1064A8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400" dirty="0">
                  <a:latin typeface="Montserrat Black" panose="00000A00000000000000" pitchFamily="2" charset="0"/>
                </a:rPr>
                <a:t>3</a:t>
              </a:r>
              <a:endParaRPr lang="en-US" sz="1400" dirty="0">
                <a:latin typeface="Montserrat Black" panose="00000A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5BCABC-1B38-B497-11B7-E66CA746E4D0}"/>
                </a:ext>
              </a:extLst>
            </p:cNvPr>
            <p:cNvSpPr txBox="1"/>
            <p:nvPr/>
          </p:nvSpPr>
          <p:spPr>
            <a:xfrm>
              <a:off x="2243499" y="5035241"/>
              <a:ext cx="4354345" cy="957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/>
                <a:t>Tạo hình động vật gắn lên nền phù điêu.</a:t>
              </a:r>
              <a:endParaRPr lang="en-US" sz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0B7EC7-BD58-7270-D9E8-90BAE7C8AEDA}"/>
              </a:ext>
            </a:extLst>
          </p:cNvPr>
          <p:cNvGrpSpPr/>
          <p:nvPr/>
        </p:nvGrpSpPr>
        <p:grpSpPr>
          <a:xfrm>
            <a:off x="372103" y="4582735"/>
            <a:ext cx="2118763" cy="498467"/>
            <a:chOff x="1786299" y="4958902"/>
            <a:chExt cx="6235311" cy="10339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26CD27-3021-D078-66BF-151B5FAA17E7}"/>
                </a:ext>
              </a:extLst>
            </p:cNvPr>
            <p:cNvSpPr/>
            <p:nvPr/>
          </p:nvSpPr>
          <p:spPr>
            <a:xfrm>
              <a:off x="1786299" y="4958902"/>
              <a:ext cx="571202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400" dirty="0">
                  <a:latin typeface="Montserrat Black" panose="00000A00000000000000" pitchFamily="2" charset="0"/>
                </a:rPr>
                <a:t>1</a:t>
              </a:r>
              <a:endParaRPr lang="en-US" sz="1400" dirty="0">
                <a:latin typeface="Montserrat Black" panose="00000A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BE6E4B-C3E5-97D0-AEB9-D42BBC1062DA}"/>
                </a:ext>
              </a:extLst>
            </p:cNvPr>
            <p:cNvSpPr txBox="1"/>
            <p:nvPr/>
          </p:nvSpPr>
          <p:spPr>
            <a:xfrm>
              <a:off x="2373105" y="5035241"/>
              <a:ext cx="5648505" cy="957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/>
                <a:t>Vẽ phác hình bức tranh trên giấy.</a:t>
              </a:r>
              <a:endParaRPr lang="en-US" sz="1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693D66-6813-A8FC-F75C-47300975D65B}"/>
              </a:ext>
            </a:extLst>
          </p:cNvPr>
          <p:cNvGrpSpPr/>
          <p:nvPr/>
        </p:nvGrpSpPr>
        <p:grpSpPr>
          <a:xfrm>
            <a:off x="6808715" y="4582735"/>
            <a:ext cx="2069495" cy="683133"/>
            <a:chOff x="1786299" y="4958902"/>
            <a:chExt cx="4312821" cy="141702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154CF6-6303-286A-AD86-FB01AB1F12B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400" dirty="0">
                  <a:latin typeface="Montserrat Black" panose="00000A00000000000000" pitchFamily="2" charset="0"/>
                </a:rPr>
                <a:t>4</a:t>
              </a:r>
              <a:endParaRPr lang="en-US" sz="1400" dirty="0">
                <a:latin typeface="Montserrat Black" panose="00000A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0C77CB-30D7-ADBF-0769-5D425E34D6E2}"/>
                </a:ext>
              </a:extLst>
            </p:cNvPr>
            <p:cNvSpPr txBox="1"/>
            <p:nvPr/>
          </p:nvSpPr>
          <p:spPr>
            <a:xfrm>
              <a:off x="2243499" y="5035241"/>
              <a:ext cx="3855621" cy="1340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/>
                <a:t>Tạo thêm cản vật, chi tiết, hoàn thiện sản phẩm.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640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8199" y="1564844"/>
            <a:ext cx="7467601" cy="237078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/>
          <p:cNvSpPr/>
          <p:nvPr/>
        </p:nvSpPr>
        <p:spPr>
          <a:xfrm>
            <a:off x="2438400" y="5145571"/>
            <a:ext cx="8115300" cy="1437085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5" name="Freeform 5"/>
          <p:cNvSpPr/>
          <p:nvPr/>
        </p:nvSpPr>
        <p:spPr>
          <a:xfrm>
            <a:off x="-457200" y="5219700"/>
            <a:ext cx="8115300" cy="1437085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TextBox 6"/>
          <p:cNvSpPr txBox="1"/>
          <p:nvPr/>
        </p:nvSpPr>
        <p:spPr>
          <a:xfrm>
            <a:off x="1200149" y="2136364"/>
            <a:ext cx="6743700" cy="1335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ea typeface="Calibri" panose="020F0502020204030204" pitchFamily="34" charset="0"/>
              </a:rPr>
              <a:t>Kết hợp các hình khối với vị trí và độ nổi khác nhau trên mặt phẳng có thể diễn tả được không gian xa, gần trong tác phẩm phù điêu..</a:t>
            </a:r>
            <a:endParaRPr lang="en-US" sz="20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00200" y="839315"/>
            <a:ext cx="5385340" cy="76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vi-VN" sz="4592" dirty="0">
                <a:solidFill>
                  <a:srgbClr val="000000"/>
                </a:solidFill>
              </a:rPr>
              <a:t>Em nhớ nhé</a:t>
            </a:r>
            <a:endParaRPr lang="en-US" sz="4592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C1151-7658-A738-842E-A83ABF51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16364" y="990600"/>
            <a:ext cx="631337" cy="639117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592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iraffes made out of clay&#10;&#10;Description automatically generated">
            <a:extLst>
              <a:ext uri="{FF2B5EF4-FFF2-40B4-BE49-F238E27FC236}">
                <a16:creationId xmlns:a16="http://schemas.microsoft.com/office/drawing/2014/main" id="{2CC02E0D-37F2-F5CD-C3AB-4DA9D7D58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3" y="76200"/>
            <a:ext cx="4635207" cy="2667000"/>
          </a:xfrm>
          <a:prstGeom prst="rect">
            <a:avLst/>
          </a:prstGeom>
        </p:spPr>
      </p:pic>
      <p:pic>
        <p:nvPicPr>
          <p:cNvPr id="12" name="Picture 11" descr="A blue rhinoceros and baby rhino&#10;&#10;Description automatically generated">
            <a:extLst>
              <a:ext uri="{FF2B5EF4-FFF2-40B4-BE49-F238E27FC236}">
                <a16:creationId xmlns:a16="http://schemas.microsoft.com/office/drawing/2014/main" id="{5F5DA2DF-45C8-749A-0F25-CD595D9F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7" y="3115732"/>
            <a:ext cx="4123058" cy="3525215"/>
          </a:xfrm>
          <a:prstGeom prst="rect">
            <a:avLst/>
          </a:prstGeom>
        </p:spPr>
      </p:pic>
      <p:pic>
        <p:nvPicPr>
          <p:cNvPr id="16" name="Picture 15" descr="A close-up of a sculpture&#10;&#10;Description automatically generated">
            <a:extLst>
              <a:ext uri="{FF2B5EF4-FFF2-40B4-BE49-F238E27FC236}">
                <a16:creationId xmlns:a16="http://schemas.microsoft.com/office/drawing/2014/main" id="{DC20AF3E-99B8-BE85-A56D-991B290EB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0067"/>
            <a:ext cx="3714044" cy="2785533"/>
          </a:xfrm>
          <a:prstGeom prst="rect">
            <a:avLst/>
          </a:prstGeom>
        </p:spPr>
      </p:pic>
      <p:pic>
        <p:nvPicPr>
          <p:cNvPr id="10" name="Picture 9" descr="A lion made out of clay&#10;&#10;Description automatically generated">
            <a:extLst>
              <a:ext uri="{FF2B5EF4-FFF2-40B4-BE49-F238E27FC236}">
                <a16:creationId xmlns:a16="http://schemas.microsoft.com/office/drawing/2014/main" id="{5AF3A167-4350-4BF2-C215-9DD1DA6E9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10" y="3149599"/>
            <a:ext cx="4049533" cy="33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707339-9286-31F0-FFD9-3A4F961D8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" y="857250"/>
            <a:ext cx="913240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00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DB4CFD-1D4D-4ED2-BFF2-5438E937AB44}"/>
              </a:ext>
            </a:extLst>
          </p:cNvPr>
          <p:cNvSpPr txBox="1"/>
          <p:nvPr/>
        </p:nvSpPr>
        <p:spPr>
          <a:xfrm>
            <a:off x="2743200" y="1600200"/>
            <a:ext cx="37048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MỞ Ô </a:t>
            </a:r>
          </a:p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THÚ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488226E-2C3A-45D1-A3DC-9B918281452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17422" y="4483605"/>
            <a:ext cx="1586621" cy="745301"/>
          </a:xfrm>
          <a:prstGeom prst="rect">
            <a:avLst/>
          </a:prstGeom>
        </p:spPr>
      </p:pic>
      <p:pic>
        <p:nvPicPr>
          <p:cNvPr id="2" name="Tieng-vuon-hu-www_tiengdong_com">
            <a:hlinkClick r:id="" action="ppaction://media"/>
            <a:extLst>
              <a:ext uri="{FF2B5EF4-FFF2-40B4-BE49-F238E27FC236}">
                <a16:creationId xmlns:a16="http://schemas.microsoft.com/office/drawing/2014/main" id="{EFED765C-7327-40D4-BB1C-8CBA2E59D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28600" y="10183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7FA8F7-D712-62AB-17D5-D452CEB9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952500"/>
            <a:ext cx="6324600" cy="4757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717161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1170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40421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64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3" name="TextBox 13"/>
          <p:cNvSpPr txBox="1"/>
          <p:nvPr/>
        </p:nvSpPr>
        <p:spPr>
          <a:xfrm>
            <a:off x="762000" y="1877831"/>
            <a:ext cx="7618949" cy="723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7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762000" y="3200400"/>
            <a:ext cx="8155948" cy="2696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thích sản phẩm nào? Vì sao?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ấn tượng nhất với hình ảnh nào trong sản phẩm?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Cảnh vật xa, gần trong sản phẩm được thực hiện như thế nào?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Cách sắp xếp hình khối, màu sắc và không gian trong sản phẩm như thế nào? 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Những hình khối nào thể hiện rõ đặc điểm riêng của con vật?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vi-V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có ý tưởng điều chỉnh như thế nào để sản phẩm hoàn thiện hơn?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000" b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4918" y="723130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04300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carving of an elephant&#10;&#10;Description automatically generated">
            <a:extLst>
              <a:ext uri="{FF2B5EF4-FFF2-40B4-BE49-F238E27FC236}">
                <a16:creationId xmlns:a16="http://schemas.microsoft.com/office/drawing/2014/main" id="{12E83DC8-4F6A-3253-47BB-65C893717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2291"/>
          <a:stretch/>
        </p:blipFill>
        <p:spPr>
          <a:xfrm>
            <a:off x="131233" y="0"/>
            <a:ext cx="8881533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B89853-C545-E9E6-57C2-89EC5AF84698}"/>
              </a:ext>
            </a:extLst>
          </p:cNvPr>
          <p:cNvSpPr txBox="1"/>
          <p:nvPr/>
        </p:nvSpPr>
        <p:spPr>
          <a:xfrm>
            <a:off x="-381000" y="5562600"/>
            <a:ext cx="8610600" cy="280707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indent="-114300" algn="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Em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sát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Bệ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</a:t>
            </a:r>
            <a:r>
              <a:rPr lang="en-US" sz="2000" b="1" dirty="0" err="1"/>
              <a:t>Triền</a:t>
            </a:r>
            <a:r>
              <a:rPr lang="en-US" sz="2000" b="1" dirty="0"/>
              <a:t> Tranh ở </a:t>
            </a:r>
            <a:r>
              <a:rPr lang="en-US" sz="2000" b="1" dirty="0" err="1"/>
              <a:t>trang</a:t>
            </a:r>
            <a:r>
              <a:rPr lang="en-US" sz="2000" b="1" dirty="0"/>
              <a:t> 25 </a:t>
            </a:r>
            <a:r>
              <a:rPr lang="en-US" sz="2000" b="1" dirty="0" err="1"/>
              <a:t>trong</a:t>
            </a:r>
            <a:r>
              <a:rPr lang="en-US" sz="2000" b="1" dirty="0"/>
              <a:t> SGK </a:t>
            </a:r>
            <a:r>
              <a:rPr lang="en-US" sz="2000" b="1" dirty="0" err="1"/>
              <a:t>Mĩ</a:t>
            </a:r>
            <a:r>
              <a:rPr lang="en-US" sz="2000" b="1" dirty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5.</a:t>
            </a:r>
          </a:p>
          <a:p>
            <a:pPr indent="-114300" algn="r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Em </a:t>
            </a:r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thảo</a:t>
            </a:r>
            <a:r>
              <a:rPr lang="en-US" sz="2000" b="1" dirty="0"/>
              <a:t> </a:t>
            </a:r>
            <a:r>
              <a:rPr lang="en-US" sz="2000" b="1" dirty="0" err="1"/>
              <a:t>luận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chia </a:t>
            </a:r>
            <a:r>
              <a:rPr lang="en-US" sz="2000" b="1" dirty="0" err="1"/>
              <a:t>sẻ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r>
              <a:rPr lang="en-US" sz="2000" b="1" dirty="0"/>
              <a:t> </a:t>
            </a:r>
            <a:r>
              <a:rPr lang="en-US" sz="2000" b="1" dirty="0" err="1"/>
              <a:t>vẻ</a:t>
            </a:r>
            <a:r>
              <a:rPr lang="en-US" sz="2000" b="1" dirty="0"/>
              <a:t> </a:t>
            </a:r>
            <a:r>
              <a:rPr lang="en-US" sz="2000" b="1" dirty="0" err="1"/>
              <a:t>đẹp</a:t>
            </a:r>
            <a:r>
              <a:rPr lang="en-US" sz="2000" b="1" dirty="0"/>
              <a:t> </a:t>
            </a:r>
            <a:r>
              <a:rPr lang="en-US" sz="2000" b="1" dirty="0" err="1"/>
              <a:t>tạo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chú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phù</a:t>
            </a:r>
            <a:r>
              <a:rPr lang="en-US" sz="2000" b="1" dirty="0"/>
              <a:t> </a:t>
            </a:r>
            <a:r>
              <a:rPr lang="en-US" sz="2000" b="1" dirty="0" err="1"/>
              <a:t>điêu</a:t>
            </a:r>
            <a:r>
              <a:rPr lang="en-US" sz="2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3946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19200" y="3655874"/>
            <a:ext cx="662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 kết   </a:t>
            </a:r>
          </a:p>
          <a:p>
            <a:pPr algn="ctr"/>
            <a:r>
              <a:rPr lang="en-US" altLang="zh-CN" sz="540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 học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C44D664-A90B-4F57-B4C9-3D5FB325A52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41287" y="5016731"/>
            <a:ext cx="1586621" cy="672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E6CC12-EDCD-48F9-B21C-BE2DA35A0D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1" y="1605674"/>
            <a:ext cx="1701929" cy="137490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88753F6E-F23A-46C1-BD13-257FE57EC7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8" y="1095667"/>
            <a:ext cx="2333333" cy="23333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09E89B-20F1-4A7C-9C86-D6A686C327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64" y="1529896"/>
            <a:ext cx="2199232" cy="1526459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C45A5B23-C97B-442A-BF65-D158A38A01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98" y="1175274"/>
            <a:ext cx="2342857" cy="2342857"/>
          </a:xfrm>
          <a:prstGeom prst="rect">
            <a:avLst/>
          </a:prstGeom>
        </p:spPr>
      </p:pic>
      <p:pic>
        <p:nvPicPr>
          <p:cNvPr id="3" name="Nhac-nen-boc-tham-trung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453E471-A672-45BE-99FB-F2DF89B068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10310" y="928653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D32CE6-CA83-47A9-A95B-9170020A4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1338334"/>
            <a:ext cx="1464151" cy="2016737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  <a:extLst>
              <a:ext uri="{FF2B5EF4-FFF2-40B4-BE49-F238E27FC236}">
                <a16:creationId xmlns:a16="http://schemas.microsoft.com/office/drawing/2014/main" id="{D033CDE4-C518-4F9B-A488-5DBEB541A7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84" y="1095666"/>
            <a:ext cx="2333333" cy="23428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E1238B1-EFAF-4177-AE49-B849CEE9CF5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5" y="3861919"/>
            <a:ext cx="2152814" cy="1616779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  <a:extLst>
              <a:ext uri="{FF2B5EF4-FFF2-40B4-BE49-F238E27FC236}">
                <a16:creationId xmlns:a16="http://schemas.microsoft.com/office/drawing/2014/main" id="{1F1FEEE4-15B8-4F93-93C2-ABFB2C85ACC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74" y="3438523"/>
            <a:ext cx="2342857" cy="23428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66498F7-0C37-4EE5-87A2-BE7E3975F77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8" y="3848715"/>
            <a:ext cx="1924618" cy="1602082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  <a:extLst>
              <a:ext uri="{FF2B5EF4-FFF2-40B4-BE49-F238E27FC236}">
                <a16:creationId xmlns:a16="http://schemas.microsoft.com/office/drawing/2014/main" id="{7B822D83-32FB-4A4F-B01D-9205834ABED7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713934" y="3522472"/>
            <a:ext cx="2341067" cy="2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6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333828" y="1118756"/>
            <a:ext cx="6056292" cy="2015605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1778812" y="4557542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4510296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1791559" y="4574083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solidFill>
                  <a:schemeClr val="accent4"/>
                </a:solidFill>
                <a:latin typeface="Goudy Stout" panose="0202090407030B020401" pitchFamily="18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4510296" y="4533730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solidFill>
                  <a:schemeClr val="accent4"/>
                </a:solidFill>
                <a:latin typeface="Goudy Stout" panose="0202090407030B020401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438400" y="3864236"/>
            <a:ext cx="160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" panose="00000400000000000000" pitchFamily="2" charset="0"/>
              </a:rPr>
              <a:t>voi</a:t>
            </a:r>
            <a:endParaRPr lang="en-US" sz="2400" b="1" dirty="0">
              <a:solidFill>
                <a:prstClr val="white"/>
              </a:solidFill>
              <a:latin typeface="UVN Van Chuo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722464" y="387390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trâu</a:t>
            </a:r>
            <a:endParaRPr lang="en-US" sz="2400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2133600" y="1195369"/>
            <a:ext cx="5699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Bốn chân như bốn cột đình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Hai tai ve vẩy, hai ngà trắng phau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Vòi dài vắt vẻo trên đầu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Trong rừng thích sống với nhau từng đàn.</a:t>
            </a:r>
          </a:p>
          <a:p>
            <a:pPr defTabSz="685800"/>
            <a:r>
              <a:rPr lang="en-US" sz="2400" dirty="0">
                <a:solidFill>
                  <a:srgbClr val="FF0000"/>
                </a:solidFill>
                <a:latin typeface="+mj-lt"/>
              </a:rPr>
              <a:t>                  </a:t>
            </a:r>
            <a:r>
              <a:rPr lang="vi-VN" sz="2400" dirty="0">
                <a:latin typeface="+mj-lt"/>
              </a:rPr>
              <a:t>Là con gì?</a:t>
            </a:r>
          </a:p>
        </p:txBody>
      </p:sp>
    </p:spTree>
    <p:extLst>
      <p:ext uri="{BB962C8B-B14F-4D97-AF65-F5344CB8AC3E}">
        <p14:creationId xmlns:p14="http://schemas.microsoft.com/office/powerpoint/2010/main" val="16820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8" grpId="0" animBg="1"/>
      <p:bldP spid="19" grpId="0" animBg="1"/>
      <p:bldP spid="16" grpId="0"/>
      <p:bldP spid="1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285695" y="1077375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4464863" y="4546314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1563498" y="4531756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4397691" y="4531756"/>
            <a:ext cx="2597448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C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1544448" y="4511728"/>
            <a:ext cx="2597448" cy="963386"/>
          </a:xfrm>
          <a:prstGeom prst="roundRect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1904999" y="407009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Thoi Nay Nang" panose="02020903060505020304" pitchFamily="18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Thoi Nay Nang" panose="02020903060505020304" pitchFamily="18" charset="0"/>
              </a:rPr>
              <a:t>mèo</a:t>
            </a:r>
            <a:endParaRPr lang="en-US" sz="2400" dirty="0">
              <a:solidFill>
                <a:prstClr val="white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983480" y="407405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Thoi Nay Nang" panose="02020903060505020304" pitchFamily="18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Thoi Nay Nang" panose="02020903060505020304" pitchFamily="18" charset="0"/>
              </a:rPr>
              <a:t>hổ</a:t>
            </a:r>
            <a:endParaRPr lang="en-US" sz="2400" dirty="0">
              <a:solidFill>
                <a:prstClr val="white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1676400" y="1226364"/>
            <a:ext cx="73000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lông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vằn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mắt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xanh</a:t>
            </a:r>
            <a:b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uyển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chuyển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nhe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nanh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mồi</a:t>
            </a:r>
            <a:br>
              <a:rPr lang="en-US" sz="2000" dirty="0">
                <a:solidFill>
                  <a:prstClr val="black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Thỏ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nai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gặp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phải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 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hỡi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ôi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!</a:t>
            </a:r>
            <a:b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Muông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thú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khiếp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sợ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tôn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ngôi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chúa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 ?</a:t>
            </a:r>
            <a:b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</a:b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                  (</a:t>
            </a:r>
            <a:r>
              <a:rPr lang="en-US" sz="24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gì</a:t>
            </a: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?)</a:t>
            </a:r>
            <a:endParaRPr lang="vi-VN" sz="2400" dirty="0">
              <a:solidFill>
                <a:srgbClr val="FFFF00"/>
              </a:solidFill>
              <a:latin typeface="VL Picas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0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8" grpId="0" animBg="1"/>
      <p:bldP spid="19" grpId="0" animBg="1"/>
      <p:bldP spid="16" grpId="0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163729" y="1171993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2936997" y="1318041"/>
            <a:ext cx="4213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lẹ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4379138" y="4512633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1625772" y="4512633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4391638" y="4524176"/>
            <a:ext cx="2597448" cy="96338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1638273" y="4535717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00B0F0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238503" y="40740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983480" y="407405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sóc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752600" y="1477647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3286316" y="1646122"/>
            <a:ext cx="367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phịch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2003575" y="4492099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5031049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2019560" y="4469536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5031050" y="4533730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7030A0"/>
                </a:solidFill>
                <a:latin typeface="Gill Sans Ultra Bold Condensed" panose="020B0A06020104020203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724183" y="3883289"/>
            <a:ext cx="160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gấu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5562600" y="387914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khỉ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340201" y="1389376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1843979" y="1435074"/>
            <a:ext cx="7300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lang thang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dài vắt vẻo trên đầu</a:t>
            </a: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1615595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4510296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1642674" y="4533730"/>
            <a:ext cx="2597448" cy="963386"/>
          </a:xfrm>
          <a:prstGeom prst="roundRect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44546A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4526400" y="4533730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1981200" y="4074052"/>
            <a:ext cx="228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prstClr val="white"/>
                </a:solidFill>
                <a:latin typeface="UVN Van Chuong Nang" panose="00000400000000000000" pitchFamily="2" charset="0"/>
              </a:rPr>
              <a:t>Con Tê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giác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782028" y="4074053"/>
            <a:ext cx="203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H</a:t>
            </a:r>
            <a:r>
              <a:rPr lang="en-US" sz="2400" b="1">
                <a:solidFill>
                  <a:prstClr val="white"/>
                </a:solidFill>
                <a:latin typeface="UVN Van Chuong Nang" panose="00000400000000000000" pitchFamily="2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mã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00200" y="1085850"/>
            <a:ext cx="651510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650" b="1" kern="0">
                <a:solidFill>
                  <a:prstClr val="black"/>
                </a:solidFill>
              </a:rPr>
              <a:t> </a:t>
            </a:r>
            <a:endParaRPr lang="vi-VN" sz="1650" b="1" kern="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408A2-DD60-14DD-BD01-EC6B425D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67800" cy="6781799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C5820176-3A72-3839-13E6-F14E55B6DB91}"/>
              </a:ext>
            </a:extLst>
          </p:cNvPr>
          <p:cNvSpPr txBox="1"/>
          <p:nvPr/>
        </p:nvSpPr>
        <p:spPr>
          <a:xfrm>
            <a:off x="-310931" y="1854197"/>
            <a:ext cx="77299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27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en-US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V</a:t>
            </a:r>
            <a:r>
              <a:rPr lang="en-GB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</a:t>
            </a:r>
            <a:r>
              <a:rPr lang="vi-VN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</a:t>
            </a:r>
            <a:r>
              <a:rPr lang="en-GB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 DÃ Ở CHÂU PHI</a:t>
            </a:r>
            <a:endParaRPr lang="vi-VN" sz="22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22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22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FA5BFA23-F3AF-A6F1-6B3E-CB44DBB901B4}"/>
              </a:ext>
            </a:extLst>
          </p:cNvPr>
          <p:cNvSpPr txBox="1"/>
          <p:nvPr/>
        </p:nvSpPr>
        <p:spPr>
          <a:xfrm>
            <a:off x="-435676" y="1328763"/>
            <a:ext cx="7979476" cy="469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400"/>
              </a:spcAft>
            </a:pPr>
            <a:r>
              <a:rPr lang="vi-VN" sz="3000" b="1" dirty="0">
                <a:solidFill>
                  <a:srgbClr val="F452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3000" b="1" dirty="0">
                <a:solidFill>
                  <a:srgbClr val="F452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3000" dirty="0">
              <a:solidFill>
                <a:srgbClr val="F4529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5128</TotalTime>
  <Words>701</Words>
  <Application>Microsoft Office PowerPoint</Application>
  <PresentationFormat>On-screen Show (4:3)</PresentationFormat>
  <Paragraphs>126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6" baseType="lpstr">
      <vt:lpstr>等线 Light</vt:lpstr>
      <vt:lpstr>Aachen</vt:lpstr>
      <vt:lpstr>Arial</vt:lpstr>
      <vt:lpstr>Calibri</vt:lpstr>
      <vt:lpstr>Calibri Light</vt:lpstr>
      <vt:lpstr>Fira Sans Extra Condensed Medium</vt:lpstr>
      <vt:lpstr>Gill Sans Ultra Bold</vt:lpstr>
      <vt:lpstr>Gill Sans Ultra Bold Condensed</vt:lpstr>
      <vt:lpstr>Goudy Stout</vt:lpstr>
      <vt:lpstr>Helga</vt:lpstr>
      <vt:lpstr>iCiel Cadena</vt:lpstr>
      <vt:lpstr>iCiel Pony</vt:lpstr>
      <vt:lpstr>Montserrat Black</vt:lpstr>
      <vt:lpstr>Montserrat ExtraBold</vt:lpstr>
      <vt:lpstr>Oswald Light</vt:lpstr>
      <vt:lpstr>Sosa</vt:lpstr>
      <vt:lpstr>SVN-Berkshire Swash</vt:lpstr>
      <vt:lpstr>SVN-Bira</vt:lpstr>
      <vt:lpstr>Times New Roman</vt:lpstr>
      <vt:lpstr>UVN Thoi Nay Nang</vt:lpstr>
      <vt:lpstr>UVN Van Chuong</vt:lpstr>
      <vt:lpstr>UVN Van Chuong Nang</vt:lpstr>
      <vt:lpstr>VL Picastro</vt:lpstr>
      <vt:lpstr>Zilla Slab Light</vt:lpstr>
      <vt:lpstr>Office 主题</vt:lpstr>
      <vt:lpstr>1_Office 主题</vt:lpstr>
      <vt:lpstr>1_Office 主题​​</vt:lpstr>
      <vt:lpstr>Office 主题​​</vt:lpstr>
      <vt:lpstr>5_Office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SingPC</cp:lastModifiedBy>
  <cp:revision>376</cp:revision>
  <dcterms:created xsi:type="dcterms:W3CDTF">2020-08-13T08:18:23Z</dcterms:created>
  <dcterms:modified xsi:type="dcterms:W3CDTF">2024-12-13T09:17:11Z</dcterms:modified>
</cp:coreProperties>
</file>