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2"/>
  </p:notesMasterIdLst>
  <p:sldIdLst>
    <p:sldId id="353" r:id="rId2"/>
    <p:sldId id="287" r:id="rId3"/>
    <p:sldId id="288" r:id="rId4"/>
    <p:sldId id="297" r:id="rId5"/>
    <p:sldId id="289" r:id="rId6"/>
    <p:sldId id="298" r:id="rId7"/>
    <p:sldId id="293" r:id="rId8"/>
    <p:sldId id="299" r:id="rId9"/>
    <p:sldId id="305" r:id="rId10"/>
    <p:sldId id="306" r:id="rId11"/>
    <p:sldId id="291" r:id="rId12"/>
    <p:sldId id="301" r:id="rId13"/>
    <p:sldId id="292" r:id="rId14"/>
    <p:sldId id="302" r:id="rId15"/>
    <p:sldId id="303" r:id="rId16"/>
    <p:sldId id="307" r:id="rId17"/>
    <p:sldId id="308" r:id="rId18"/>
    <p:sldId id="309" r:id="rId19"/>
    <p:sldId id="310" r:id="rId20"/>
    <p:sldId id="312" r:id="rId21"/>
    <p:sldId id="341" r:id="rId22"/>
    <p:sldId id="336" r:id="rId23"/>
    <p:sldId id="313" r:id="rId24"/>
    <p:sldId id="338" r:id="rId25"/>
    <p:sldId id="337" r:id="rId26"/>
    <p:sldId id="331" r:id="rId27"/>
    <p:sldId id="344" r:id="rId28"/>
    <p:sldId id="351" r:id="rId29"/>
    <p:sldId id="352" r:id="rId30"/>
    <p:sldId id="350" r:id="rId31"/>
    <p:sldId id="333" r:id="rId32"/>
    <p:sldId id="334" r:id="rId33"/>
    <p:sldId id="347" r:id="rId34"/>
    <p:sldId id="358" r:id="rId35"/>
    <p:sldId id="339" r:id="rId36"/>
    <p:sldId id="340" r:id="rId37"/>
    <p:sldId id="348" r:id="rId38"/>
    <p:sldId id="354" r:id="rId39"/>
    <p:sldId id="355" r:id="rId40"/>
    <p:sldId id="335" r:id="rId41"/>
    <p:sldId id="356" r:id="rId42"/>
    <p:sldId id="317" r:id="rId43"/>
    <p:sldId id="327" r:id="rId44"/>
    <p:sldId id="316" r:id="rId45"/>
    <p:sldId id="321" r:id="rId46"/>
    <p:sldId id="322" r:id="rId47"/>
    <p:sldId id="323" r:id="rId48"/>
    <p:sldId id="357" r:id="rId49"/>
    <p:sldId id="359" r:id="rId50"/>
    <p:sldId id="36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559" autoAdjust="0"/>
    <p:restoredTop sz="94660"/>
  </p:normalViewPr>
  <p:slideViewPr>
    <p:cSldViewPr snapToGrid="0">
      <p:cViewPr varScale="1">
        <p:scale>
          <a:sx n="113" d="100"/>
          <a:sy n="113" d="100"/>
        </p:scale>
        <p:origin x="82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C09FE7-3B2A-45BB-87E6-35E1EE71B003}" type="datetimeFigureOut">
              <a:rPr lang="en-US" smtClean="0"/>
              <a:t>12/13/2024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F11941-F287-48A6-925E-B7CDBFF5A22B}" type="slidenum">
              <a:rPr lang="en-US" smtClean="0"/>
              <a:t>‹#›</a:t>
            </a:fld>
            <a:endParaRPr lang="en-US"/>
          </a:p>
        </p:txBody>
      </p:sp>
    </p:spTree>
    <p:extLst>
      <p:ext uri="{BB962C8B-B14F-4D97-AF65-F5344CB8AC3E}">
        <p14:creationId xmlns:p14="http://schemas.microsoft.com/office/powerpoint/2010/main" val="1478366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97C59F-CAB2-4151-9AB9-784D5D4F9B98}" type="slidenum">
              <a:rPr lang="zh-CN" altLang="en-US" smtClean="0">
                <a:solidFill>
                  <a:prstClr val="black"/>
                </a:solidFill>
              </a:rPr>
              <a:pPr/>
              <a:t>40</a:t>
            </a:fld>
            <a:endParaRPr lang="zh-CN" altLang="en-US">
              <a:solidFill>
                <a:prstClr val="black"/>
              </a:solidFill>
            </a:endParaRPr>
          </a:p>
        </p:txBody>
      </p:sp>
    </p:spTree>
    <p:extLst>
      <p:ext uri="{BB962C8B-B14F-4D97-AF65-F5344CB8AC3E}">
        <p14:creationId xmlns:p14="http://schemas.microsoft.com/office/powerpoint/2010/main" val="3956613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5C2E6D-0AA3-4EBC-9729-87805F8670B3}"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1697179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5C2E6D-0AA3-4EBC-9729-87805F8670B3}"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936200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5C2E6D-0AA3-4EBC-9729-87805F8670B3}"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1543557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5C2E6D-0AA3-4EBC-9729-87805F8670B3}"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1577067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5C2E6D-0AA3-4EBC-9729-87805F8670B3}"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2416377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5C2E6D-0AA3-4EBC-9729-87805F8670B3}" type="datetimeFigureOut">
              <a:rPr lang="en-US" smtClean="0"/>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3534251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5C2E6D-0AA3-4EBC-9729-87805F8670B3}" type="datetimeFigureOut">
              <a:rPr lang="en-US" smtClean="0"/>
              <a:t>12/13/2024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3797288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5C2E6D-0AA3-4EBC-9729-87805F8670B3}" type="datetimeFigureOut">
              <a:rPr lang="en-US" smtClean="0"/>
              <a:t>12/13/2024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92251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5C2E6D-0AA3-4EBC-9729-87805F8670B3}" type="datetimeFigureOut">
              <a:rPr lang="en-US" smtClean="0"/>
              <a:t>12/13/2024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4180174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5C2E6D-0AA3-4EBC-9729-87805F8670B3}" type="datetimeFigureOut">
              <a:rPr lang="en-US" smtClean="0"/>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182047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5C2E6D-0AA3-4EBC-9729-87805F8670B3}" type="datetimeFigureOut">
              <a:rPr lang="en-US" smtClean="0"/>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2325047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5C2E6D-0AA3-4EBC-9729-87805F8670B3}" type="datetimeFigureOut">
              <a:rPr lang="en-US" smtClean="0"/>
              <a:t>12/13/2024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1DF19A-7278-4EFA-83DA-B61C80CD2A22}" type="slidenum">
              <a:rPr lang="en-US" smtClean="0"/>
              <a:t>‹#›</a:t>
            </a:fld>
            <a:endParaRPr lang="en-US"/>
          </a:p>
        </p:txBody>
      </p:sp>
    </p:spTree>
    <p:extLst>
      <p:ext uri="{BB962C8B-B14F-4D97-AF65-F5344CB8AC3E}">
        <p14:creationId xmlns:p14="http://schemas.microsoft.com/office/powerpoint/2010/main" val="31926283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xml"/><Relationship Id="rId5" Type="http://schemas.microsoft.com/office/2007/relationships/hdphoto" Target="../media/hdphoto18.wdp"/><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5.wdp"/><Relationship Id="rId18" Type="http://schemas.openxmlformats.org/officeDocument/2006/relationships/image" Target="../media/image15.png"/><Relationship Id="rId26" Type="http://schemas.openxmlformats.org/officeDocument/2006/relationships/image" Target="../media/image19.png"/><Relationship Id="rId3" Type="http://schemas.openxmlformats.org/officeDocument/2006/relationships/image" Target="../media/image7.png"/><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12.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audio1.wav"/><Relationship Id="rId16" Type="http://schemas.openxmlformats.org/officeDocument/2006/relationships/image" Target="../media/image14.png"/><Relationship Id="rId20" Type="http://schemas.openxmlformats.org/officeDocument/2006/relationships/image" Target="../media/image16.png"/><Relationship Id="rId29" Type="http://schemas.microsoft.com/office/2007/relationships/hdphoto" Target="../media/hdphoto13.wdp"/><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4.wdp"/><Relationship Id="rId24" Type="http://schemas.openxmlformats.org/officeDocument/2006/relationships/image" Target="../media/image18.png"/><Relationship Id="rId32" Type="http://schemas.openxmlformats.org/officeDocument/2006/relationships/image" Target="../media/image23.png"/><Relationship Id="rId5" Type="http://schemas.openxmlformats.org/officeDocument/2006/relationships/image" Target="../media/image8.png"/><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20.png"/><Relationship Id="rId10" Type="http://schemas.openxmlformats.org/officeDocument/2006/relationships/image" Target="../media/image11.png"/><Relationship Id="rId19" Type="http://schemas.microsoft.com/office/2007/relationships/hdphoto" Target="../media/hdphoto8.wdp"/><Relationship Id="rId31" Type="http://schemas.openxmlformats.org/officeDocument/2006/relationships/image" Target="../media/image22.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3.png"/><Relationship Id="rId22" Type="http://schemas.openxmlformats.org/officeDocument/2006/relationships/image" Target="../media/image17.png"/><Relationship Id="rId27" Type="http://schemas.microsoft.com/office/2007/relationships/hdphoto" Target="../media/hdphoto12.wdp"/><Relationship Id="rId30" Type="http://schemas.openxmlformats.org/officeDocument/2006/relationships/image" Target="../media/image21.png"/></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audio" Target="../media/audio1.wav"/><Relationship Id="rId1" Type="http://schemas.openxmlformats.org/officeDocument/2006/relationships/slideLayout" Target="../slideLayouts/slideLayout1.xml"/><Relationship Id="rId5" Type="http://schemas.microsoft.com/office/2007/relationships/hdphoto" Target="../media/hdphoto15.wdp"/><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29.png"/><Relationship Id="rId4" Type="http://schemas.microsoft.com/office/2007/relationships/hdphoto" Target="../media/hdphoto1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Chi Tiết Hơn 114 Hình Nền Vui Tết Trung Thu Tuyệt Vời Nhất - Thdonghoadi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664" y="0"/>
            <a:ext cx="11876671" cy="67586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9A51BF4-1526-C311-7293-0CEFB26571C9}"/>
              </a:ext>
            </a:extLst>
          </p:cNvPr>
          <p:cNvSpPr/>
          <p:nvPr/>
        </p:nvSpPr>
        <p:spPr>
          <a:xfrm>
            <a:off x="1493213" y="228601"/>
            <a:ext cx="10275454" cy="2948495"/>
          </a:xfrm>
          <a:prstGeom prst="rect">
            <a:avLst/>
          </a:prstGeom>
          <a:noFill/>
        </p:spPr>
        <p:txBody>
          <a:bodyPr wrap="square" lIns="121917" tIns="60958" rIns="121917" bIns="60958">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lvl="0" algn="ctr">
              <a:lnSpc>
                <a:spcPct val="90000"/>
              </a:lnSpc>
              <a:spcBef>
                <a:spcPct val="0"/>
              </a:spcBef>
              <a:defRPr/>
            </a:pPr>
            <a:r>
              <a:rPr lang="vi-VN" sz="2400" b="1" dirty="0">
                <a:solidFill>
                  <a:srgbClr val="002060"/>
                </a:solidFill>
                <a:latin typeface="Times New Roman" panose="02020603050405020304" pitchFamily="18" charset="0"/>
              </a:rPr>
              <a:t>PHÒNG GIÁO DỤC ĐÀO TẠO QUẬN LONG BIÊN </a:t>
            </a:r>
            <a:endParaRPr lang="en-US" sz="2400" b="1" dirty="0">
              <a:solidFill>
                <a:srgbClr val="002060"/>
              </a:solidFill>
              <a:latin typeface="等线 Light"/>
            </a:endParaRPr>
          </a:p>
          <a:p>
            <a:pPr algn="ctr">
              <a:defRPr/>
            </a:pPr>
            <a:r>
              <a:rPr lang="en-US" sz="2400" b="1" cap="all" dirty="0">
                <a:ln w="0"/>
                <a:solidFill>
                  <a:srgbClr val="FF0000"/>
                </a:solidFill>
                <a:effectLst>
                  <a:reflection blurRad="12700" stA="50000" endPos="50000" dist="5000" dir="5400000" sy="-100000" rotWithShape="0"/>
                </a:effectLst>
                <a:ea typeface="Aachen" panose="02020500000000000000" pitchFamily="18" charset="0"/>
                <a:cs typeface="Times New Roman" panose="02020603050405020304" pitchFamily="18" charset="0"/>
              </a:rPr>
              <a:t>TRƯỜNG TIỂU HỌC THẠCH BÀN A</a:t>
            </a:r>
          </a:p>
          <a:p>
            <a:pPr algn="ctr">
              <a:defRPr/>
            </a:pPr>
            <a:endParaRPr lang="en-US" sz="2400" b="1" cap="all" dirty="0">
              <a:ln w="0"/>
              <a:solidFill>
                <a:srgbClr val="FF0000"/>
              </a:solidFill>
              <a:effectLst>
                <a:reflection blurRad="12700" stA="50000" endPos="50000" dist="5000" dir="5400000" sy="-100000" rotWithShape="0"/>
              </a:effectLst>
              <a:ea typeface="Aachen" panose="02020500000000000000" pitchFamily="18" charset="0"/>
              <a:cs typeface="Times New Roman" panose="02020603050405020304" pitchFamily="18" charset="0"/>
            </a:endParaRPr>
          </a:p>
          <a:p>
            <a:pPr algn="ctr">
              <a:defRPr/>
            </a:pPr>
            <a:endParaRPr lang="en-US" sz="2400" b="1" cap="all" dirty="0">
              <a:ln w="0"/>
              <a:solidFill>
                <a:srgbClr val="FF0000"/>
              </a:solidFill>
              <a:effectLst>
                <a:reflection blurRad="12700" stA="50000" endPos="50000" dist="5000" dir="5400000" sy="-100000" rotWithShape="0"/>
              </a:effectLst>
              <a:ea typeface="Aachen" panose="02020500000000000000" pitchFamily="18" charset="0"/>
              <a:cs typeface="Times New Roman" panose="02020603050405020304" pitchFamily="18" charset="0"/>
            </a:endParaRPr>
          </a:p>
          <a:p>
            <a:pPr algn="ctr">
              <a:defRPr/>
            </a:pPr>
            <a:r>
              <a:rPr lang="en-US" sz="2400" b="1" cap="all" dirty="0">
                <a:ln w="0"/>
                <a:solidFill>
                  <a:srgbClr val="7030A0"/>
                </a:solidFill>
                <a:effectLst>
                  <a:reflection blurRad="12700" stA="50000" endPos="50000" dist="5000" dir="5400000" sy="-100000" rotWithShape="0"/>
                </a:effectLst>
                <a:ea typeface="Aachen" panose="02020500000000000000" pitchFamily="18" charset="0"/>
                <a:cs typeface="Times New Roman" panose="02020603050405020304" pitchFamily="18" charset="0"/>
              </a:rPr>
              <a:t>CHÀO MỪNG CÁC EM HỌC SINH  ĐẾN VỚI TIẾT </a:t>
            </a:r>
          </a:p>
          <a:p>
            <a:pPr algn="ctr">
              <a:defRPr/>
            </a:pPr>
            <a:r>
              <a:rPr lang="en-US" sz="6600" b="1" cap="all" dirty="0">
                <a:ln w="0"/>
                <a:solidFill>
                  <a:srgbClr val="119EBC"/>
                </a:solidFill>
                <a:effectLst>
                  <a:reflection blurRad="12700" stA="50000" endPos="50000" dist="5000" dir="5400000" sy="-100000" rotWithShape="0"/>
                </a:effectLst>
                <a:ea typeface="Aachen" panose="02020500000000000000" pitchFamily="18" charset="0"/>
                <a:cs typeface="Times New Roman" panose="02020603050405020304" pitchFamily="18" charset="0"/>
              </a:rPr>
              <a:t>MĨ THUẬT</a:t>
            </a:r>
            <a:endParaRPr lang="en-US" sz="6600" b="1" cap="all" dirty="0">
              <a:ln w="0"/>
              <a:solidFill>
                <a:srgbClr val="119EBC"/>
              </a:solidFill>
              <a:effectLst>
                <a:reflection blurRad="12700" stA="50000" endPos="50000" dist="5000" dir="5400000" sy="-100000" rotWithShape="0"/>
              </a:effectLst>
              <a:cs typeface="Times New Roman" panose="02020603050405020304" pitchFamily="18" charset="0"/>
            </a:endParaRPr>
          </a:p>
        </p:txBody>
      </p:sp>
    </p:spTree>
    <p:extLst>
      <p:ext uri="{BB962C8B-B14F-4D97-AF65-F5344CB8AC3E}">
        <p14:creationId xmlns:p14="http://schemas.microsoft.com/office/powerpoint/2010/main" val="7007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p:cTn id="7"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2">
                                            <p:txEl>
                                              <p:pRg st="4" end="4"/>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p:cTn id="14"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 calcmode="lin" valueType="num">
                                      <p:cBhvr>
                                        <p:cTn id="21"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2">
                                            <p:txEl>
                                              <p:pRg st="1" end="1"/>
                                            </p:txEl>
                                          </p:spTgt>
                                        </p:tgtEl>
                                      </p:cBhvr>
                                    </p:animEffect>
                                  </p:childTnLst>
                                </p:cTn>
                              </p:par>
                              <p:par>
                                <p:cTn id="24" presetID="53" presetClass="entr" presetSubtype="16"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 calcmode="lin" valueType="num">
                                      <p:cBhvr>
                                        <p:cTn id="26"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27"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28"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5834130"/>
            <a:ext cx="11756572"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FF"/>
                </a:solidFill>
                <a:latin typeface="Times New Roman" panose="02020603050405020304" pitchFamily="18" charset="0"/>
                <a:cs typeface="Times New Roman" panose="02020603050405020304" pitchFamily="18" charset="0"/>
              </a:rPr>
              <a:t>Cây đa – loài cây gắn với câu chuyện Sự tích về chú Cuội cây đa</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296"/>
          <a:stretch/>
        </p:blipFill>
        <p:spPr>
          <a:xfrm>
            <a:off x="6675255" y="347370"/>
            <a:ext cx="4846186" cy="5206625"/>
          </a:xfrm>
          <a:prstGeom prst="rect">
            <a:avLst/>
          </a:prstGeom>
          <a:ln>
            <a:noFill/>
          </a:ln>
          <a:effectLst>
            <a:softEdge rad="112500"/>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022" t="2202" b="2747"/>
          <a:stretch/>
        </p:blipFill>
        <p:spPr>
          <a:xfrm>
            <a:off x="718457" y="298921"/>
            <a:ext cx="5833180" cy="5303521"/>
          </a:xfrm>
          <a:prstGeom prst="rect">
            <a:avLst/>
          </a:prstGeom>
          <a:ln>
            <a:noFill/>
          </a:ln>
          <a:effectLst>
            <a:softEdge rad="112500"/>
          </a:effectLst>
        </p:spPr>
      </p:pic>
    </p:spTree>
    <p:extLst>
      <p:ext uri="{BB962C8B-B14F-4D97-AF65-F5344CB8AC3E}">
        <p14:creationId xmlns:p14="http://schemas.microsoft.com/office/powerpoint/2010/main" val="13502599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FF"/>
                </a:solidFill>
                <a:latin typeface="Times New Roman" panose="02020603050405020304" pitchFamily="18" charset="0"/>
                <a:cs typeface="Times New Roman" panose="02020603050405020304" pitchFamily="18" charset="0"/>
              </a:rPr>
              <a:t>Múa lân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4561" y="212116"/>
            <a:ext cx="3927239" cy="5622014"/>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048" b="99659" l="846" r="100000">
                        <a14:backgroundMark x1="38055" y1="55631" x2="38055" y2="55631"/>
                      </a14:backgroundRemoval>
                    </a14:imgEffect>
                  </a14:imgLayer>
                </a14:imgProps>
              </a:ext>
              <a:ext uri="{28A0092B-C50C-407E-A947-70E740481C1C}">
                <a14:useLocalDpi xmlns:a14="http://schemas.microsoft.com/office/drawing/2010/main" val="0"/>
              </a:ext>
            </a:extLst>
          </a:blip>
          <a:stretch>
            <a:fillRect/>
          </a:stretch>
        </p:blipFill>
        <p:spPr>
          <a:xfrm>
            <a:off x="6626663" y="475282"/>
            <a:ext cx="2883658" cy="5358848"/>
          </a:xfrm>
          <a:prstGeom prst="rect">
            <a:avLst/>
          </a:prstGeom>
        </p:spPr>
      </p:pic>
    </p:spTree>
    <p:extLst>
      <p:ext uri="{BB962C8B-B14F-4D97-AF65-F5344CB8AC3E}">
        <p14:creationId xmlns:p14="http://schemas.microsoft.com/office/powerpoint/2010/main" val="37399222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FF"/>
                </a:solidFill>
                <a:latin typeface="Times New Roman" panose="02020603050405020304" pitchFamily="18" charset="0"/>
                <a:cs typeface="Times New Roman" panose="02020603050405020304" pitchFamily="18" charset="0"/>
              </a:rPr>
              <a:t>Múa lân là</a:t>
            </a:r>
            <a:r>
              <a:rPr lang="vi-VN" sz="2800">
                <a:solidFill>
                  <a:srgbClr val="0000FF"/>
                </a:solidFill>
                <a:latin typeface="Times New Roman" panose="02020603050405020304" pitchFamily="18" charset="0"/>
                <a:cs typeface="Times New Roman" panose="02020603050405020304" pitchFamily="18" charset="0"/>
              </a:rPr>
              <a:t> một môn nghệ thuật</a:t>
            </a:r>
            <a:r>
              <a:rPr lang="en-US" sz="2800">
                <a:solidFill>
                  <a:srgbClr val="0000FF"/>
                </a:solidFill>
                <a:latin typeface="Times New Roman" panose="02020603050405020304" pitchFamily="18" charset="0"/>
                <a:cs typeface="Times New Roman" panose="02020603050405020304" pitchFamily="18" charset="0"/>
              </a:rPr>
              <a:t> múa</a:t>
            </a:r>
            <a:r>
              <a:rPr lang="vi-VN" sz="2800">
                <a:solidFill>
                  <a:srgbClr val="0000FF"/>
                </a:solidFill>
                <a:latin typeface="Times New Roman" panose="02020603050405020304" pitchFamily="18" charset="0"/>
                <a:cs typeface="Times New Roman" panose="02020603050405020304" pitchFamily="18" charset="0"/>
              </a:rPr>
              <a:t> dân gian đường phố, thường được biểu diễn trong các dịp lễ hội, đặc biệt</a:t>
            </a:r>
            <a:r>
              <a:rPr lang="en-US" sz="2800">
                <a:solidFill>
                  <a:srgbClr val="0000FF"/>
                </a:solidFill>
                <a:latin typeface="Times New Roman" panose="02020603050405020304" pitchFamily="18" charset="0"/>
                <a:cs typeface="Times New Roman" panose="02020603050405020304" pitchFamily="18" charset="0"/>
              </a:rPr>
              <a:t> là</a:t>
            </a:r>
            <a:r>
              <a:rPr lang="vi-VN" sz="2800">
                <a:solidFill>
                  <a:srgbClr val="0000FF"/>
                </a:solidFill>
                <a:latin typeface="Times New Roman" panose="02020603050405020304" pitchFamily="18" charset="0"/>
                <a:cs typeface="Times New Roman" panose="02020603050405020304" pitchFamily="18" charset="0"/>
              </a:rPr>
              <a:t> Tết Nguyên Đán và Tế</a:t>
            </a:r>
            <a:r>
              <a:rPr lang="en-US" sz="2800">
                <a:solidFill>
                  <a:srgbClr val="0000FF"/>
                </a:solidFill>
                <a:latin typeface="Times New Roman" panose="02020603050405020304" pitchFamily="18" charset="0"/>
                <a:cs typeface="Times New Roman" panose="02020603050405020304" pitchFamily="18" charset="0"/>
              </a:rPr>
              <a:t>t Trung Thu</a:t>
            </a:r>
            <a:r>
              <a:rPr lang="vi-VN" sz="2800">
                <a:solidFill>
                  <a:srgbClr val="0000FF"/>
                </a:solidFill>
                <a:latin typeface="Times New Roman" panose="02020603050405020304" pitchFamily="18" charset="0"/>
                <a:cs typeface="Times New Roman" panose="02020603050405020304" pitchFamily="18" charset="0"/>
              </a:rPr>
              <a:t>, vì </a:t>
            </a:r>
            <a:r>
              <a:rPr lang="en-US" sz="2800">
                <a:solidFill>
                  <a:srgbClr val="0000FF"/>
                </a:solidFill>
                <a:latin typeface="Times New Roman" panose="02020603050405020304" pitchFamily="18" charset="0"/>
                <a:cs typeface="Times New Roman" panose="02020603050405020304" pitchFamily="18" charset="0"/>
              </a:rPr>
              <a:t>lân</a:t>
            </a:r>
            <a:r>
              <a:rPr lang="vi-VN" sz="2800">
                <a:solidFill>
                  <a:srgbClr val="0000FF"/>
                </a:solidFill>
                <a:latin typeface="Times New Roman" panose="02020603050405020304" pitchFamily="18" charset="0"/>
                <a:cs typeface="Times New Roman" panose="02020603050405020304" pitchFamily="18" charset="0"/>
              </a:rPr>
              <a:t> tượng</a:t>
            </a:r>
            <a:r>
              <a:rPr lang="en-US" sz="2800">
                <a:solidFill>
                  <a:srgbClr val="0000FF"/>
                </a:solidFill>
                <a:latin typeface="Times New Roman" panose="02020603050405020304" pitchFamily="18" charset="0"/>
                <a:cs typeface="Times New Roman" panose="02020603050405020304" pitchFamily="18" charset="0"/>
              </a:rPr>
              <a:t> trưng</a:t>
            </a:r>
            <a:r>
              <a:rPr lang="vi-VN" sz="2800">
                <a:solidFill>
                  <a:srgbClr val="0000FF"/>
                </a:solidFill>
                <a:latin typeface="Times New Roman" panose="02020603050405020304" pitchFamily="18" charset="0"/>
                <a:cs typeface="Times New Roman" panose="02020603050405020304" pitchFamily="18" charset="0"/>
              </a:rPr>
              <a:t> cho</a:t>
            </a:r>
            <a:r>
              <a:rPr lang="en-US" sz="2800">
                <a:solidFill>
                  <a:srgbClr val="0000FF"/>
                </a:solidFill>
                <a:latin typeface="Times New Roman" panose="02020603050405020304" pitchFamily="18" charset="0"/>
                <a:cs typeface="Times New Roman" panose="02020603050405020304" pitchFamily="18" charset="0"/>
              </a:rPr>
              <a:t> sự</a:t>
            </a:r>
            <a:r>
              <a:rPr lang="vi-VN" sz="2800">
                <a:solidFill>
                  <a:srgbClr val="0000FF"/>
                </a:solidFill>
                <a:latin typeface="Times New Roman" panose="02020603050405020304" pitchFamily="18" charset="0"/>
                <a:cs typeface="Times New Roman" panose="02020603050405020304" pitchFamily="18" charset="0"/>
              </a:rPr>
              <a:t> thịnh vượng</a:t>
            </a:r>
            <a:r>
              <a:rPr lang="en-US" sz="2800">
                <a:solidFill>
                  <a:srgbClr val="0000FF"/>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0400"/>
          <a:stretch/>
        </p:blipFill>
        <p:spPr>
          <a:xfrm>
            <a:off x="1951266" y="0"/>
            <a:ext cx="8259960" cy="4933950"/>
          </a:xfrm>
          <a:prstGeom prst="rect">
            <a:avLst/>
          </a:prstGeom>
          <a:ln>
            <a:noFill/>
          </a:ln>
          <a:effectLst>
            <a:softEdge rad="112500"/>
          </a:effectLst>
        </p:spPr>
      </p:pic>
    </p:spTree>
    <p:extLst>
      <p:ext uri="{BB962C8B-B14F-4D97-AF65-F5344CB8AC3E}">
        <p14:creationId xmlns:p14="http://schemas.microsoft.com/office/powerpoint/2010/main" val="25656828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FF"/>
                </a:solidFill>
                <a:latin typeface="Times New Roman" panose="02020603050405020304" pitchFamily="18" charset="0"/>
                <a:cs typeface="Times New Roman" panose="02020603050405020304" pitchFamily="18" charset="0"/>
              </a:rPr>
              <a:t>Đèn ông sao</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789" y="1724297"/>
            <a:ext cx="1758203" cy="350084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7968" y="495070"/>
            <a:ext cx="3354506" cy="517552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7693" y="1423848"/>
            <a:ext cx="5068392" cy="3801294"/>
          </a:xfrm>
          <a:prstGeom prst="rect">
            <a:avLst/>
          </a:prstGeom>
          <a:ln>
            <a:noFill/>
          </a:ln>
          <a:effectLst>
            <a:softEdge rad="112500"/>
          </a:effectLst>
        </p:spPr>
      </p:pic>
    </p:spTree>
    <p:extLst>
      <p:ext uri="{BB962C8B-B14F-4D97-AF65-F5344CB8AC3E}">
        <p14:creationId xmlns:p14="http://schemas.microsoft.com/office/powerpoint/2010/main" val="28247406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FF"/>
                </a:solidFill>
                <a:latin typeface="Times New Roman" panose="02020603050405020304" pitchFamily="18" charset="0"/>
                <a:cs typeface="Times New Roman" panose="02020603050405020304" pitchFamily="18" charset="0"/>
              </a:rPr>
              <a:t>Trong dịp Trung Thu, đèn ông sao là món đồ chơi dân gian phổ biến nhất của trẻ em Việt Nam. ... Khi chơi, trẻ em cắm nến vào giữa đèn. Ánh đèn chiếu qua  giấy bóng tạo ra hình ảnh rực rỡ, đẹp mắt.</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1742"/>
          <a:stretch/>
        </p:blipFill>
        <p:spPr>
          <a:xfrm>
            <a:off x="4784880" y="114300"/>
            <a:ext cx="7194850" cy="4762500"/>
          </a:xfrm>
          <a:prstGeom prst="rect">
            <a:avLst/>
          </a:prstGeom>
          <a:ln>
            <a:noFill/>
          </a:ln>
          <a:effectLst>
            <a:softEdge rad="112500"/>
          </a:effec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6000"/>
          <a:stretch/>
        </p:blipFill>
        <p:spPr>
          <a:xfrm>
            <a:off x="261258" y="450056"/>
            <a:ext cx="4503208" cy="4052887"/>
          </a:xfrm>
          <a:prstGeom prst="rect">
            <a:avLst/>
          </a:prstGeom>
          <a:ln>
            <a:noFill/>
          </a:ln>
          <a:effectLst>
            <a:softEdge rad="112500"/>
          </a:effectLst>
        </p:spPr>
      </p:pic>
    </p:spTree>
    <p:extLst>
      <p:ext uri="{BB962C8B-B14F-4D97-AF65-F5344CB8AC3E}">
        <p14:creationId xmlns:p14="http://schemas.microsoft.com/office/powerpoint/2010/main" val="29626315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FF"/>
                </a:solidFill>
                <a:latin typeface="Times New Roman" panose="02020603050405020304" pitchFamily="18" charset="0"/>
                <a:cs typeface="Times New Roman" panose="02020603050405020304" pitchFamily="18" charset="0"/>
              </a:rPr>
              <a:t>Trong văn hóa Việt, chị Hằng thường được trẻ em nhắc đến như một người bạn của chú Cuội, dựa theo cổ tích Cây đa và chú Cuội. Hình tượng chị Hằng, chú Cuội gắn liền với Tết Trung Thu và được trẻ nhỏ yêu mến.</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019" y="142330"/>
            <a:ext cx="7986031" cy="4791619"/>
          </a:xfrm>
          <a:prstGeom prst="rect">
            <a:avLst/>
          </a:prstGeom>
          <a:ln>
            <a:noFill/>
          </a:ln>
          <a:effectLst>
            <a:softEdge rad="112500"/>
          </a:effectLst>
        </p:spPr>
      </p:pic>
    </p:spTree>
    <p:extLst>
      <p:ext uri="{BB962C8B-B14F-4D97-AF65-F5344CB8AC3E}">
        <p14:creationId xmlns:p14="http://schemas.microsoft.com/office/powerpoint/2010/main" val="7293857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15+ Mẫu background trung thu đẹp ý nghĩa nhất"/>
          <p:cNvPicPr>
            <a:picLocks noChangeAspect="1" noChangeArrowheads="1"/>
          </p:cNvPicPr>
          <p:nvPr/>
        </p:nvPicPr>
        <p:blipFill rotWithShape="1">
          <a:blip r:embed="rId2">
            <a:extLst>
              <a:ext uri="{28A0092B-C50C-407E-A947-70E740481C1C}">
                <a14:useLocalDpi xmlns:a14="http://schemas.microsoft.com/office/drawing/2010/main" val="0"/>
              </a:ext>
            </a:extLst>
          </a:blip>
          <a:srcRect b="4424"/>
          <a:stretch/>
        </p:blipFill>
        <p:spPr bwMode="auto">
          <a:xfrm>
            <a:off x="369761" y="74141"/>
            <a:ext cx="11583342" cy="6213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Hình chữ nhật 6">
            <a:extLst>
              <a:ext uri="{FF2B5EF4-FFF2-40B4-BE49-F238E27FC236}">
                <a16:creationId xmlns:a16="http://schemas.microsoft.com/office/drawing/2014/main" id="{9B8229A3-963C-7154-886E-F5D533D38553}"/>
              </a:ext>
            </a:extLst>
          </p:cNvPr>
          <p:cNvSpPr/>
          <p:nvPr/>
        </p:nvSpPr>
        <p:spPr>
          <a:xfrm>
            <a:off x="2237647" y="1924251"/>
            <a:ext cx="8057322" cy="901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CHỦ ĐỀ 2: MÙA THU QUÊ EM</a:t>
            </a:r>
            <a:endParaRPr lang="vi-VN" sz="28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 name="Hình chữ nhật 7">
            <a:extLst>
              <a:ext uri="{FF2B5EF4-FFF2-40B4-BE49-F238E27FC236}">
                <a16:creationId xmlns:a16="http://schemas.microsoft.com/office/drawing/2014/main" id="{3924DE2A-09F3-D1E0-6539-6A172255004D}"/>
              </a:ext>
            </a:extLst>
          </p:cNvPr>
          <p:cNvSpPr/>
          <p:nvPr/>
        </p:nvSpPr>
        <p:spPr>
          <a:xfrm>
            <a:off x="2237647" y="2616905"/>
            <a:ext cx="8161362" cy="10469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7030A0"/>
                </a:solidFill>
                <a:effectLst>
                  <a:outerShdw blurRad="38100" dist="38100" dir="2700000" algn="tl">
                    <a:srgbClr val="000000">
                      <a:alpha val="43137"/>
                    </a:srgbClr>
                  </a:outerShdw>
                </a:effectLst>
              </a:rPr>
              <a:t>Bài</a:t>
            </a:r>
            <a:r>
              <a:rPr lang="en-US" sz="4800" b="1" dirty="0">
                <a:solidFill>
                  <a:srgbClr val="7030A0"/>
                </a:solidFill>
                <a:effectLst>
                  <a:outerShdw blurRad="38100" dist="38100" dir="2700000" algn="tl">
                    <a:srgbClr val="000000">
                      <a:alpha val="43137"/>
                    </a:srgbClr>
                  </a:outerShdw>
                </a:effectLst>
              </a:rPr>
              <a:t> 2: </a:t>
            </a:r>
            <a:r>
              <a:rPr lang="en-US" sz="4800" b="1" dirty="0" err="1">
                <a:solidFill>
                  <a:srgbClr val="7030A0"/>
                </a:solidFill>
                <a:effectLst>
                  <a:outerShdw blurRad="38100" dist="38100" dir="2700000" algn="tl">
                    <a:srgbClr val="000000">
                      <a:alpha val="43137"/>
                    </a:srgbClr>
                  </a:outerShdw>
                </a:effectLst>
              </a:rPr>
              <a:t>Vui</a:t>
            </a:r>
            <a:r>
              <a:rPr lang="en-US" sz="4800" b="1" dirty="0">
                <a:solidFill>
                  <a:srgbClr val="7030A0"/>
                </a:solidFill>
                <a:effectLst>
                  <a:outerShdw blurRad="38100" dist="38100" dir="2700000" algn="tl">
                    <a:srgbClr val="000000">
                      <a:alpha val="43137"/>
                    </a:srgbClr>
                  </a:outerShdw>
                </a:effectLst>
              </a:rPr>
              <a:t> </a:t>
            </a:r>
            <a:r>
              <a:rPr lang="en-US" sz="4800" b="1" dirty="0" err="1">
                <a:solidFill>
                  <a:srgbClr val="7030A0"/>
                </a:solidFill>
                <a:effectLst>
                  <a:outerShdw blurRad="38100" dist="38100" dir="2700000" algn="tl">
                    <a:srgbClr val="000000">
                      <a:alpha val="43137"/>
                    </a:srgbClr>
                  </a:outerShdw>
                </a:effectLst>
              </a:rPr>
              <a:t>Tết</a:t>
            </a:r>
            <a:r>
              <a:rPr lang="en-US" sz="4800" b="1" dirty="0">
                <a:solidFill>
                  <a:srgbClr val="7030A0"/>
                </a:solidFill>
                <a:effectLst>
                  <a:outerShdw blurRad="38100" dist="38100" dir="2700000" algn="tl">
                    <a:srgbClr val="000000">
                      <a:alpha val="43137"/>
                    </a:srgbClr>
                  </a:outerShdw>
                </a:effectLst>
              </a:rPr>
              <a:t> </a:t>
            </a:r>
            <a:r>
              <a:rPr lang="en-US" sz="4800" b="1" dirty="0" err="1">
                <a:solidFill>
                  <a:srgbClr val="7030A0"/>
                </a:solidFill>
                <a:effectLst>
                  <a:outerShdw blurRad="38100" dist="38100" dir="2700000" algn="tl">
                    <a:srgbClr val="000000">
                      <a:alpha val="43137"/>
                    </a:srgbClr>
                  </a:outerShdw>
                </a:effectLst>
              </a:rPr>
              <a:t>Trung</a:t>
            </a:r>
            <a:r>
              <a:rPr lang="en-US" sz="4800" b="1" dirty="0">
                <a:solidFill>
                  <a:srgbClr val="7030A0"/>
                </a:solidFill>
                <a:effectLst>
                  <a:outerShdw blurRad="38100" dist="38100" dir="2700000" algn="tl">
                    <a:srgbClr val="000000">
                      <a:alpha val="43137"/>
                    </a:srgbClr>
                  </a:outerShdw>
                </a:effectLst>
              </a:rPr>
              <a:t> </a:t>
            </a:r>
            <a:r>
              <a:rPr lang="en-US" sz="4800" b="1" dirty="0" err="1">
                <a:solidFill>
                  <a:srgbClr val="7030A0"/>
                </a:solidFill>
                <a:effectLst>
                  <a:outerShdw blurRad="38100" dist="38100" dir="2700000" algn="tl">
                    <a:srgbClr val="000000">
                      <a:alpha val="43137"/>
                    </a:srgbClr>
                  </a:outerShdw>
                </a:effectLst>
              </a:rPr>
              <a:t>thu</a:t>
            </a:r>
            <a:endParaRPr lang="vi-VN" sz="4800" b="1" dirty="0">
              <a:solidFill>
                <a:srgbClr val="7030A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1305601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Không Khí Màu đỏ Giữa Mùa Thu Lễ Hội Trung Thu, Tết Trung Thu Bữa  Tiệc, Sân Khấu Triển Lãm Nền, Nền Quảng Cáo đỏ Background Vector để tải  xuống"/>
          <p:cNvPicPr>
            <a:picLocks noChangeAspect="1" noChangeArrowheads="1"/>
          </p:cNvPicPr>
          <p:nvPr/>
        </p:nvPicPr>
        <p:blipFill rotWithShape="1">
          <a:blip r:embed="rId2">
            <a:extLst>
              <a:ext uri="{28A0092B-C50C-407E-A947-70E740481C1C}">
                <a14:useLocalDpi xmlns:a14="http://schemas.microsoft.com/office/drawing/2010/main" val="0"/>
              </a:ext>
            </a:extLst>
          </a:blip>
          <a:srcRect l="2913" r="2474"/>
          <a:stretch/>
        </p:blipFill>
        <p:spPr bwMode="auto">
          <a:xfrm>
            <a:off x="0" y="104430"/>
            <a:ext cx="12192000" cy="67535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575221" y="2816992"/>
            <a:ext cx="6096000" cy="2554545"/>
          </a:xfrm>
          <a:prstGeom prst="rect">
            <a:avLst/>
          </a:prstGeom>
        </p:spPr>
        <p:txBody>
          <a:bodyPr>
            <a:spAutoFit/>
          </a:bodyPr>
          <a:lstStyle/>
          <a:p>
            <a:r>
              <a:rPr lang="vi-VN" sz="2000" b="1" dirty="0">
                <a:solidFill>
                  <a:srgbClr val="7030A0"/>
                </a:solidFill>
                <a:effectLst>
                  <a:outerShdw blurRad="38100" dist="38100" dir="2700000" algn="tl">
                    <a:srgbClr val="000000">
                      <a:alpha val="43137"/>
                    </a:srgbClr>
                  </a:outerShdw>
                </a:effectLst>
                <a:latin typeface="Open Sans"/>
              </a:rPr>
              <a:t>+ Nêu được cách kết hợp sự tương phản của màu sắc để diễn tả hoạt động ban đêm.</a:t>
            </a:r>
          </a:p>
          <a:p>
            <a:r>
              <a:rPr lang="vi-VN" sz="2000" b="1" dirty="0">
                <a:solidFill>
                  <a:srgbClr val="7030A0"/>
                </a:solidFill>
                <a:effectLst>
                  <a:outerShdw blurRad="38100" dist="38100" dir="2700000" algn="tl">
                    <a:srgbClr val="000000">
                      <a:alpha val="43137"/>
                    </a:srgbClr>
                  </a:outerShdw>
                </a:effectLst>
                <a:latin typeface="Open Sans"/>
              </a:rPr>
              <a:t>+ Vẽ được bức tranh về hoạt động vui trong đêm Trung thu.</a:t>
            </a:r>
          </a:p>
          <a:p>
            <a:r>
              <a:rPr lang="vi-VN" sz="2000" b="1" dirty="0">
                <a:solidFill>
                  <a:srgbClr val="7030A0"/>
                </a:solidFill>
                <a:effectLst>
                  <a:outerShdw blurRad="38100" dist="38100" dir="2700000" algn="tl">
                    <a:srgbClr val="000000">
                      <a:alpha val="43137"/>
                    </a:srgbClr>
                  </a:outerShdw>
                </a:effectLst>
                <a:latin typeface="Open Sans"/>
              </a:rPr>
              <a:t>+ Chỉ ra được nét, hình, màu tương phản trong bài vẽ.</a:t>
            </a:r>
          </a:p>
          <a:p>
            <a:r>
              <a:rPr lang="vi-VN" sz="2000" b="1" dirty="0">
                <a:solidFill>
                  <a:srgbClr val="7030A0"/>
                </a:solidFill>
                <a:effectLst>
                  <a:outerShdw blurRad="38100" dist="38100" dir="2700000" algn="tl">
                    <a:srgbClr val="000000">
                      <a:alpha val="43137"/>
                    </a:srgbClr>
                  </a:outerShdw>
                </a:effectLst>
                <a:latin typeface="Open Sans"/>
              </a:rPr>
              <a:t>+ Biết trân trọng nét văn hóa đặc sắc của dân tộc trong sản phẩm, tác phẩm mĩ thuật.</a:t>
            </a:r>
            <a:endParaRPr lang="vi-VN" sz="2000" b="1" i="0" dirty="0">
              <a:solidFill>
                <a:srgbClr val="7030A0"/>
              </a:solidFill>
              <a:effectLst>
                <a:outerShdw blurRad="38100" dist="38100" dir="2700000" algn="tl">
                  <a:srgbClr val="000000">
                    <a:alpha val="43137"/>
                  </a:srgbClr>
                </a:outerShdw>
              </a:effectLst>
              <a:latin typeface="Open Sans"/>
            </a:endParaRPr>
          </a:p>
        </p:txBody>
      </p:sp>
      <p:sp>
        <p:nvSpPr>
          <p:cNvPr id="3" name="Rectangle 2"/>
          <p:cNvSpPr/>
          <p:nvPr/>
        </p:nvSpPr>
        <p:spPr>
          <a:xfrm>
            <a:off x="3575221" y="1945844"/>
            <a:ext cx="5418470" cy="769441"/>
          </a:xfrm>
          <a:prstGeom prst="rect">
            <a:avLst/>
          </a:prstGeom>
          <a:noFill/>
        </p:spPr>
        <p:txBody>
          <a:bodyPr wrap="none" lIns="91440" tIns="45720" rIns="91440" bIns="45720">
            <a:spAutoFit/>
          </a:bodyPr>
          <a:lstStyle/>
          <a:p>
            <a:pPr algn="ctr"/>
            <a:r>
              <a:rPr lang="vi-VN" sz="4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YÊU CẦU CẦN ĐẠT</a:t>
            </a:r>
            <a:endParaRPr lang="en-US" sz="4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73201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8587" y="0"/>
            <a:ext cx="11674826" cy="6858000"/>
          </a:xfrm>
          <a:prstGeom prst="rect">
            <a:avLst/>
          </a:prstGeom>
        </p:spPr>
      </p:pic>
      <p:sp>
        <p:nvSpPr>
          <p:cNvPr id="2" name="Rectangle 1"/>
          <p:cNvSpPr/>
          <p:nvPr/>
        </p:nvSpPr>
        <p:spPr>
          <a:xfrm>
            <a:off x="4080107" y="1435097"/>
            <a:ext cx="4213013" cy="1015663"/>
          </a:xfrm>
          <a:prstGeom prst="rect">
            <a:avLst/>
          </a:prstGeom>
          <a:noFill/>
        </p:spPr>
        <p:txBody>
          <a:bodyPr wrap="none" lIns="91440" tIns="45720" rIns="91440" bIns="45720">
            <a:spAutoFit/>
          </a:bodyPr>
          <a:lstStyle/>
          <a:p>
            <a:pPr algn="ctr"/>
            <a:r>
              <a:rPr lang="vi-VN" sz="6000" b="0" cap="none" spc="0" dirty="0">
                <a:ln w="0"/>
                <a:solidFill>
                  <a:srgbClr val="FF0000"/>
                </a:solidFill>
                <a:effectLst>
                  <a:reflection blurRad="6350" stA="53000" endA="300" endPos="35500" dir="5400000" sy="-90000" algn="bl" rotWithShape="0"/>
                </a:effectLst>
                <a:latin typeface="Bahnschrift SemiBold" panose="020B0502040204020203" pitchFamily="34" charset="0"/>
              </a:rPr>
              <a:t> </a:t>
            </a:r>
            <a:r>
              <a:rPr lang="vi-VN" sz="6000" dirty="0">
                <a:ln w="0"/>
                <a:solidFill>
                  <a:srgbClr val="FF0000"/>
                </a:solidFill>
                <a:effectLst>
                  <a:reflection blurRad="6350" stA="53000" endA="300" endPos="35500" dir="5400000" sy="-90000" algn="bl" rotWithShape="0"/>
                </a:effectLst>
                <a:latin typeface="Bahnschrift SemiBold" panose="020B0502040204020203" pitchFamily="34" charset="0"/>
              </a:rPr>
              <a:t>KHÁM PHÁ</a:t>
            </a:r>
            <a:endParaRPr lang="en-US" sz="6000" b="0" cap="none" spc="0" dirty="0">
              <a:ln w="0"/>
              <a:solidFill>
                <a:srgbClr val="FF0000"/>
              </a:solidFill>
              <a:effectLst>
                <a:reflection blurRad="6350" stA="53000" endA="300" endPos="35500" dir="5400000" sy="-90000" algn="bl" rotWithShape="0"/>
              </a:effectLst>
              <a:latin typeface="Bahnschrift SemiBold" panose="020B0502040204020203" pitchFamily="34" charset="0"/>
            </a:endParaRPr>
          </a:p>
        </p:txBody>
      </p:sp>
      <p:pic>
        <p:nvPicPr>
          <p:cNvPr id="2050" name="Picture 2" descr="https://o.remove.bg/downloads/9979d438-160a-413f-9f90-7d32c9a54edb/images-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08" y="3560118"/>
            <a:ext cx="3518501" cy="351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809056"/>
      </p:ext>
    </p:extLst>
  </p:cSld>
  <p:clrMapOvr>
    <a:masterClrMapping/>
  </p:clrMapOvr>
  <mc:AlternateContent xmlns:mc="http://schemas.openxmlformats.org/markup-compatibility/2006" xmlns:p14="http://schemas.microsoft.com/office/powerpoint/2010/main">
    <mc:Choice Requires="p14">
      <p:transition spd="slow" p14:dur="1500" advTm="3000">
        <p14:window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3.wp.com/conkec.com/sites/default/files/6_-_b2.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0862" y="0"/>
            <a:ext cx="9801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277" y="1150673"/>
            <a:ext cx="2276585" cy="3539430"/>
          </a:xfrm>
          <a:prstGeom prst="rect">
            <a:avLst/>
          </a:prstGeom>
          <a:noFill/>
        </p:spPr>
        <p:txBody>
          <a:bodyPr wrap="none" lIns="91440" tIns="45720" rIns="91440" bIns="45720">
            <a:spAutoFit/>
          </a:bodyPr>
          <a:lstStyle/>
          <a:p>
            <a:pPr algn="ctr"/>
            <a:r>
              <a:rPr lang="vi-VN" sz="32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rPr>
              <a:t>Các</a:t>
            </a:r>
          </a:p>
          <a:p>
            <a:pPr algn="ctr"/>
            <a:r>
              <a:rPr lang="vi-VN" sz="32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rPr>
              <a:t> bạn </a:t>
            </a:r>
          </a:p>
          <a:p>
            <a:pPr algn="ctr"/>
            <a:r>
              <a:rPr lang="vi-VN" sz="3200" b="1" dirty="0">
                <a:ln w="0"/>
                <a:solidFill>
                  <a:srgbClr val="0070C0"/>
                </a:solidFill>
                <a:effectLst>
                  <a:outerShdw blurRad="38100" dist="38100" dir="2700000" algn="tl">
                    <a:srgbClr val="000000">
                      <a:alpha val="43137"/>
                    </a:srgbClr>
                  </a:outerShdw>
                  <a:reflection blurRad="6350" stA="53000" endA="300" endPos="35500" dir="5400000" sy="-90000" algn="bl" rotWithShape="0"/>
                </a:effectLst>
              </a:rPr>
              <a:t>đ</a:t>
            </a:r>
            <a:r>
              <a:rPr lang="vi-VN" sz="32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rPr>
              <a:t>ang</a:t>
            </a:r>
          </a:p>
          <a:p>
            <a:pPr algn="ctr"/>
            <a:r>
              <a:rPr lang="vi-VN" sz="32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rPr>
              <a:t> tạo dáng </a:t>
            </a:r>
          </a:p>
          <a:p>
            <a:pPr algn="ctr"/>
            <a:r>
              <a:rPr lang="vi-VN" sz="32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rPr>
              <a:t>của </a:t>
            </a:r>
          </a:p>
          <a:p>
            <a:pPr algn="ctr"/>
            <a:r>
              <a:rPr lang="vi-VN" sz="32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rPr>
              <a:t>hoạt động </a:t>
            </a:r>
          </a:p>
          <a:p>
            <a:pPr algn="ctr"/>
            <a:r>
              <a:rPr lang="vi-VN" sz="32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rPr>
              <a:t>gì?</a:t>
            </a:r>
            <a:endParaRPr lang="en-US" sz="32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endParaRPr>
          </a:p>
        </p:txBody>
      </p:sp>
    </p:spTree>
    <p:extLst>
      <p:ext uri="{BB962C8B-B14F-4D97-AF65-F5344CB8AC3E}">
        <p14:creationId xmlns:p14="http://schemas.microsoft.com/office/powerpoint/2010/main" val="156919328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4581" t="5862" r="15922"/>
          <a:stretch/>
        </p:blipFill>
        <p:spPr>
          <a:xfrm>
            <a:off x="-57151" y="0"/>
            <a:ext cx="12309725" cy="6858000"/>
          </a:xfrm>
          <a:prstGeom prst="rect">
            <a:avLst/>
          </a:prstGeom>
        </p:spPr>
      </p:pic>
      <p:sp>
        <p:nvSpPr>
          <p:cNvPr id="6" name="Rectangle 5"/>
          <p:cNvSpPr/>
          <p:nvPr/>
        </p:nvSpPr>
        <p:spPr>
          <a:xfrm>
            <a:off x="1769444" y="1125539"/>
            <a:ext cx="8656537" cy="3877985"/>
          </a:xfrm>
          <a:prstGeom prst="rect">
            <a:avLst/>
          </a:prstGeom>
          <a:noFill/>
        </p:spPr>
        <p:txBody>
          <a:bodyPr wrap="none" lIns="91440" tIns="45720" rIns="91440" bIns="45720">
            <a:spAutoFit/>
          </a:bodyPr>
          <a:lstStyle/>
          <a:p>
            <a:pPr algn="ctr"/>
            <a:r>
              <a:rPr lang="en-US" sz="8000" dirty="0">
                <a:ln w="0">
                  <a:solidFill>
                    <a:srgbClr val="0070C0"/>
                  </a:solidFill>
                </a:ln>
                <a:solidFill>
                  <a:srgbClr val="FFFF00"/>
                </a:solidFill>
                <a:effectLst>
                  <a:reflection blurRad="6350" stA="53000" endA="300" endPos="35500" dir="5400000" sy="-90000" algn="bl" rotWithShape="0"/>
                </a:effectLst>
                <a:latin typeface="UTM Alberta Heavy" panose="02040603050506020204" pitchFamily="18" charset="0"/>
              </a:rPr>
              <a:t>ĐUỔI HÌNH </a:t>
            </a:r>
            <a:endParaRPr lang="vi-VN" sz="8000" dirty="0">
              <a:ln w="0">
                <a:solidFill>
                  <a:srgbClr val="0070C0"/>
                </a:solidFill>
              </a:ln>
              <a:solidFill>
                <a:srgbClr val="FFFF00"/>
              </a:solidFill>
              <a:effectLst>
                <a:reflection blurRad="6350" stA="53000" endA="300" endPos="35500" dir="5400000" sy="-90000" algn="bl" rotWithShape="0"/>
              </a:effectLst>
              <a:latin typeface="UTM Alberta Heavy" panose="02040603050506020204" pitchFamily="18" charset="0"/>
            </a:endParaRPr>
          </a:p>
          <a:p>
            <a:pPr algn="ctr"/>
            <a:r>
              <a:rPr lang="en-US" sz="16600" dirty="0">
                <a:ln w="0">
                  <a:solidFill>
                    <a:srgbClr val="0070C0"/>
                  </a:solidFill>
                </a:ln>
                <a:solidFill>
                  <a:srgbClr val="FFFF00"/>
                </a:solidFill>
                <a:effectLst>
                  <a:reflection blurRad="6350" stA="53000" endA="300" endPos="35500" dir="5400000" sy="-90000" algn="bl" rotWithShape="0"/>
                </a:effectLst>
                <a:latin typeface="UTM Alberta Heavy" panose="02040603050506020204" pitchFamily="18" charset="0"/>
              </a:rPr>
              <a:t>BẮT CHỮ</a:t>
            </a:r>
          </a:p>
        </p:txBody>
      </p:sp>
      <p:pic>
        <p:nvPicPr>
          <p:cNvPr id="4" name="Beat Chiếc đèn ông sao c.">
            <a:hlinkClick r:id="" action="ppaction://media"/>
          </p:cNvPr>
          <p:cNvPicPr>
            <a:picLocks noChangeAspect="1"/>
          </p:cNvPicPr>
          <p:nvPr>
            <a:audioFile r:link="rId1"/>
            <p:extLst>
              <p:ext uri="{DAA4B4D4-6D71-4841-9C94-3DE7FCFB9230}">
                <p14:media xmlns:p14="http://schemas.microsoft.com/office/powerpoint/2010/main" r:embed="rId2">
                  <p14:trim st="19176"/>
                </p14:media>
              </p:ext>
            </p:extLst>
          </p:nvPr>
        </p:nvPicPr>
        <p:blipFill>
          <a:blip r:embed="rId5"/>
          <a:stretch>
            <a:fillRect/>
          </a:stretch>
        </p:blipFill>
        <p:spPr>
          <a:xfrm>
            <a:off x="12453257" y="1658257"/>
            <a:ext cx="609600" cy="609600"/>
          </a:xfrm>
          <a:prstGeom prst="rect">
            <a:avLst/>
          </a:prstGeom>
        </p:spPr>
      </p:pic>
    </p:spTree>
    <p:extLst>
      <p:ext uri="{BB962C8B-B14F-4D97-AF65-F5344CB8AC3E}">
        <p14:creationId xmlns:p14="http://schemas.microsoft.com/office/powerpoint/2010/main" val="6936273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53" presetClass="entr" presetSubtype="16"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9091" numSld="21">
                <p:cTn id="12" repeatCount="indefinite"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299264" y="416592"/>
            <a:ext cx="9640585" cy="60048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902745" y="5677584"/>
            <a:ext cx="5859297" cy="923330"/>
          </a:xfrm>
          <a:prstGeom prst="rect">
            <a:avLst/>
          </a:prstGeom>
          <a:noFill/>
        </p:spPr>
        <p:txBody>
          <a:bodyPr wrap="none" lIns="91440" tIns="45720" rIns="91440" bIns="45720">
            <a:spAutoFit/>
          </a:bodyPr>
          <a:lstStyle/>
          <a:p>
            <a:pPr algn="ctr"/>
            <a:r>
              <a:rPr lang="vi-VN" sz="5400" b="1" cap="none" spc="0" dirty="0">
                <a:ln w="0"/>
                <a:solidFill>
                  <a:schemeClr val="accent4">
                    <a:lumMod val="20000"/>
                    <a:lumOff val="80000"/>
                  </a:schemeClr>
                </a:solidFill>
                <a:effectLst>
                  <a:outerShdw blurRad="38100" dist="38100" dir="2700000" algn="tl">
                    <a:srgbClr val="000000">
                      <a:alpha val="43137"/>
                    </a:srgbClr>
                  </a:outerShdw>
                  <a:reflection blurRad="6350" stA="53000" endA="300" endPos="35500" dir="5400000" sy="-90000" algn="bl" rotWithShape="0"/>
                </a:effectLst>
                <a:latin typeface="+mj-lt"/>
              </a:rPr>
              <a:t>Hoạt động múa lân</a:t>
            </a:r>
            <a:endParaRPr lang="en-US" sz="5400" b="1" cap="none" spc="0" dirty="0">
              <a:ln w="0"/>
              <a:solidFill>
                <a:schemeClr val="accent4">
                  <a:lumMod val="20000"/>
                  <a:lumOff val="80000"/>
                </a:schemeClr>
              </a:solidFill>
              <a:effectLst>
                <a:outerShdw blurRad="38100" dist="38100" dir="2700000" algn="tl">
                  <a:srgbClr val="000000">
                    <a:alpha val="43137"/>
                  </a:srgbClr>
                </a:outerShdw>
                <a:reflection blurRad="6350" stA="53000" endA="300" endPos="35500" dir="5400000" sy="-90000" algn="bl" rotWithShape="0"/>
              </a:effectLst>
              <a:latin typeface="+mj-lt"/>
            </a:endParaRPr>
          </a:p>
        </p:txBody>
      </p:sp>
    </p:spTree>
    <p:extLst>
      <p:ext uri="{BB962C8B-B14F-4D97-AF65-F5344CB8AC3E}">
        <p14:creationId xmlns:p14="http://schemas.microsoft.com/office/powerpoint/2010/main" val="881536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o.remove.bg/downloads/d5176a56-0f8e-45f9-859a-5d48e4bdbd80/tr-tre-con-a-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725" y="2067280"/>
            <a:ext cx="3247876" cy="4424136"/>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a:off x="5069940" y="108642"/>
            <a:ext cx="5830432" cy="4119326"/>
          </a:xfrm>
          <a:prstGeom prst="cloudCallout">
            <a:avLst>
              <a:gd name="adj1" fmla="val -72393"/>
              <a:gd name="adj2" fmla="val 2640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327787" y="640194"/>
            <a:ext cx="4956805" cy="2369880"/>
          </a:xfrm>
          <a:prstGeom prst="rect">
            <a:avLst/>
          </a:prstGeom>
          <a:noFill/>
        </p:spPr>
        <p:txBody>
          <a:bodyPr wrap="none" lIns="91440" tIns="45720" rIns="91440" bIns="45720">
            <a:spAutoFit/>
          </a:bodyPr>
          <a:lstStyle/>
          <a:p>
            <a:pPr algn="ctr"/>
            <a:r>
              <a:rPr lang="vi-VN" sz="4000" b="1" dirty="0">
                <a:ln w="10160">
                  <a:solidFill>
                    <a:schemeClr val="accent5"/>
                  </a:solidFill>
                  <a:prstDash val="solid"/>
                </a:ln>
                <a:solidFill>
                  <a:srgbClr val="FFC000"/>
                </a:solidFill>
                <a:effectLst>
                  <a:outerShdw blurRad="38100" dist="22860" dir="5400000" algn="tl" rotWithShape="0">
                    <a:srgbClr val="000000">
                      <a:alpha val="30000"/>
                    </a:srgbClr>
                  </a:outerShdw>
                </a:effectLst>
              </a:rPr>
              <a:t>Trung thu </a:t>
            </a:r>
          </a:p>
          <a:p>
            <a:pPr algn="ctr"/>
            <a:r>
              <a:rPr lang="vi-VN"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rPr>
              <a:t>thường diễn ra</a:t>
            </a:r>
          </a:p>
          <a:p>
            <a:pPr algn="ctr"/>
            <a:r>
              <a:rPr lang="vi-VN"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rPr>
              <a:t> những hoạt động gì?</a:t>
            </a:r>
          </a:p>
          <a:p>
            <a:pPr algn="ctr"/>
            <a:r>
              <a:rPr lang="vi-VN"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rPr>
              <a:t> Hãy kể tên?</a:t>
            </a:r>
            <a:endParaRPr lang="en-US" sz="2400" b="1" cap="none" spc="0" dirty="0">
              <a:ln w="10160">
                <a:solidFill>
                  <a:schemeClr val="accent5"/>
                </a:solidFill>
                <a:prstDash val="solid"/>
              </a:ln>
              <a:solidFill>
                <a:srgbClr val="00B05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89467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Trưng bày trực tuyến &quot;Trung thu sum vầy&quot; - Báo Người lao động"/>
          <p:cNvPicPr>
            <a:picLocks noChangeAspect="1" noChangeArrowheads="1"/>
          </p:cNvPicPr>
          <p:nvPr/>
        </p:nvPicPr>
        <p:blipFill rotWithShape="1">
          <a:blip r:embed="rId2">
            <a:extLst>
              <a:ext uri="{28A0092B-C50C-407E-A947-70E740481C1C}">
                <a14:useLocalDpi xmlns:a14="http://schemas.microsoft.com/office/drawing/2010/main" val="0"/>
              </a:ext>
            </a:extLst>
          </a:blip>
          <a:srcRect l="7904" b="12258"/>
          <a:stretch/>
        </p:blipFill>
        <p:spPr bwMode="auto">
          <a:xfrm>
            <a:off x="1075982" y="213988"/>
            <a:ext cx="4212710" cy="28646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414" name="Picture 6" descr="Ăn gì vào ngày tết trung thu với gia đì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982" y="3550508"/>
            <a:ext cx="4279819" cy="30438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416" name="Picture 8" descr="Những bức hình vẽ tranh đề tài lễ hội Tết Trung thu đơn giản mà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7978" y="3480580"/>
            <a:ext cx="4475353" cy="3024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5"/>
          <a:stretch>
            <a:fillRect/>
          </a:stretch>
        </p:blipFill>
        <p:spPr>
          <a:xfrm>
            <a:off x="6647935" y="258005"/>
            <a:ext cx="4530812" cy="27766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51362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8587" y="0"/>
            <a:ext cx="11674826" cy="6858000"/>
          </a:xfrm>
          <a:prstGeom prst="rect">
            <a:avLst/>
          </a:prstGeom>
        </p:spPr>
      </p:pic>
      <p:sp>
        <p:nvSpPr>
          <p:cNvPr id="2" name="Rectangle 1"/>
          <p:cNvSpPr/>
          <p:nvPr/>
        </p:nvSpPr>
        <p:spPr>
          <a:xfrm>
            <a:off x="3290584" y="405367"/>
            <a:ext cx="5610831" cy="1692771"/>
          </a:xfrm>
          <a:prstGeom prst="rect">
            <a:avLst/>
          </a:prstGeom>
          <a:noFill/>
        </p:spPr>
        <p:txBody>
          <a:bodyPr wrap="none" lIns="91440" tIns="45720" rIns="91440" bIns="45720">
            <a:spAutoFit/>
          </a:bodyPr>
          <a:lstStyle/>
          <a:p>
            <a:pPr algn="ctr"/>
            <a:r>
              <a:rPr lang="vi-VN" sz="6000" b="0" cap="none" spc="0" dirty="0">
                <a:ln w="0"/>
                <a:solidFill>
                  <a:srgbClr val="FF0000"/>
                </a:solidFill>
                <a:effectLst>
                  <a:reflection blurRad="6350" stA="53000" endA="300" endPos="35500" dir="5400000" sy="-90000" algn="bl" rotWithShape="0"/>
                </a:effectLst>
                <a:latin typeface="Bahnschrift SemiBold" panose="020B0502040204020203" pitchFamily="34" charset="0"/>
              </a:rPr>
              <a:t> </a:t>
            </a:r>
            <a:r>
              <a:rPr lang="vi-VN" sz="6000" dirty="0">
                <a:ln w="0"/>
                <a:solidFill>
                  <a:srgbClr val="FF0000"/>
                </a:solidFill>
                <a:effectLst>
                  <a:reflection blurRad="6350" stA="53000" endA="300" endPos="35500" dir="5400000" sy="-90000" algn="bl" rotWithShape="0"/>
                </a:effectLst>
                <a:latin typeface="Bahnschrift SemiBold" panose="020B0502040204020203" pitchFamily="34" charset="0"/>
              </a:rPr>
              <a:t>KIẾN TẠO </a:t>
            </a:r>
          </a:p>
          <a:p>
            <a:pPr algn="ctr"/>
            <a:r>
              <a:rPr lang="vi-VN" sz="4400" dirty="0">
                <a:ln w="0"/>
                <a:solidFill>
                  <a:schemeClr val="bg1"/>
                </a:solidFill>
                <a:effectLst>
                  <a:reflection blurRad="6350" stA="53000" endA="300" endPos="35500" dir="5400000" sy="-90000" algn="bl" rotWithShape="0"/>
                </a:effectLst>
                <a:latin typeface="Bahnschrift SemiBold" panose="020B0502040204020203" pitchFamily="34" charset="0"/>
              </a:rPr>
              <a:t>KIẾN THỨC- KĨ NĂNG</a:t>
            </a:r>
            <a:endParaRPr lang="en-US" sz="4400" b="0" cap="none" spc="0" dirty="0">
              <a:ln w="0"/>
              <a:solidFill>
                <a:schemeClr val="bg1"/>
              </a:solidFill>
              <a:effectLst>
                <a:reflection blurRad="6350" stA="53000" endA="300" endPos="35500" dir="5400000" sy="-90000" algn="bl" rotWithShape="0"/>
              </a:effectLst>
              <a:latin typeface="Bahnschrift SemiBold" panose="020B0502040204020203" pitchFamily="34" charset="0"/>
            </a:endParaRPr>
          </a:p>
        </p:txBody>
      </p:sp>
      <p:pic>
        <p:nvPicPr>
          <p:cNvPr id="5124" name="Picture 4" descr="https://o.remove.bg/downloads/dbd27a88-5742-4e6d-9a25-e66116a2e83a/istockphoto-462358031-1024x1024-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657" y="3347448"/>
            <a:ext cx="2286910" cy="3298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675471"/>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1+#ppt_w/2"/>
                                          </p:val>
                                        </p:tav>
                                        <p:tav tm="100000">
                                          <p:val>
                                            <p:strVal val="#ppt_x"/>
                                          </p:val>
                                        </p:tav>
                                      </p:tavLst>
                                    </p:anim>
                                    <p:anim calcmode="lin" valueType="num">
                                      <p:cBhvr additive="base">
                                        <p:cTn id="8" dur="500" fill="hold"/>
                                        <p:tgtEl>
                                          <p:spTgt spid="51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o.remove.bg/downloads/d5176a56-0f8e-45f9-859a-5d48e4bdbd80/tr-tre-con-a-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725" y="2067280"/>
            <a:ext cx="3247876" cy="4424136"/>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a:off x="5069940" y="108642"/>
            <a:ext cx="5830432" cy="4119326"/>
          </a:xfrm>
          <a:prstGeom prst="cloudCallout">
            <a:avLst>
              <a:gd name="adj1" fmla="val -72393"/>
              <a:gd name="adj2" fmla="val 2640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rot="21341009">
            <a:off x="5815330" y="1374782"/>
            <a:ext cx="4339650" cy="1384995"/>
          </a:xfrm>
          <a:prstGeom prst="rect">
            <a:avLst/>
          </a:prstGeom>
          <a:noFill/>
        </p:spPr>
        <p:txBody>
          <a:bodyPr wrap="none" lIns="91440" tIns="45720" rIns="91440" bIns="45720">
            <a:spAutoFit/>
          </a:bodyPr>
          <a:lstStyle/>
          <a:p>
            <a:pPr algn="ctr"/>
            <a:r>
              <a:rPr lang="vi-VN"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rPr>
              <a:t>QUAN SÁT TRANH</a:t>
            </a:r>
          </a:p>
          <a:p>
            <a:pPr algn="ctr"/>
            <a:r>
              <a:rPr lang="vi-VN" sz="2400" b="1" dirty="0">
                <a:ln w="10160">
                  <a:solidFill>
                    <a:schemeClr val="accent5"/>
                  </a:solidFill>
                  <a:prstDash val="solid"/>
                </a:ln>
                <a:solidFill>
                  <a:srgbClr val="00B050"/>
                </a:solidFill>
                <a:effectLst>
                  <a:outerShdw blurRad="38100" dist="22860" dir="5400000" algn="tl" rotWithShape="0">
                    <a:srgbClr val="000000">
                      <a:alpha val="30000"/>
                    </a:srgbClr>
                  </a:outerShdw>
                </a:effectLst>
              </a:rPr>
              <a:t>Gợi ý c</a:t>
            </a:r>
            <a:r>
              <a:rPr lang="vi-VN" sz="2400" b="1" cap="none" spc="0" dirty="0">
                <a:ln w="10160">
                  <a:solidFill>
                    <a:schemeClr val="accent5"/>
                  </a:solidFill>
                  <a:prstDash val="solid"/>
                </a:ln>
                <a:solidFill>
                  <a:srgbClr val="00B050"/>
                </a:solidFill>
                <a:effectLst>
                  <a:outerShdw blurRad="38100" dist="22860" dir="5400000" algn="tl" rotWithShape="0">
                    <a:srgbClr val="000000">
                      <a:alpha val="30000"/>
                    </a:srgbClr>
                  </a:outerShdw>
                </a:effectLst>
              </a:rPr>
              <a:t>ách vẽ bức tranh </a:t>
            </a:r>
          </a:p>
          <a:p>
            <a:pPr algn="ctr"/>
            <a:r>
              <a:rPr lang="vi-VN" sz="2400" b="1" cap="none" spc="0" dirty="0">
                <a:ln w="10160">
                  <a:solidFill>
                    <a:schemeClr val="accent5"/>
                  </a:solidFill>
                  <a:prstDash val="solid"/>
                </a:ln>
                <a:solidFill>
                  <a:srgbClr val="00B050"/>
                </a:solidFill>
                <a:effectLst>
                  <a:outerShdw blurRad="38100" dist="22860" dir="5400000" algn="tl" rotWithShape="0">
                    <a:srgbClr val="000000">
                      <a:alpha val="30000"/>
                    </a:srgbClr>
                  </a:outerShdw>
                </a:effectLst>
              </a:rPr>
              <a:t>diễn tả đêm trung thu</a:t>
            </a:r>
            <a:endParaRPr lang="en-US" sz="2400" b="1" cap="none" spc="0" dirty="0">
              <a:ln w="10160">
                <a:solidFill>
                  <a:schemeClr val="accent5"/>
                </a:solidFill>
                <a:prstDash val="solid"/>
              </a:ln>
              <a:solidFill>
                <a:srgbClr val="00B05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20380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0"/>
            <a:ext cx="12192000" cy="3478057"/>
          </a:xfrm>
          <a:prstGeom prst="rect">
            <a:avLst/>
          </a:prstGeom>
        </p:spPr>
      </p:pic>
      <p:pic>
        <p:nvPicPr>
          <p:cNvPr id="14" name="Picture 13"/>
          <p:cNvPicPr>
            <a:picLocks noChangeAspect="1"/>
          </p:cNvPicPr>
          <p:nvPr/>
        </p:nvPicPr>
        <p:blipFill>
          <a:blip r:embed="rId3"/>
          <a:stretch>
            <a:fillRect/>
          </a:stretch>
        </p:blipFill>
        <p:spPr>
          <a:xfrm>
            <a:off x="343624" y="2675435"/>
            <a:ext cx="3229426" cy="685896"/>
          </a:xfrm>
          <a:prstGeom prst="rect">
            <a:avLst/>
          </a:prstGeom>
        </p:spPr>
      </p:pic>
      <p:pic>
        <p:nvPicPr>
          <p:cNvPr id="15" name="Picture 14"/>
          <p:cNvPicPr>
            <a:picLocks noChangeAspect="1"/>
          </p:cNvPicPr>
          <p:nvPr/>
        </p:nvPicPr>
        <p:blipFill>
          <a:blip r:embed="rId4"/>
          <a:stretch>
            <a:fillRect/>
          </a:stretch>
        </p:blipFill>
        <p:spPr>
          <a:xfrm>
            <a:off x="3997704" y="2684489"/>
            <a:ext cx="3562847" cy="438211"/>
          </a:xfrm>
          <a:prstGeom prst="rect">
            <a:avLst/>
          </a:prstGeom>
        </p:spPr>
      </p:pic>
      <p:pic>
        <p:nvPicPr>
          <p:cNvPr id="16" name="Picture 15"/>
          <p:cNvPicPr>
            <a:picLocks noChangeAspect="1"/>
          </p:cNvPicPr>
          <p:nvPr/>
        </p:nvPicPr>
        <p:blipFill rotWithShape="1">
          <a:blip r:embed="rId5"/>
          <a:srcRect l="12759" t="77838" r="24254" b="16096"/>
          <a:stretch/>
        </p:blipFill>
        <p:spPr>
          <a:xfrm>
            <a:off x="7560551" y="2593209"/>
            <a:ext cx="4471504" cy="768122"/>
          </a:xfrm>
          <a:prstGeom prst="rect">
            <a:avLst/>
          </a:prstGeom>
        </p:spPr>
      </p:pic>
      <p:pic>
        <p:nvPicPr>
          <p:cNvPr id="17" name="Picture 4" descr="https://o.remove.bg/downloads/d5176a56-0f8e-45f9-859a-5d48e4bdbd80/tr-tre-con-a-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725" y="4327556"/>
            <a:ext cx="1588547" cy="2163860"/>
          </a:xfrm>
          <a:prstGeom prst="rect">
            <a:avLst/>
          </a:prstGeom>
          <a:noFill/>
          <a:extLst>
            <a:ext uri="{909E8E84-426E-40DD-AFC4-6F175D3DCCD1}">
              <a14:hiddenFill xmlns:a14="http://schemas.microsoft.com/office/drawing/2010/main">
                <a:solidFill>
                  <a:srgbClr val="FFFFFF"/>
                </a:solidFill>
              </a14:hiddenFill>
            </a:ext>
          </a:extLst>
        </p:spPr>
      </p:pic>
      <p:sp>
        <p:nvSpPr>
          <p:cNvPr id="18" name="Cloud Callout 17"/>
          <p:cNvSpPr/>
          <p:nvPr/>
        </p:nvSpPr>
        <p:spPr>
          <a:xfrm>
            <a:off x="2676758" y="3630269"/>
            <a:ext cx="2121580" cy="1521971"/>
          </a:xfrm>
          <a:prstGeom prst="cloudCallout">
            <a:avLst>
              <a:gd name="adj1" fmla="val -78557"/>
              <a:gd name="adj2" fmla="val 3603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363087" y="3819724"/>
            <a:ext cx="748923" cy="1200329"/>
          </a:xfrm>
          <a:prstGeom prst="rect">
            <a:avLst/>
          </a:prstGeom>
          <a:noFill/>
        </p:spPr>
        <p:txBody>
          <a:bodyPr wrap="none" lIns="91440" tIns="45720" rIns="91440" bIns="45720">
            <a:spAutoFit/>
          </a:bodyPr>
          <a:lstStyle/>
          <a:p>
            <a:pPr algn="ctr"/>
            <a:r>
              <a:rPr lang="vi-VN" sz="7200" b="1" cap="none" spc="0" dirty="0">
                <a:ln w="0"/>
                <a:solidFill>
                  <a:srgbClr val="FFFF00"/>
                </a:solidFill>
                <a:effectLst>
                  <a:outerShdw blurRad="38100" dist="38100" dir="2700000" algn="tl">
                    <a:srgbClr val="000000">
                      <a:alpha val="43137"/>
                    </a:srgbClr>
                  </a:outerShdw>
                  <a:reflection blurRad="6350" stA="53000" endA="300" endPos="35500" dir="5400000" sy="-90000" algn="bl" rotWithShape="0"/>
                </a:effectLst>
              </a:rPr>
              <a:t>?</a:t>
            </a:r>
            <a:endParaRPr lang="en-US" sz="7200" b="1" cap="none" spc="0" dirty="0">
              <a:ln w="0"/>
              <a:solidFill>
                <a:srgbClr val="FFFF00"/>
              </a:solidFill>
              <a:effectLst>
                <a:outerShdw blurRad="38100" dist="38100" dir="2700000" algn="tl">
                  <a:srgbClr val="000000">
                    <a:alpha val="43137"/>
                  </a:srgbClr>
                </a:outerShdw>
                <a:reflection blurRad="6350" stA="53000" endA="300" endPos="35500" dir="5400000" sy="-90000" algn="bl" rotWithShape="0"/>
              </a:effectLst>
            </a:endParaRPr>
          </a:p>
        </p:txBody>
      </p:sp>
      <p:pic>
        <p:nvPicPr>
          <p:cNvPr id="1026" name="Picture 2" descr="https://o.remove.bg/downloads/a0cc520c-e4ee-42d6-9c12-3d3b5d23cde5/Picture1vbb-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11978" y="4950396"/>
            <a:ext cx="4035001" cy="200828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980662" y="3818007"/>
            <a:ext cx="6096000" cy="1200329"/>
          </a:xfrm>
          <a:prstGeom prst="rect">
            <a:avLst/>
          </a:prstGeom>
        </p:spPr>
        <p:txBody>
          <a:bodyPr>
            <a:spAutoFit/>
          </a:bodyPr>
          <a:lstStyle/>
          <a:p>
            <a:r>
              <a:rPr lang="vi-VN" b="1" i="1" dirty="0">
                <a:solidFill>
                  <a:srgbClr val="FFFF00"/>
                </a:solidFill>
                <a:effectLst>
                  <a:outerShdw blurRad="38100" dist="38100" dir="2700000" algn="tl">
                    <a:srgbClr val="000000">
                      <a:alpha val="43137"/>
                    </a:srgbClr>
                  </a:outerShdw>
                </a:effectLst>
                <a:latin typeface="Open Sans"/>
              </a:rPr>
              <a:t>+ Vẽ tranh về hoạt động trong đêm Trung thu có thể thực hiện qua mấy bước?</a:t>
            </a:r>
            <a:endParaRPr lang="vi-VN" b="1" dirty="0">
              <a:solidFill>
                <a:srgbClr val="FFFF00"/>
              </a:solidFill>
              <a:effectLst>
                <a:outerShdw blurRad="38100" dist="38100" dir="2700000" algn="tl">
                  <a:srgbClr val="000000">
                    <a:alpha val="43137"/>
                  </a:srgbClr>
                </a:outerShdw>
              </a:effectLst>
              <a:latin typeface="Open Sans"/>
            </a:endParaRPr>
          </a:p>
          <a:p>
            <a:r>
              <a:rPr lang="vi-VN" b="1" i="1" dirty="0">
                <a:solidFill>
                  <a:srgbClr val="FFFF00"/>
                </a:solidFill>
                <a:effectLst>
                  <a:outerShdw blurRad="38100" dist="38100" dir="2700000" algn="tl">
                    <a:srgbClr val="000000">
                      <a:alpha val="43137"/>
                    </a:srgbClr>
                  </a:outerShdw>
                </a:effectLst>
                <a:latin typeface="Open Sans"/>
              </a:rPr>
              <a:t>+ Nên sử dụng màu sắc như thế nào để diễn tả đêm Trung thu?</a:t>
            </a:r>
            <a:endParaRPr lang="vi-VN" b="1" i="0" dirty="0">
              <a:solidFill>
                <a:srgbClr val="FFFF00"/>
              </a:solidFill>
              <a:effectLst>
                <a:outerShdw blurRad="38100" dist="38100" dir="2700000" algn="tl">
                  <a:srgbClr val="000000">
                    <a:alpha val="43137"/>
                  </a:srgbClr>
                </a:outerShdw>
              </a:effectLst>
              <a:latin typeface="Open Sans"/>
            </a:endParaRPr>
          </a:p>
        </p:txBody>
      </p:sp>
    </p:spTree>
    <p:extLst>
      <p:ext uri="{BB962C8B-B14F-4D97-AF65-F5344CB8AC3E}">
        <p14:creationId xmlns:p14="http://schemas.microsoft.com/office/powerpoint/2010/main" val="85572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 calcmode="lin" valueType="num">
                                      <p:cBhvr additive="base">
                                        <p:cTn id="34" dur="500" fill="hold"/>
                                        <p:tgtEl>
                                          <p:spTgt spid="1026"/>
                                        </p:tgtEl>
                                        <p:attrNameLst>
                                          <p:attrName>ppt_x</p:attrName>
                                        </p:attrNameLst>
                                      </p:cBhvr>
                                      <p:tavLst>
                                        <p:tav tm="0">
                                          <p:val>
                                            <p:strVal val="1+#ppt_w/2"/>
                                          </p:val>
                                        </p:tav>
                                        <p:tav tm="100000">
                                          <p:val>
                                            <p:strVal val="#ppt_x"/>
                                          </p:val>
                                        </p:tav>
                                      </p:tavLst>
                                    </p:anim>
                                    <p:anim calcmode="lin" valueType="num">
                                      <p:cBhvr additive="base">
                                        <p:cTn id="35"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495299" y="830997"/>
            <a:ext cx="6962863" cy="57878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Rectangle 14"/>
          <p:cNvSpPr/>
          <p:nvPr/>
        </p:nvSpPr>
        <p:spPr>
          <a:xfrm>
            <a:off x="121544" y="2115965"/>
            <a:ext cx="2252540" cy="1200329"/>
          </a:xfrm>
          <a:prstGeom prst="rect">
            <a:avLst/>
          </a:prstGeom>
          <a:noFill/>
        </p:spPr>
        <p:txBody>
          <a:bodyPr wrap="none" lIns="91440" tIns="45720" rIns="91440" bIns="45720">
            <a:spAutoFit/>
          </a:bodyPr>
          <a:lstStyle/>
          <a:p>
            <a:pPr algn="ctr"/>
            <a:r>
              <a:rPr lang="vi-VN" sz="2400" b="1" dirty="0">
                <a:ln w="0"/>
                <a:solidFill>
                  <a:srgbClr val="00B050"/>
                </a:solidFill>
                <a:effectLst>
                  <a:reflection blurRad="6350" stA="53000" endA="300" endPos="35500" dir="5400000" sy="-90000" algn="bl" rotWithShape="0"/>
                </a:effectLst>
              </a:rPr>
              <a:t>Để tạo độ</a:t>
            </a:r>
          </a:p>
          <a:p>
            <a:pPr algn="ctr"/>
            <a:r>
              <a:rPr lang="vi-VN" sz="2400" b="1" dirty="0">
                <a:ln w="0"/>
                <a:solidFill>
                  <a:srgbClr val="00B050"/>
                </a:solidFill>
                <a:effectLst>
                  <a:reflection blurRad="6350" stA="53000" endA="300" endPos="35500" dir="5400000" sy="-90000" algn="bl" rotWithShape="0"/>
                </a:effectLst>
              </a:rPr>
              <a:t> tương phản </a:t>
            </a:r>
          </a:p>
          <a:p>
            <a:pPr algn="ctr"/>
            <a:r>
              <a:rPr lang="vi-VN" sz="2400" b="1" dirty="0">
                <a:ln w="0"/>
                <a:solidFill>
                  <a:srgbClr val="00B050"/>
                </a:solidFill>
                <a:effectLst>
                  <a:reflection blurRad="6350" stA="53000" endA="300" endPos="35500" dir="5400000" sy="-90000" algn="bl" rotWithShape="0"/>
                </a:effectLst>
              </a:rPr>
              <a:t>cho bức tranh</a:t>
            </a:r>
            <a:endParaRPr lang="en-US" sz="2400" b="1" cap="none" spc="0" dirty="0">
              <a:ln w="0"/>
              <a:solidFill>
                <a:srgbClr val="00B050"/>
              </a:solidFill>
              <a:effectLst>
                <a:reflection blurRad="6350" stA="53000" endA="300" endPos="35500" dir="5400000" sy="-90000" algn="bl" rotWithShape="0"/>
              </a:effectLst>
            </a:endParaRPr>
          </a:p>
        </p:txBody>
      </p:sp>
      <p:sp>
        <p:nvSpPr>
          <p:cNvPr id="16" name="Rectangle 15"/>
          <p:cNvSpPr/>
          <p:nvPr/>
        </p:nvSpPr>
        <p:spPr>
          <a:xfrm>
            <a:off x="9458162" y="1946581"/>
            <a:ext cx="2593980" cy="1938992"/>
          </a:xfrm>
          <a:prstGeom prst="rect">
            <a:avLst/>
          </a:prstGeom>
          <a:noFill/>
        </p:spPr>
        <p:txBody>
          <a:bodyPr wrap="none" lIns="91440" tIns="45720" rIns="91440" bIns="45720">
            <a:spAutoFit/>
          </a:bodyPr>
          <a:lstStyle/>
          <a:p>
            <a:pPr algn="ctr"/>
            <a:r>
              <a:rPr lang="vi-VN" sz="2000" b="1" dirty="0">
                <a:ln w="0"/>
                <a:solidFill>
                  <a:srgbClr val="FFFF00"/>
                </a:solidFill>
                <a:effectLst>
                  <a:outerShdw blurRad="38100" dist="38100" dir="2700000" algn="tl">
                    <a:srgbClr val="000000">
                      <a:alpha val="43137"/>
                    </a:srgbClr>
                  </a:outerShdw>
                  <a:reflection blurRad="6350" stA="53000" endA="300" endPos="35500" dir="5400000" sy="-90000" algn="bl" rotWithShape="0"/>
                </a:effectLst>
              </a:rPr>
              <a:t>Màu nền tối,</a:t>
            </a:r>
          </a:p>
          <a:p>
            <a:pPr algn="ctr"/>
            <a:r>
              <a:rPr lang="vi-VN" sz="2000" b="1" dirty="0">
                <a:ln w="0"/>
                <a:solidFill>
                  <a:srgbClr val="FFFF00"/>
                </a:solidFill>
                <a:effectLst>
                  <a:outerShdw blurRad="38100" dist="38100" dir="2700000" algn="tl">
                    <a:srgbClr val="000000">
                      <a:alpha val="43137"/>
                    </a:srgbClr>
                  </a:outerShdw>
                  <a:reflection blurRad="6350" stA="53000" endA="300" endPos="35500" dir="5400000" sy="-90000" algn="bl" rotWithShape="0"/>
                </a:effectLst>
              </a:rPr>
              <a:t> các nhân vật </a:t>
            </a:r>
          </a:p>
          <a:p>
            <a:pPr algn="ctr"/>
            <a:r>
              <a:rPr lang="vi-VN" sz="2000" b="1" dirty="0">
                <a:ln w="0"/>
                <a:solidFill>
                  <a:srgbClr val="FFFF00"/>
                </a:solidFill>
                <a:effectLst>
                  <a:outerShdw blurRad="38100" dist="38100" dir="2700000" algn="tl">
                    <a:srgbClr val="000000">
                      <a:alpha val="43137"/>
                    </a:srgbClr>
                  </a:outerShdw>
                  <a:reflection blurRad="6350" stA="53000" endA="300" endPos="35500" dir="5400000" sy="-90000" algn="bl" rotWithShape="0"/>
                </a:effectLst>
              </a:rPr>
              <a:t>nên chọn màu sáng</a:t>
            </a:r>
          </a:p>
          <a:p>
            <a:pPr algn="ctr"/>
            <a:r>
              <a:rPr lang="vi-VN" sz="2000" b="1" dirty="0">
                <a:ln w="0"/>
                <a:solidFill>
                  <a:srgbClr val="FFFF00"/>
                </a:solidFill>
                <a:effectLst>
                  <a:outerShdw blurRad="38100" dist="38100" dir="2700000" algn="tl">
                    <a:srgbClr val="000000">
                      <a:alpha val="43137"/>
                    </a:srgbClr>
                  </a:outerShdw>
                  <a:reflection blurRad="6350" stA="53000" endA="300" endPos="35500" dir="5400000" sy="-90000" algn="bl" rotWithShape="0"/>
                </a:effectLst>
              </a:rPr>
              <a:t> tạo điểm nhấn </a:t>
            </a:r>
          </a:p>
          <a:p>
            <a:pPr algn="ctr"/>
            <a:r>
              <a:rPr lang="vi-VN" sz="2000" b="1" dirty="0">
                <a:ln w="0"/>
                <a:solidFill>
                  <a:srgbClr val="FFFF00"/>
                </a:solidFill>
                <a:effectLst>
                  <a:outerShdw blurRad="38100" dist="38100" dir="2700000" algn="tl">
                    <a:srgbClr val="000000">
                      <a:alpha val="43137"/>
                    </a:srgbClr>
                  </a:outerShdw>
                  <a:reflection blurRad="6350" stA="53000" endA="300" endPos="35500" dir="5400000" sy="-90000" algn="bl" rotWithShape="0"/>
                </a:effectLst>
              </a:rPr>
              <a:t>làm nổi bật </a:t>
            </a:r>
          </a:p>
          <a:p>
            <a:pPr algn="ctr"/>
            <a:r>
              <a:rPr lang="vi-VN" sz="2000" b="1" dirty="0">
                <a:ln w="0"/>
                <a:solidFill>
                  <a:srgbClr val="FFFF00"/>
                </a:solidFill>
                <a:effectLst>
                  <a:outerShdw blurRad="38100" dist="38100" dir="2700000" algn="tl">
                    <a:srgbClr val="000000">
                      <a:alpha val="43137"/>
                    </a:srgbClr>
                  </a:outerShdw>
                  <a:reflection blurRad="6350" stA="53000" endA="300" endPos="35500" dir="5400000" sy="-90000" algn="bl" rotWithShape="0"/>
                </a:effectLst>
              </a:rPr>
              <a:t>nội dung bức tranh</a:t>
            </a:r>
            <a:endParaRPr lang="en-US" sz="2000" b="1" cap="none" spc="0" dirty="0">
              <a:ln w="0"/>
              <a:solidFill>
                <a:srgbClr val="FFFF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17" name="Rectangle 16"/>
          <p:cNvSpPr/>
          <p:nvPr/>
        </p:nvSpPr>
        <p:spPr>
          <a:xfrm>
            <a:off x="1797045" y="0"/>
            <a:ext cx="8238153" cy="830997"/>
          </a:xfrm>
          <a:prstGeom prst="rect">
            <a:avLst/>
          </a:prstGeom>
          <a:noFill/>
        </p:spPr>
        <p:txBody>
          <a:bodyPr wrap="none" lIns="91440" tIns="45720" rIns="91440" bIns="45720">
            <a:spAutoFit/>
          </a:bodyPr>
          <a:lstStyle/>
          <a:p>
            <a:pPr algn="ctr"/>
            <a:r>
              <a:rPr lang="vi-VN" sz="4800" b="1" cap="none" spc="0" dirty="0">
                <a:ln w="6600">
                  <a:solidFill>
                    <a:schemeClr val="accent2"/>
                  </a:solidFill>
                  <a:prstDash val="solid"/>
                </a:ln>
                <a:solidFill>
                  <a:srgbClr val="FFFFFF"/>
                </a:solidFill>
                <a:effectLst>
                  <a:outerShdw dist="38100" dir="2700000" algn="tl" rotWithShape="0">
                    <a:schemeClr val="accent2"/>
                  </a:outerShdw>
                </a:effectLst>
              </a:rPr>
              <a:t>Lưu ý khi sử dụng màu sắc</a:t>
            </a:r>
            <a:endParaRPr lang="en-US" sz="4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487444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5">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 calcmode="lin" valueType="num">
                                      <p:cBhvr>
                                        <p:cTn id="12" dur="500" fill="hold"/>
                                        <p:tgtEl>
                                          <p:spTgt spid="1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5">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 calcmode="lin" valueType="num">
                                      <p:cBhvr>
                                        <p:cTn id="17" dur="500" fill="hold"/>
                                        <p:tgtEl>
                                          <p:spTgt spid="1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5">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1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fade">
                                      <p:cBhvr>
                                        <p:cTn id="24" dur="1000"/>
                                        <p:tgtEl>
                                          <p:spTgt spid="16">
                                            <p:txEl>
                                              <p:pRg st="0" end="0"/>
                                            </p:txEl>
                                          </p:spTgt>
                                        </p:tgtEl>
                                      </p:cBhvr>
                                    </p:animEffect>
                                    <p:anim calcmode="lin" valueType="num">
                                      <p:cBhvr>
                                        <p:cTn id="25"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16">
                                            <p:txEl>
                                              <p:pRg st="1" end="1"/>
                                            </p:txEl>
                                          </p:spTgt>
                                        </p:tgtEl>
                                        <p:attrNameLst>
                                          <p:attrName>style.visibility</p:attrName>
                                        </p:attrNameLst>
                                      </p:cBhvr>
                                      <p:to>
                                        <p:strVal val="visible"/>
                                      </p:to>
                                    </p:set>
                                    <p:animEffect transition="in" filter="fade">
                                      <p:cBhvr>
                                        <p:cTn id="29" dur="1000"/>
                                        <p:tgtEl>
                                          <p:spTgt spid="16">
                                            <p:txEl>
                                              <p:pRg st="1" end="1"/>
                                            </p:txEl>
                                          </p:spTgt>
                                        </p:tgtEl>
                                      </p:cBhvr>
                                    </p:animEffect>
                                    <p:anim calcmode="lin" valueType="num">
                                      <p:cBhvr>
                                        <p:cTn id="30"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16">
                                            <p:txEl>
                                              <p:pRg st="1" end="1"/>
                                            </p:txEl>
                                          </p:spTgt>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16">
                                            <p:txEl>
                                              <p:pRg st="2" end="2"/>
                                            </p:txEl>
                                          </p:spTgt>
                                        </p:tgtEl>
                                        <p:attrNameLst>
                                          <p:attrName>style.visibility</p:attrName>
                                        </p:attrNameLst>
                                      </p:cBhvr>
                                      <p:to>
                                        <p:strVal val="visible"/>
                                      </p:to>
                                    </p:set>
                                    <p:animEffect transition="in" filter="fade">
                                      <p:cBhvr>
                                        <p:cTn id="34" dur="1000"/>
                                        <p:tgtEl>
                                          <p:spTgt spid="16">
                                            <p:txEl>
                                              <p:pRg st="2" end="2"/>
                                            </p:txEl>
                                          </p:spTgt>
                                        </p:tgtEl>
                                      </p:cBhvr>
                                    </p:animEffect>
                                    <p:anim calcmode="lin" valueType="num">
                                      <p:cBhvr>
                                        <p:cTn id="35"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16">
                                            <p:txEl>
                                              <p:pRg st="2" end="2"/>
                                            </p:txEl>
                                          </p:spTgt>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16">
                                            <p:txEl>
                                              <p:pRg st="3" end="3"/>
                                            </p:txEl>
                                          </p:spTgt>
                                        </p:tgtEl>
                                        <p:attrNameLst>
                                          <p:attrName>style.visibility</p:attrName>
                                        </p:attrNameLst>
                                      </p:cBhvr>
                                      <p:to>
                                        <p:strVal val="visible"/>
                                      </p:to>
                                    </p:set>
                                    <p:animEffect transition="in" filter="fade">
                                      <p:cBhvr>
                                        <p:cTn id="39" dur="1000"/>
                                        <p:tgtEl>
                                          <p:spTgt spid="16">
                                            <p:txEl>
                                              <p:pRg st="3" end="3"/>
                                            </p:txEl>
                                          </p:spTgt>
                                        </p:tgtEl>
                                      </p:cBhvr>
                                    </p:animEffect>
                                    <p:anim calcmode="lin" valueType="num">
                                      <p:cBhvr>
                                        <p:cTn id="40"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16">
                                            <p:txEl>
                                              <p:pRg st="3" end="3"/>
                                            </p:txEl>
                                          </p:spTgt>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16">
                                            <p:txEl>
                                              <p:pRg st="4" end="4"/>
                                            </p:txEl>
                                          </p:spTgt>
                                        </p:tgtEl>
                                        <p:attrNameLst>
                                          <p:attrName>style.visibility</p:attrName>
                                        </p:attrNameLst>
                                      </p:cBhvr>
                                      <p:to>
                                        <p:strVal val="visible"/>
                                      </p:to>
                                    </p:set>
                                    <p:animEffect transition="in" filter="fade">
                                      <p:cBhvr>
                                        <p:cTn id="44" dur="1000"/>
                                        <p:tgtEl>
                                          <p:spTgt spid="16">
                                            <p:txEl>
                                              <p:pRg st="4" end="4"/>
                                            </p:txEl>
                                          </p:spTgt>
                                        </p:tgtEl>
                                      </p:cBhvr>
                                    </p:animEffect>
                                    <p:anim calcmode="lin" valueType="num">
                                      <p:cBhvr>
                                        <p:cTn id="45"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46" dur="1000" fill="hold"/>
                                        <p:tgtEl>
                                          <p:spTgt spid="16">
                                            <p:txEl>
                                              <p:pRg st="4" end="4"/>
                                            </p:txEl>
                                          </p:spTgt>
                                        </p:tgtEl>
                                        <p:attrNameLst>
                                          <p:attrName>ppt_y</p:attrName>
                                        </p:attrNameLst>
                                      </p:cBhvr>
                                      <p:tavLst>
                                        <p:tav tm="0">
                                          <p:val>
                                            <p:strVal val="#ppt_y-.1"/>
                                          </p:val>
                                        </p:tav>
                                        <p:tav tm="100000">
                                          <p:val>
                                            <p:strVal val="#ppt_y"/>
                                          </p:val>
                                        </p:tav>
                                      </p:tavLst>
                                    </p:anim>
                                  </p:childTnLst>
                                </p:cTn>
                              </p:par>
                              <p:par>
                                <p:cTn id="47" presetID="47" presetClass="entr" presetSubtype="0" fill="hold" nodeType="withEffect">
                                  <p:stCondLst>
                                    <p:cond delay="0"/>
                                  </p:stCondLst>
                                  <p:childTnLst>
                                    <p:set>
                                      <p:cBhvr>
                                        <p:cTn id="48" dur="1" fill="hold">
                                          <p:stCondLst>
                                            <p:cond delay="0"/>
                                          </p:stCondLst>
                                        </p:cTn>
                                        <p:tgtEl>
                                          <p:spTgt spid="16">
                                            <p:txEl>
                                              <p:pRg st="5" end="5"/>
                                            </p:txEl>
                                          </p:spTgt>
                                        </p:tgtEl>
                                        <p:attrNameLst>
                                          <p:attrName>style.visibility</p:attrName>
                                        </p:attrNameLst>
                                      </p:cBhvr>
                                      <p:to>
                                        <p:strVal val="visible"/>
                                      </p:to>
                                    </p:set>
                                    <p:animEffect transition="in" filter="fade">
                                      <p:cBhvr>
                                        <p:cTn id="49" dur="1000"/>
                                        <p:tgtEl>
                                          <p:spTgt spid="16">
                                            <p:txEl>
                                              <p:pRg st="5" end="5"/>
                                            </p:txEl>
                                          </p:spTgt>
                                        </p:tgtEl>
                                      </p:cBhvr>
                                    </p:animEffect>
                                    <p:anim calcmode="lin" valueType="num">
                                      <p:cBhvr>
                                        <p:cTn id="50" dur="1000" fill="hold"/>
                                        <p:tgtEl>
                                          <p:spTgt spid="16">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1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25 Mẫu background Trung Thu đẹp chất lượng full HD 2022 - META.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5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29696" y="5393499"/>
            <a:ext cx="9453229" cy="1015663"/>
          </a:xfrm>
          <a:prstGeom prst="rect">
            <a:avLst/>
          </a:prstGeom>
          <a:noFill/>
        </p:spPr>
        <p:txBody>
          <a:bodyPr wrap="none" rtlCol="0">
            <a:spAutoFit/>
          </a:bodyPr>
          <a:lstStyle/>
          <a:p>
            <a:r>
              <a:rPr lang="vi-VN" sz="2000" b="1" dirty="0">
                <a:solidFill>
                  <a:srgbClr val="00B050"/>
                </a:solidFill>
                <a:effectLst>
                  <a:outerShdw blurRad="38100" dist="38100" dir="2700000" algn="tl">
                    <a:srgbClr val="000000">
                      <a:alpha val="43137"/>
                    </a:srgbClr>
                  </a:outerShdw>
                </a:effectLst>
              </a:rPr>
              <a:t>Bước 1: Chọn nội dung hoạt động</a:t>
            </a:r>
          </a:p>
          <a:p>
            <a:r>
              <a:rPr lang="vi-VN" sz="2000" b="1" dirty="0">
                <a:solidFill>
                  <a:srgbClr val="00B050"/>
                </a:solidFill>
                <a:effectLst>
                  <a:outerShdw blurRad="38100" dist="38100" dir="2700000" algn="tl">
                    <a:srgbClr val="000000">
                      <a:alpha val="43137"/>
                    </a:srgbClr>
                  </a:outerShdw>
                </a:effectLst>
              </a:rPr>
              <a:t>Bước 2: Lựa chọn và sắp xếp hình ảnh chính, phụ cho phù hợp nội dung</a:t>
            </a:r>
          </a:p>
          <a:p>
            <a:r>
              <a:rPr lang="vi-VN" sz="2000" b="1" dirty="0">
                <a:solidFill>
                  <a:srgbClr val="00B050"/>
                </a:solidFill>
                <a:effectLst>
                  <a:outerShdw blurRad="38100" dist="38100" dir="2700000" algn="tl">
                    <a:srgbClr val="000000">
                      <a:alpha val="43137"/>
                    </a:srgbClr>
                  </a:outerShdw>
                </a:effectLst>
              </a:rPr>
              <a:t>Bước 3: Vẽ màu( sử dụng màu sắc rõ đậm nhạt, nổi bật hình ảnh đặc trưng)</a:t>
            </a:r>
            <a:endParaRPr lang="en-US" sz="2000" b="1" dirty="0">
              <a:solidFill>
                <a:srgbClr val="00B050"/>
              </a:solidFill>
              <a:effectLst>
                <a:outerShdw blurRad="38100" dist="38100" dir="2700000" algn="tl">
                  <a:srgbClr val="000000">
                    <a:alpha val="43137"/>
                  </a:srgbClr>
                </a:outerShdw>
              </a:effectLst>
            </a:endParaRPr>
          </a:p>
        </p:txBody>
      </p:sp>
      <p:sp>
        <p:nvSpPr>
          <p:cNvPr id="6" name="Rectangle 5"/>
          <p:cNvSpPr/>
          <p:nvPr/>
        </p:nvSpPr>
        <p:spPr>
          <a:xfrm>
            <a:off x="3897991" y="2850638"/>
            <a:ext cx="4742004" cy="707886"/>
          </a:xfrm>
          <a:prstGeom prst="rect">
            <a:avLst/>
          </a:prstGeom>
          <a:noFill/>
        </p:spPr>
        <p:txBody>
          <a:bodyPr wrap="none" lIns="91440" tIns="45720" rIns="91440" bIns="45720">
            <a:spAutoFit/>
          </a:bodyPr>
          <a:lstStyle/>
          <a:p>
            <a:pPr algn="ctr"/>
            <a:r>
              <a:rPr lang="vi-VN"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Các bước vẽ tranh</a:t>
            </a:r>
            <a:endPar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074564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o.remove.bg/downloads/d5176a56-0f8e-45f9-859a-5d48e4bdbd80/tr-tre-con-a-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725" y="2067280"/>
            <a:ext cx="3247876" cy="4424136"/>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a:off x="5069940" y="108642"/>
            <a:ext cx="5830432" cy="4119326"/>
          </a:xfrm>
          <a:prstGeom prst="cloudCallout">
            <a:avLst>
              <a:gd name="adj1" fmla="val -72393"/>
              <a:gd name="adj2" fmla="val 2640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rot="21341009">
            <a:off x="5558850" y="1400756"/>
            <a:ext cx="4852610" cy="954107"/>
          </a:xfrm>
          <a:prstGeom prst="rect">
            <a:avLst/>
          </a:prstGeom>
          <a:noFill/>
        </p:spPr>
        <p:txBody>
          <a:bodyPr wrap="none" lIns="91440" tIns="45720" rIns="91440" bIns="45720">
            <a:spAutoFit/>
          </a:bodyPr>
          <a:lstStyle/>
          <a:p>
            <a:pPr algn="ctr"/>
            <a:r>
              <a:rPr lang="vi-VN"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rPr>
              <a:t>QUAN SÁT TRANH</a:t>
            </a:r>
          </a:p>
          <a:p>
            <a:pPr algn="ctr"/>
            <a:r>
              <a:rPr lang="vi-VN" sz="2000" b="1" dirty="0">
                <a:ln w="10160">
                  <a:solidFill>
                    <a:schemeClr val="accent5"/>
                  </a:solidFill>
                  <a:prstDash val="solid"/>
                </a:ln>
                <a:solidFill>
                  <a:srgbClr val="00B050"/>
                </a:solidFill>
                <a:effectLst>
                  <a:outerShdw blurRad="38100" dist="22860" dir="5400000" algn="tl" rotWithShape="0">
                    <a:srgbClr val="000000">
                      <a:alpha val="30000"/>
                    </a:srgbClr>
                  </a:outerShdw>
                </a:effectLst>
              </a:rPr>
              <a:t>HƯỚNG DẪN CÁCH THỰC HIỆN NÀO!</a:t>
            </a:r>
            <a:endParaRPr lang="en-US" sz="2000" b="1" cap="none" spc="0" dirty="0">
              <a:ln w="10160">
                <a:solidFill>
                  <a:schemeClr val="accent5"/>
                </a:solidFill>
                <a:prstDash val="solid"/>
              </a:ln>
              <a:solidFill>
                <a:srgbClr val="00B05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62768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BFEE53-8D65-6BBB-3DB6-6E5E1FA3383E}"/>
              </a:ext>
            </a:extLst>
          </p:cNvPr>
          <p:cNvSpPr/>
          <p:nvPr/>
        </p:nvSpPr>
        <p:spPr>
          <a:xfrm>
            <a:off x="2193080" y="2767280"/>
            <a:ext cx="8787983" cy="1323439"/>
          </a:xfrm>
          <a:prstGeom prst="rect">
            <a:avLst/>
          </a:prstGeom>
          <a:noFill/>
        </p:spPr>
        <p:txBody>
          <a:bodyPr wrap="none" lIns="91440" tIns="45720" rIns="91440" bIns="45720">
            <a:spAutoFit/>
          </a:bodyPr>
          <a:lstStyle/>
          <a:p>
            <a:pPr algn="ct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VIDEO HƯỚNG DẪN</a:t>
            </a:r>
          </a:p>
        </p:txBody>
      </p:sp>
    </p:spTree>
    <p:extLst>
      <p:ext uri="{BB962C8B-B14F-4D97-AF65-F5344CB8AC3E}">
        <p14:creationId xmlns:p14="http://schemas.microsoft.com/office/powerpoint/2010/main" val="4176936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FF"/>
                </a:solidFill>
                <a:latin typeface="Times New Roman" panose="02020603050405020304" pitchFamily="18" charset="0"/>
                <a:cs typeface="Times New Roman" panose="02020603050405020304" pitchFamily="18" charset="0"/>
              </a:rPr>
              <a:t>Bánh dẻo</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5255" y="236455"/>
            <a:ext cx="5426480" cy="51119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888" y="1251473"/>
            <a:ext cx="5418291" cy="4096882"/>
          </a:xfrm>
          <a:prstGeom prst="rect">
            <a:avLst/>
          </a:prstGeom>
        </p:spPr>
      </p:pic>
    </p:spTree>
    <p:extLst>
      <p:ext uri="{BB962C8B-B14F-4D97-AF65-F5344CB8AC3E}">
        <p14:creationId xmlns:p14="http://schemas.microsoft.com/office/powerpoint/2010/main" val="22388879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8587" y="0"/>
            <a:ext cx="11674826" cy="6858000"/>
          </a:xfrm>
          <a:prstGeom prst="rect">
            <a:avLst/>
          </a:prstGeom>
        </p:spPr>
      </p:pic>
      <p:sp>
        <p:nvSpPr>
          <p:cNvPr id="2" name="Rectangle 1"/>
          <p:cNvSpPr/>
          <p:nvPr/>
        </p:nvSpPr>
        <p:spPr>
          <a:xfrm>
            <a:off x="4019864" y="957302"/>
            <a:ext cx="4382931" cy="3046988"/>
          </a:xfrm>
          <a:prstGeom prst="rect">
            <a:avLst/>
          </a:prstGeom>
          <a:noFill/>
        </p:spPr>
        <p:txBody>
          <a:bodyPr wrap="none" lIns="91440" tIns="45720" rIns="91440" bIns="45720">
            <a:spAutoFit/>
          </a:bodyPr>
          <a:lstStyle/>
          <a:p>
            <a:pPr algn="ctr"/>
            <a:r>
              <a:rPr lang="vi-VN" sz="6000" b="0" cap="none" spc="0" dirty="0">
                <a:ln w="0"/>
                <a:solidFill>
                  <a:srgbClr val="FF0000"/>
                </a:solidFill>
                <a:effectLst>
                  <a:reflection blurRad="6350" stA="53000" endA="300" endPos="35500" dir="5400000" sy="-90000" algn="bl" rotWithShape="0"/>
                </a:effectLst>
                <a:latin typeface="Bahnschrift SemiBold" panose="020B0502040204020203" pitchFamily="34" charset="0"/>
              </a:rPr>
              <a:t> </a:t>
            </a:r>
            <a:r>
              <a:rPr lang="vi-VN" sz="4400" b="1" dirty="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Bahnschrift SemiBold" panose="020B0502040204020203" pitchFamily="34" charset="0"/>
              </a:rPr>
              <a:t>THAM KHẢO</a:t>
            </a:r>
            <a:endParaRPr lang="vi-VN" sz="6000" b="1" dirty="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Bahnschrift SemiBold" panose="020B0502040204020203" pitchFamily="34" charset="0"/>
            </a:endParaRPr>
          </a:p>
          <a:p>
            <a:pPr algn="ctr"/>
            <a:r>
              <a:rPr lang="vi-VN" sz="6600" b="0" cap="none" spc="0" dirty="0">
                <a:ln w="0"/>
                <a:solidFill>
                  <a:srgbClr val="FF0000"/>
                </a:solidFill>
                <a:effectLst>
                  <a:reflection blurRad="6350" stA="53000" endA="300" endPos="35500" dir="5400000" sy="-90000" algn="bl" rotWithShape="0"/>
                </a:effectLst>
                <a:latin typeface="Bahnschrift SemiBold" panose="020B0502040204020203" pitchFamily="34" charset="0"/>
              </a:rPr>
              <a:t>SẢN PHẨM</a:t>
            </a:r>
          </a:p>
          <a:p>
            <a:pPr algn="ctr"/>
            <a:r>
              <a:rPr lang="vi-VN" sz="6600" b="0" cap="none" spc="0" dirty="0">
                <a:ln w="0"/>
                <a:solidFill>
                  <a:srgbClr val="FF0000"/>
                </a:solidFill>
                <a:effectLst>
                  <a:reflection blurRad="6350" stA="53000" endA="300" endPos="35500" dir="5400000" sy="-90000" algn="bl" rotWithShape="0"/>
                </a:effectLst>
                <a:latin typeface="Bahnschrift SemiBold" panose="020B0502040204020203" pitchFamily="34" charset="0"/>
              </a:rPr>
              <a:t>SAU</a:t>
            </a:r>
            <a:endParaRPr lang="en-US" sz="6600" b="0" cap="none" spc="0" dirty="0">
              <a:ln w="0"/>
              <a:solidFill>
                <a:srgbClr val="FF0000"/>
              </a:solidFill>
              <a:effectLst>
                <a:reflection blurRad="6350" stA="53000" endA="300" endPos="35500" dir="5400000" sy="-90000" algn="bl" rotWithShape="0"/>
              </a:effectLst>
              <a:latin typeface="Bahnschrift SemiBold" panose="020B0502040204020203" pitchFamily="34" charset="0"/>
            </a:endParaRPr>
          </a:p>
        </p:txBody>
      </p:sp>
      <p:pic>
        <p:nvPicPr>
          <p:cNvPr id="6148" name="Picture 4" descr="https://o.remove.bg/downloads/d5176a56-0f8e-45f9-859a-5d48e4bdbd80/tr-tre-con-a-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048" y="3166014"/>
            <a:ext cx="2417076" cy="3292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78806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476" t="86725" r="5216" b="615"/>
          <a:stretch/>
        </p:blipFill>
        <p:spPr>
          <a:xfrm>
            <a:off x="630721" y="716264"/>
            <a:ext cx="5786674" cy="2045798"/>
          </a:xfrm>
          <a:prstGeom prst="rect">
            <a:avLst/>
          </a:prstGeom>
        </p:spPr>
      </p:pic>
      <p:pic>
        <p:nvPicPr>
          <p:cNvPr id="6" name="Picture 5"/>
          <p:cNvPicPr>
            <a:picLocks noChangeAspect="1"/>
          </p:cNvPicPr>
          <p:nvPr/>
        </p:nvPicPr>
        <p:blipFill rotWithShape="1">
          <a:blip r:embed="rId2"/>
          <a:srcRect l="4291" t="20586" r="2609" b="38780"/>
          <a:stretch/>
        </p:blipFill>
        <p:spPr>
          <a:xfrm>
            <a:off x="703148" y="3249332"/>
            <a:ext cx="5641820" cy="3459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rotWithShape="1">
          <a:blip r:embed="rId2"/>
          <a:srcRect l="49573" t="60318" r="2609" b="12857"/>
          <a:stretch/>
        </p:blipFill>
        <p:spPr>
          <a:xfrm>
            <a:off x="7333308" y="3558297"/>
            <a:ext cx="4329329" cy="31503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2"/>
          <a:srcRect l="4290" t="60318" r="48356" b="12857"/>
          <a:stretch/>
        </p:blipFill>
        <p:spPr>
          <a:xfrm>
            <a:off x="7161291" y="164758"/>
            <a:ext cx="4300395" cy="31488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723166"/>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Vẽ tranh Trung Thu đẹp, đơn giản và ý nghĩa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850" y="598702"/>
            <a:ext cx="6546370" cy="45169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2" descr="Vẽ tranh chủ đề trung thu đơn gi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5403" y="895264"/>
            <a:ext cx="4764979" cy="34625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81589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Vẽ Tranh TRUNG THU Đơn Giản, Đẹp Vui Nhộn, Cực Kỳ Dễ Vẽ"/>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7073" y="575591"/>
            <a:ext cx="7985468" cy="56522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864504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408B68-DD5F-CEA2-D3B2-B37631603D1B}"/>
              </a:ext>
            </a:extLst>
          </p:cNvPr>
          <p:cNvPicPr>
            <a:picLocks noChangeAspect="1"/>
          </p:cNvPicPr>
          <p:nvPr/>
        </p:nvPicPr>
        <p:blipFill rotWithShape="1">
          <a:blip r:embed="rId2"/>
          <a:srcRect l="18611" t="12964" r="9167" b="20494"/>
          <a:stretch/>
        </p:blipFill>
        <p:spPr>
          <a:xfrm>
            <a:off x="1583266" y="254000"/>
            <a:ext cx="9279467" cy="62033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389772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âu chuyện này muốn nói lên điều gì ?"/>
          <p:cNvPicPr>
            <a:picLocks noChangeAspect="1" noChangeArrowheads="1"/>
          </p:cNvPicPr>
          <p:nvPr/>
        </p:nvPicPr>
        <p:blipFill rotWithShape="1">
          <a:blip r:embed="rId2">
            <a:extLst>
              <a:ext uri="{28A0092B-C50C-407E-A947-70E740481C1C}">
                <a14:useLocalDpi xmlns:a14="http://schemas.microsoft.com/office/drawing/2010/main" val="0"/>
              </a:ext>
            </a:extLst>
          </a:blip>
          <a:srcRect l="18012" r="1155"/>
          <a:stretch/>
        </p:blipFill>
        <p:spPr bwMode="auto">
          <a:xfrm>
            <a:off x="0" y="0"/>
            <a:ext cx="1212209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83353" y="2068432"/>
            <a:ext cx="4952246" cy="1015663"/>
          </a:xfrm>
          <a:prstGeom prst="rect">
            <a:avLst/>
          </a:prstGeom>
          <a:noFill/>
        </p:spPr>
        <p:txBody>
          <a:bodyPr wrap="square" rtlCol="0">
            <a:spAutoFit/>
          </a:bodyPr>
          <a:lstStyle/>
          <a:p>
            <a:pPr algn="ctr"/>
            <a:r>
              <a:rPr lang="vi-VN" sz="2000" b="1" dirty="0">
                <a:solidFill>
                  <a:srgbClr val="FFFF00"/>
                </a:solidFill>
              </a:rPr>
              <a:t>BẠN SẼ LỰA CHỌN HOẠT ĐỘNG NÀO? HÌNH ẢNH CHÍNH LÀ GÌ? HÌNH ẢNH PHỤ LÀ GÌ?</a:t>
            </a:r>
            <a:endParaRPr lang="en-US" sz="2000" b="1" dirty="0">
              <a:solidFill>
                <a:srgbClr val="FFFF00"/>
              </a:solidFill>
            </a:endParaRPr>
          </a:p>
        </p:txBody>
      </p:sp>
      <p:sp>
        <p:nvSpPr>
          <p:cNvPr id="4" name="TextBox 3"/>
          <p:cNvSpPr txBox="1"/>
          <p:nvPr/>
        </p:nvSpPr>
        <p:spPr>
          <a:xfrm>
            <a:off x="4352228" y="647405"/>
            <a:ext cx="4952246" cy="707886"/>
          </a:xfrm>
          <a:prstGeom prst="rect">
            <a:avLst/>
          </a:prstGeom>
          <a:noFill/>
        </p:spPr>
        <p:txBody>
          <a:bodyPr wrap="square" rtlCol="0">
            <a:spAutoFit/>
          </a:bodyPr>
          <a:lstStyle/>
          <a:p>
            <a:pPr algn="ctr"/>
            <a:r>
              <a:rPr lang="vi-VN" sz="2000" b="1" dirty="0">
                <a:solidFill>
                  <a:srgbClr val="FFFF00"/>
                </a:solidFill>
              </a:rPr>
              <a:t>BẠN ĐÃ CÓ Ý TƯỞNG CHO BÀI VẼ CỦA MÌNH CHƯA?</a:t>
            </a:r>
            <a:endParaRPr lang="en-US" sz="2000" b="1" dirty="0">
              <a:solidFill>
                <a:srgbClr val="FFFF00"/>
              </a:solidFill>
            </a:endParaRPr>
          </a:p>
        </p:txBody>
      </p:sp>
    </p:spTree>
    <p:extLst>
      <p:ext uri="{BB962C8B-B14F-4D97-AF65-F5344CB8AC3E}">
        <p14:creationId xmlns:p14="http://schemas.microsoft.com/office/powerpoint/2010/main" val="134667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âu chuyện này muốn nói lên điều gì ?"/>
          <p:cNvPicPr>
            <a:picLocks noChangeAspect="1" noChangeArrowheads="1"/>
          </p:cNvPicPr>
          <p:nvPr/>
        </p:nvPicPr>
        <p:blipFill rotWithShape="1">
          <a:blip r:embed="rId2">
            <a:extLst>
              <a:ext uri="{28A0092B-C50C-407E-A947-70E740481C1C}">
                <a14:useLocalDpi xmlns:a14="http://schemas.microsoft.com/office/drawing/2010/main" val="0"/>
              </a:ext>
            </a:extLst>
          </a:blip>
          <a:srcRect l="18012" r="1155"/>
          <a:stretch/>
        </p:blipFill>
        <p:spPr bwMode="auto">
          <a:xfrm>
            <a:off x="0" y="0"/>
            <a:ext cx="1212209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17679" y="1321807"/>
            <a:ext cx="4952246" cy="1938992"/>
          </a:xfrm>
          <a:prstGeom prst="rect">
            <a:avLst/>
          </a:prstGeom>
          <a:noFill/>
        </p:spPr>
        <p:txBody>
          <a:bodyPr wrap="square" rtlCol="0">
            <a:spAutoFit/>
          </a:bodyPr>
          <a:lstStyle/>
          <a:p>
            <a:r>
              <a:rPr lang="vi-VN" sz="2000" b="1" dirty="0">
                <a:solidFill>
                  <a:schemeClr val="bg1"/>
                </a:solidFill>
              </a:rPr>
              <a:t>Lựa chọn hoạt động trong đêm trung thu mà em ấn tượng, xác định hình ảnh đặc trưng làm trọng tâm( hình ảnh chính)</a:t>
            </a:r>
          </a:p>
          <a:p>
            <a:r>
              <a:rPr lang="vi-VN" sz="2000" b="1" dirty="0">
                <a:solidFill>
                  <a:schemeClr val="bg1"/>
                </a:solidFill>
              </a:rPr>
              <a:t>Hình ảnh phụ phù hợp và thể hiện bài vẽ theo ý thích</a:t>
            </a:r>
            <a:endParaRPr lang="en-US" sz="2000" b="1" dirty="0">
              <a:solidFill>
                <a:schemeClr val="bg1"/>
              </a:solidFill>
            </a:endParaRPr>
          </a:p>
        </p:txBody>
      </p:sp>
      <p:sp>
        <p:nvSpPr>
          <p:cNvPr id="2" name="TextBox 1"/>
          <p:cNvSpPr txBox="1"/>
          <p:nvPr/>
        </p:nvSpPr>
        <p:spPr>
          <a:xfrm>
            <a:off x="5278170" y="498872"/>
            <a:ext cx="1317990" cy="523220"/>
          </a:xfrm>
          <a:prstGeom prst="rect">
            <a:avLst/>
          </a:prstGeom>
          <a:noFill/>
        </p:spPr>
        <p:txBody>
          <a:bodyPr wrap="none" rtlCol="0">
            <a:spAutoFit/>
          </a:bodyPr>
          <a:lstStyle/>
          <a:p>
            <a:r>
              <a:rPr lang="vi-VN" sz="2800" b="1" dirty="0">
                <a:solidFill>
                  <a:srgbClr val="FFFF00"/>
                </a:solidFill>
                <a:effectLst>
                  <a:outerShdw blurRad="38100" dist="38100" dir="2700000" algn="tl">
                    <a:srgbClr val="000000">
                      <a:alpha val="43137"/>
                    </a:srgbClr>
                  </a:outerShdw>
                </a:effectLst>
                <a:latin typeface="+mj-lt"/>
              </a:rPr>
              <a:t>LƯU Ý</a:t>
            </a:r>
            <a:endParaRPr lang="en-US" sz="2800" b="1" dirty="0">
              <a:solidFill>
                <a:srgbClr val="FFFF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5016679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0922" y="0"/>
            <a:ext cx="11674826" cy="6858000"/>
          </a:xfrm>
          <a:prstGeom prst="rect">
            <a:avLst/>
          </a:prstGeom>
        </p:spPr>
      </p:pic>
      <p:sp>
        <p:nvSpPr>
          <p:cNvPr id="2" name="Rectangle 1"/>
          <p:cNvSpPr/>
          <p:nvPr/>
        </p:nvSpPr>
        <p:spPr>
          <a:xfrm>
            <a:off x="4242814" y="982016"/>
            <a:ext cx="3887603" cy="1938992"/>
          </a:xfrm>
          <a:prstGeom prst="rect">
            <a:avLst/>
          </a:prstGeom>
          <a:noFill/>
        </p:spPr>
        <p:txBody>
          <a:bodyPr wrap="none" lIns="91440" tIns="45720" rIns="91440" bIns="45720">
            <a:spAutoFit/>
          </a:bodyPr>
          <a:lstStyle/>
          <a:p>
            <a:pPr algn="ctr"/>
            <a:r>
              <a:rPr lang="vi-VN" sz="6000" b="0" cap="none" spc="0" dirty="0">
                <a:ln w="0"/>
                <a:solidFill>
                  <a:srgbClr val="FF0000"/>
                </a:solidFill>
                <a:effectLst>
                  <a:reflection blurRad="6350" stA="53000" endA="300" endPos="35500" dir="5400000" sy="-90000" algn="bl" rotWithShape="0"/>
                </a:effectLst>
                <a:latin typeface="Bahnschrift SemiBold" panose="020B0502040204020203" pitchFamily="34" charset="0"/>
              </a:rPr>
              <a:t> </a:t>
            </a:r>
            <a:r>
              <a:rPr lang="vi-VN" sz="4800" dirty="0">
                <a:ln w="0"/>
                <a:solidFill>
                  <a:srgbClr val="FF0000"/>
                </a:solidFill>
                <a:effectLst>
                  <a:reflection blurRad="6350" stA="53000" endA="300" endPos="35500" dir="5400000" sy="-90000" algn="bl" rotWithShape="0"/>
                </a:effectLst>
                <a:latin typeface="Bahnschrift SemiBold" panose="020B0502040204020203" pitchFamily="34" charset="0"/>
              </a:rPr>
              <a:t>LUYỆN TẬP</a:t>
            </a:r>
            <a:endParaRPr lang="vi-VN" sz="6000" dirty="0">
              <a:ln w="0"/>
              <a:solidFill>
                <a:srgbClr val="FF0000"/>
              </a:solidFill>
              <a:effectLst>
                <a:reflection blurRad="6350" stA="53000" endA="300" endPos="35500" dir="5400000" sy="-90000" algn="bl" rotWithShape="0"/>
              </a:effectLst>
              <a:latin typeface="Bahnschrift SemiBold" panose="020B0502040204020203" pitchFamily="34" charset="0"/>
            </a:endParaRPr>
          </a:p>
          <a:p>
            <a:pPr algn="ctr"/>
            <a:r>
              <a:rPr lang="vi-VN" sz="6000" b="0" cap="none" spc="0" dirty="0">
                <a:ln w="0"/>
                <a:solidFill>
                  <a:srgbClr val="FF0000"/>
                </a:solidFill>
                <a:effectLst>
                  <a:reflection blurRad="6350" stA="53000" endA="300" endPos="35500" dir="5400000" sy="-90000" algn="bl" rotWithShape="0"/>
                </a:effectLst>
                <a:latin typeface="Bahnschrift SemiBold" panose="020B0502040204020203" pitchFamily="34" charset="0"/>
              </a:rPr>
              <a:t>SÁNG TẠO</a:t>
            </a:r>
            <a:endParaRPr lang="en-US" sz="6000" b="0" cap="none" spc="0" dirty="0">
              <a:ln w="0"/>
              <a:solidFill>
                <a:srgbClr val="FF0000"/>
              </a:solidFill>
              <a:effectLst>
                <a:reflection blurRad="6350" stA="53000" endA="300" endPos="35500" dir="5400000" sy="-90000" algn="bl" rotWithShape="0"/>
              </a:effectLst>
              <a:latin typeface="Bahnschrift SemiBold" panose="020B0502040204020203"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1334"/>
          <a:stretch/>
        </p:blipFill>
        <p:spPr>
          <a:xfrm>
            <a:off x="-469179" y="3601443"/>
            <a:ext cx="3793098" cy="3153584"/>
          </a:xfrm>
          <a:prstGeom prst="rect">
            <a:avLst/>
          </a:prstGeom>
        </p:spPr>
      </p:pic>
    </p:spTree>
    <p:extLst>
      <p:ext uri="{BB962C8B-B14F-4D97-AF65-F5344CB8AC3E}">
        <p14:creationId xmlns:p14="http://schemas.microsoft.com/office/powerpoint/2010/main" val="241254178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7666" y="0"/>
            <a:ext cx="12134334" cy="6858000"/>
          </a:xfrm>
          <a:prstGeom prst="rect">
            <a:avLst/>
          </a:prstGeom>
        </p:spPr>
      </p:pic>
      <p:pic>
        <p:nvPicPr>
          <p:cNvPr id="10" name="Picture 9"/>
          <p:cNvPicPr>
            <a:picLocks noChangeAspect="1"/>
          </p:cNvPicPr>
          <p:nvPr/>
        </p:nvPicPr>
        <p:blipFill rotWithShape="1">
          <a:blip r:embed="rId3"/>
          <a:srcRect l="6623" t="3477" r="16350" b="70576"/>
          <a:stretch/>
        </p:blipFill>
        <p:spPr>
          <a:xfrm>
            <a:off x="3830594" y="1501346"/>
            <a:ext cx="5242850" cy="3855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83794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hi tiết với hơn 54 về hình nền mặt trăng trung thu - cdgdbentre.edu.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229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5695406"/>
            <a:ext cx="11756572" cy="1040246"/>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FF"/>
                </a:solidFill>
                <a:latin typeface="Times New Roman" panose="02020603050405020304" pitchFamily="18" charset="0"/>
                <a:cs typeface="Times New Roman" panose="02020603050405020304" pitchFamily="18" charset="0"/>
              </a:rPr>
              <a:t>Bánh dẻo được</a:t>
            </a:r>
            <a:r>
              <a:rPr lang="vi-VN" sz="3200">
                <a:solidFill>
                  <a:srgbClr val="0000FF"/>
                </a:solidFill>
                <a:latin typeface="Times New Roman" panose="02020603050405020304" pitchFamily="18" charset="0"/>
                <a:cs typeface="Times New Roman" panose="02020603050405020304" pitchFamily="18" charset="0"/>
              </a:rPr>
              <a:t> làm bằng bột nếp nhồi với nước hoa bưởi và nước đường; nhân bánh bằng hạt sen hay đậu xanh tán nhuyễn</a:t>
            </a:r>
            <a:r>
              <a:rPr lang="en-US" sz="3200">
                <a:solidFill>
                  <a:srgbClr val="0000FF"/>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0558" y="166551"/>
            <a:ext cx="7371805" cy="5528854"/>
          </a:xfrm>
          <a:prstGeom prst="rect">
            <a:avLst/>
          </a:prstGeom>
          <a:ln>
            <a:noFill/>
          </a:ln>
          <a:effectLst>
            <a:softEdge rad="112500"/>
          </a:effectLst>
        </p:spPr>
      </p:pic>
    </p:spTree>
    <p:extLst>
      <p:ext uri="{BB962C8B-B14F-4D97-AF65-F5344CB8AC3E}">
        <p14:creationId xmlns:p14="http://schemas.microsoft.com/office/powerpoint/2010/main" val="9486409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1823357" y="1747254"/>
            <a:ext cx="8545286" cy="2215991"/>
          </a:xfrm>
          <a:prstGeom prst="rect">
            <a:avLst/>
          </a:prstGeom>
          <a:noFill/>
        </p:spPr>
        <p:txBody>
          <a:bodyPr wrap="square" rtlCol="0">
            <a:spAutoFit/>
          </a:bodyPr>
          <a:lstStyle/>
          <a:p>
            <a:pPr algn="ctr"/>
            <a:r>
              <a:rPr lang="en-US" altLang="zh-CN" sz="4800" b="1" dirty="0">
                <a:solidFill>
                  <a:srgbClr val="FF0000"/>
                </a:solidFill>
                <a:latin typeface="Times New Roman" pitchFamily="18" charset="0"/>
                <a:ea typeface="华文中宋" panose="02010600040101010101" pitchFamily="2" charset="-122"/>
                <a:cs typeface="Times New Roman" pitchFamily="18" charset="0"/>
              </a:rPr>
              <a:t> </a:t>
            </a:r>
            <a:r>
              <a:rPr lang="en-US" altLang="zh-CN" sz="13800" b="1" dirty="0" err="1">
                <a:solidFill>
                  <a:srgbClr val="FF0000"/>
                </a:solidFill>
                <a:latin typeface="Times New Roman" pitchFamily="18" charset="0"/>
                <a:ea typeface="华文中宋" panose="02010600040101010101" pitchFamily="2" charset="-122"/>
                <a:cs typeface="Times New Roman" pitchFamily="18" charset="0"/>
              </a:rPr>
              <a:t>Khởi</a:t>
            </a:r>
            <a:r>
              <a:rPr lang="en-US" altLang="zh-CN" sz="13800" b="1" dirty="0">
                <a:solidFill>
                  <a:srgbClr val="FF0000"/>
                </a:solidFill>
                <a:latin typeface="Times New Roman" pitchFamily="18" charset="0"/>
                <a:ea typeface="华文中宋" panose="02010600040101010101" pitchFamily="2" charset="-122"/>
                <a:cs typeface="Times New Roman" pitchFamily="18" charset="0"/>
              </a:rPr>
              <a:t> </a:t>
            </a:r>
            <a:r>
              <a:rPr lang="en-US" altLang="zh-CN" sz="13800" b="1" dirty="0" err="1">
                <a:solidFill>
                  <a:srgbClr val="FF0000"/>
                </a:solidFill>
                <a:latin typeface="Times New Roman" pitchFamily="18" charset="0"/>
                <a:ea typeface="华文中宋" panose="02010600040101010101" pitchFamily="2" charset="-122"/>
                <a:cs typeface="Times New Roman" pitchFamily="18" charset="0"/>
              </a:rPr>
              <a:t>động</a:t>
            </a:r>
            <a:endParaRPr lang="zh-CN" altLang="en-US" sz="3600" b="1" dirty="0">
              <a:solidFill>
                <a:srgbClr val="FF0000"/>
              </a:solidFill>
              <a:latin typeface="Times New Roman" pitchFamily="18" charset="0"/>
              <a:ea typeface="华文中宋" panose="02010600040101010101" pitchFamily="2" charset="-122"/>
              <a:cs typeface="Times New Roman" pitchFamily="18" charset="0"/>
            </a:endParaRPr>
          </a:p>
        </p:txBody>
      </p:sp>
    </p:spTree>
    <p:extLst>
      <p:ext uri="{BB962C8B-B14F-4D97-AF65-F5344CB8AC3E}">
        <p14:creationId xmlns:p14="http://schemas.microsoft.com/office/powerpoint/2010/main" val="46159406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ình ảnh Nền Trung Thu, Trung Thu Vector Nền Và Tập Tin Tải về Miễn Phí |  Pngtre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135"/>
          <a:stretch/>
        </p:blipFill>
        <p:spPr bwMode="auto">
          <a:xfrm>
            <a:off x="-1" y="0"/>
            <a:ext cx="12192001" cy="69127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957384" y="3969149"/>
            <a:ext cx="7208108" cy="2062103"/>
          </a:xfrm>
          <a:prstGeom prst="rect">
            <a:avLst/>
          </a:prstGeom>
        </p:spPr>
        <p:txBody>
          <a:bodyPr wrap="square">
            <a:spAutoFit/>
          </a:bodyPr>
          <a:lstStyle/>
          <a:p>
            <a:r>
              <a:rPr lang="vi-VN" sz="3200" b="1" dirty="0">
                <a:solidFill>
                  <a:srgbClr val="7030A0"/>
                </a:solidFill>
                <a:effectLst>
                  <a:outerShdw blurRad="38100" dist="38100" dir="2700000" algn="tl">
                    <a:srgbClr val="000000">
                      <a:alpha val="43137"/>
                    </a:srgbClr>
                  </a:outerShdw>
                </a:effectLst>
                <a:latin typeface="Open Sans"/>
              </a:rPr>
              <a:t>+ Hoàn  thiện bức tranh về hoạt động vui trong đêm Trung thu.</a:t>
            </a:r>
          </a:p>
          <a:p>
            <a:r>
              <a:rPr lang="vi-VN" sz="3200" b="1" dirty="0">
                <a:solidFill>
                  <a:srgbClr val="7030A0"/>
                </a:solidFill>
                <a:effectLst>
                  <a:outerShdw blurRad="38100" dist="38100" dir="2700000" algn="tl">
                    <a:srgbClr val="000000">
                      <a:alpha val="43137"/>
                    </a:srgbClr>
                  </a:outerShdw>
                </a:effectLst>
                <a:latin typeface="Open Sans"/>
              </a:rPr>
              <a:t>+ Biết chia sẻ, giới thiệu sản phẩm mĩ thuật.</a:t>
            </a:r>
            <a:endParaRPr lang="vi-VN" sz="3200" b="1" i="0" dirty="0">
              <a:solidFill>
                <a:srgbClr val="7030A0"/>
              </a:solidFill>
              <a:effectLst>
                <a:outerShdw blurRad="38100" dist="38100" dir="2700000" algn="tl">
                  <a:srgbClr val="000000">
                    <a:alpha val="43137"/>
                  </a:srgbClr>
                </a:outerShdw>
              </a:effectLst>
              <a:latin typeface="Open Sans"/>
            </a:endParaRPr>
          </a:p>
        </p:txBody>
      </p:sp>
      <p:sp>
        <p:nvSpPr>
          <p:cNvPr id="6" name="Rectangle 5"/>
          <p:cNvSpPr/>
          <p:nvPr/>
        </p:nvSpPr>
        <p:spPr>
          <a:xfrm>
            <a:off x="65902" y="1706946"/>
            <a:ext cx="5418470" cy="769441"/>
          </a:xfrm>
          <a:prstGeom prst="rect">
            <a:avLst/>
          </a:prstGeom>
          <a:noFill/>
        </p:spPr>
        <p:txBody>
          <a:bodyPr wrap="none" lIns="91440" tIns="45720" rIns="91440" bIns="45720">
            <a:spAutoFit/>
          </a:bodyPr>
          <a:lstStyle/>
          <a:p>
            <a:pPr algn="ctr"/>
            <a:r>
              <a:rPr lang="vi-VN" sz="4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YÊU CẦU CẦN ĐẠT</a:t>
            </a:r>
            <a:endParaRPr lang="en-US" sz="4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88176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0922" y="0"/>
            <a:ext cx="11674826" cy="6858000"/>
          </a:xfrm>
          <a:prstGeom prst="rect">
            <a:avLst/>
          </a:prstGeom>
        </p:spPr>
      </p:pic>
      <p:sp>
        <p:nvSpPr>
          <p:cNvPr id="2" name="Rectangle 1"/>
          <p:cNvSpPr/>
          <p:nvPr/>
        </p:nvSpPr>
        <p:spPr>
          <a:xfrm>
            <a:off x="4313257" y="364178"/>
            <a:ext cx="3680815" cy="1938992"/>
          </a:xfrm>
          <a:prstGeom prst="rect">
            <a:avLst/>
          </a:prstGeom>
          <a:noFill/>
        </p:spPr>
        <p:txBody>
          <a:bodyPr wrap="none" lIns="91440" tIns="45720" rIns="91440" bIns="45720">
            <a:spAutoFit/>
          </a:bodyPr>
          <a:lstStyle/>
          <a:p>
            <a:pPr algn="ctr"/>
            <a:r>
              <a:rPr lang="vi-VN" sz="6000" b="0" cap="none" spc="0" dirty="0">
                <a:ln w="0"/>
                <a:solidFill>
                  <a:srgbClr val="FF0000"/>
                </a:solidFill>
                <a:effectLst>
                  <a:reflection blurRad="6350" stA="53000" endA="300" endPos="35500" dir="5400000" sy="-90000" algn="bl" rotWithShape="0"/>
                </a:effectLst>
                <a:latin typeface="Bahnschrift SemiBold" panose="020B0502040204020203" pitchFamily="34" charset="0"/>
              </a:rPr>
              <a:t> </a:t>
            </a:r>
            <a:r>
              <a:rPr lang="vi-VN" sz="4400" dirty="0">
                <a:ln w="0"/>
                <a:solidFill>
                  <a:srgbClr val="FF0000"/>
                </a:solidFill>
                <a:effectLst>
                  <a:reflection blurRad="6350" stA="53000" endA="300" endPos="35500" dir="5400000" sy="-90000" algn="bl" rotWithShape="0"/>
                </a:effectLst>
                <a:latin typeface="Bahnschrift SemiBold" panose="020B0502040204020203" pitchFamily="34" charset="0"/>
              </a:rPr>
              <a:t>PHÂN TÍCH</a:t>
            </a:r>
          </a:p>
          <a:p>
            <a:pPr algn="ctr"/>
            <a:r>
              <a:rPr lang="vi-VN" sz="6000" dirty="0">
                <a:ln w="0"/>
                <a:solidFill>
                  <a:srgbClr val="FF0000"/>
                </a:solidFill>
                <a:effectLst>
                  <a:reflection blurRad="6350" stA="53000" endA="300" endPos="35500" dir="5400000" sy="-90000" algn="bl" rotWithShape="0"/>
                </a:effectLst>
                <a:latin typeface="Bahnschrift SemiBold" panose="020B0502040204020203" pitchFamily="34" charset="0"/>
              </a:rPr>
              <a:t>ĐÁNH GIÁ</a:t>
            </a:r>
            <a:endParaRPr lang="en-US" sz="6000" b="0" cap="none" spc="0" dirty="0">
              <a:ln w="0"/>
              <a:solidFill>
                <a:srgbClr val="FF0000"/>
              </a:solidFill>
              <a:effectLst>
                <a:reflection blurRad="6350" stA="53000" endA="300" endPos="35500" dir="5400000" sy="-90000" algn="bl" rotWithShape="0"/>
              </a:effectLst>
              <a:latin typeface="Bahnschrift SemiBold" panose="020B0502040204020203" pitchFamily="34" charset="0"/>
            </a:endParaRPr>
          </a:p>
        </p:txBody>
      </p:sp>
      <p:pic>
        <p:nvPicPr>
          <p:cNvPr id="7" name="Picture 10" descr="https://o.remove.bg/downloads/a88f82e2-2cd8-4783-9f96-b59d0b06c5e6/istockphoto-452218657-170667a-removebg-preview.png"/>
          <p:cNvPicPr>
            <a:picLocks noChangeAspect="1" noChangeArrowheads="1"/>
          </p:cNvPicPr>
          <p:nvPr/>
        </p:nvPicPr>
        <p:blipFill rotWithShape="1">
          <a:blip r:embed="rId3">
            <a:extLst>
              <a:ext uri="{28A0092B-C50C-407E-A947-70E740481C1C}">
                <a14:useLocalDpi xmlns:a14="http://schemas.microsoft.com/office/drawing/2010/main" val="0"/>
              </a:ext>
            </a:extLst>
          </a:blip>
          <a:srcRect l="72381"/>
          <a:stretch/>
        </p:blipFill>
        <p:spPr bwMode="auto">
          <a:xfrm>
            <a:off x="444842" y="2948633"/>
            <a:ext cx="3006811" cy="3480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3290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ackground Trung Thu đẹp, mẫu phông tết Trung Thu độc đáo"/>
          <p:cNvPicPr>
            <a:picLocks noChangeAspect="1" noChangeArrowheads="1"/>
          </p:cNvPicPr>
          <p:nvPr/>
        </p:nvPicPr>
        <p:blipFill rotWithShape="1">
          <a:blip r:embed="rId2">
            <a:extLst>
              <a:ext uri="{28A0092B-C50C-407E-A947-70E740481C1C}">
                <a14:useLocalDpi xmlns:a14="http://schemas.microsoft.com/office/drawing/2010/main" val="0"/>
              </a:ext>
            </a:extLst>
          </a:blip>
          <a:srcRect r="6873"/>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86682" y="1695101"/>
            <a:ext cx="4267200" cy="2554545"/>
          </a:xfrm>
          <a:prstGeom prst="rect">
            <a:avLst/>
          </a:prstGeom>
        </p:spPr>
        <p:txBody>
          <a:bodyPr wrap="square">
            <a:spAutoFit/>
          </a:bodyPr>
          <a:lstStyle/>
          <a:p>
            <a:r>
              <a:rPr lang="vi-VN" sz="2000" b="1" dirty="0">
                <a:solidFill>
                  <a:schemeClr val="accent2">
                    <a:lumMod val="75000"/>
                  </a:schemeClr>
                </a:solidFill>
                <a:effectLst>
                  <a:outerShdw blurRad="38100" dist="38100" dir="2700000" algn="tl">
                    <a:srgbClr val="000000">
                      <a:alpha val="43137"/>
                    </a:srgbClr>
                  </a:outerShdw>
                </a:effectLst>
                <a:latin typeface="Open Sans"/>
              </a:rPr>
              <a:t>Em thích sản phẩm nào nhất?</a:t>
            </a:r>
          </a:p>
          <a:p>
            <a:r>
              <a:rPr lang="vi-VN" sz="2000" b="1" dirty="0">
                <a:solidFill>
                  <a:schemeClr val="accent2">
                    <a:lumMod val="75000"/>
                  </a:schemeClr>
                </a:solidFill>
                <a:effectLst>
                  <a:outerShdw blurRad="38100" dist="38100" dir="2700000" algn="tl">
                    <a:srgbClr val="000000">
                      <a:alpha val="43137"/>
                    </a:srgbClr>
                  </a:outerShdw>
                </a:effectLst>
                <a:latin typeface="Open Sans"/>
              </a:rPr>
              <a:t>Màu sắc của bức tranh có tương phản, có làm nổi bật nhân vật chính của bức tranh?</a:t>
            </a:r>
          </a:p>
          <a:p>
            <a:r>
              <a:rPr lang="vi-VN" sz="2000" b="1" dirty="0">
                <a:solidFill>
                  <a:schemeClr val="accent2">
                    <a:lumMod val="75000"/>
                  </a:schemeClr>
                </a:solidFill>
                <a:effectLst>
                  <a:outerShdw blurRad="38100" dist="38100" dir="2700000" algn="tl">
                    <a:srgbClr val="000000">
                      <a:alpha val="43137"/>
                    </a:srgbClr>
                  </a:outerShdw>
                </a:effectLst>
                <a:latin typeface="Open Sans"/>
              </a:rPr>
              <a:t>Đường nét trong bức tranh đã hài hòa chưa?</a:t>
            </a:r>
          </a:p>
          <a:p>
            <a:r>
              <a:rPr lang="vi-VN" sz="2000" b="1" dirty="0">
                <a:solidFill>
                  <a:schemeClr val="accent2">
                    <a:lumMod val="75000"/>
                  </a:schemeClr>
                </a:solidFill>
                <a:effectLst>
                  <a:outerShdw blurRad="38100" dist="38100" dir="2700000" algn="tl">
                    <a:srgbClr val="000000">
                      <a:alpha val="43137"/>
                    </a:srgbClr>
                  </a:outerShdw>
                </a:effectLst>
                <a:latin typeface="Open Sans"/>
              </a:rPr>
              <a:t>Em ấn tượng mạnh với đặc điểm gì trong tác phẩm của bạn?</a:t>
            </a:r>
            <a:endParaRPr lang="vi-VN" sz="2000" b="1" i="0" dirty="0">
              <a:solidFill>
                <a:schemeClr val="accent2">
                  <a:lumMod val="75000"/>
                </a:schemeClr>
              </a:solidFill>
              <a:effectLst>
                <a:outerShdw blurRad="38100" dist="38100" dir="2700000" algn="tl">
                  <a:srgbClr val="000000">
                    <a:alpha val="43137"/>
                  </a:srgbClr>
                </a:outerShdw>
              </a:effectLst>
              <a:latin typeface="Open Sans"/>
            </a:endParaRPr>
          </a:p>
        </p:txBody>
      </p:sp>
      <p:sp>
        <p:nvSpPr>
          <p:cNvPr id="3" name="Rectangle 2"/>
          <p:cNvSpPr/>
          <p:nvPr/>
        </p:nvSpPr>
        <p:spPr>
          <a:xfrm>
            <a:off x="7390384" y="1179724"/>
            <a:ext cx="3523722" cy="2585323"/>
          </a:xfrm>
          <a:prstGeom prst="rect">
            <a:avLst/>
          </a:prstGeom>
          <a:noFill/>
        </p:spPr>
        <p:txBody>
          <a:bodyPr wrap="none" lIns="91440" tIns="45720" rIns="91440" bIns="45720">
            <a:spAutoFit/>
          </a:bodyPr>
          <a:lstStyle/>
          <a:p>
            <a:pPr algn="ctr"/>
            <a:r>
              <a:rPr lang="vi-VN" sz="5400" b="1" cap="none" spc="0" dirty="0">
                <a:ln w="0"/>
                <a:solidFill>
                  <a:srgbClr val="92D050"/>
                </a:solidFill>
                <a:effectLst>
                  <a:outerShdw blurRad="38100" dist="38100" dir="2700000" algn="tl">
                    <a:srgbClr val="000000">
                      <a:alpha val="43137"/>
                    </a:srgbClr>
                  </a:outerShdw>
                  <a:reflection blurRad="6350" stA="53000" endA="300" endPos="35500" dir="5400000" sy="-90000" algn="bl" rotWithShape="0"/>
                </a:effectLst>
              </a:rPr>
              <a:t>Chia sẻ, </a:t>
            </a:r>
          </a:p>
          <a:p>
            <a:pPr algn="ctr"/>
            <a:r>
              <a:rPr lang="vi-VN" sz="5400" b="1" cap="none" spc="0" dirty="0">
                <a:ln w="0"/>
                <a:solidFill>
                  <a:srgbClr val="92D050"/>
                </a:solidFill>
                <a:effectLst>
                  <a:outerShdw blurRad="38100" dist="38100" dir="2700000" algn="tl">
                    <a:srgbClr val="000000">
                      <a:alpha val="43137"/>
                    </a:srgbClr>
                  </a:outerShdw>
                  <a:reflection blurRad="6350" stA="53000" endA="300" endPos="35500" dir="5400000" sy="-90000" algn="bl" rotWithShape="0"/>
                </a:effectLst>
              </a:rPr>
              <a:t>giới thiệu </a:t>
            </a:r>
          </a:p>
          <a:p>
            <a:pPr algn="ctr"/>
            <a:r>
              <a:rPr lang="vi-VN" sz="5400" b="1" cap="none" spc="0" dirty="0">
                <a:ln w="0"/>
                <a:solidFill>
                  <a:srgbClr val="92D050"/>
                </a:solidFill>
                <a:effectLst>
                  <a:outerShdw blurRad="38100" dist="38100" dir="2700000" algn="tl">
                    <a:srgbClr val="000000">
                      <a:alpha val="43137"/>
                    </a:srgbClr>
                  </a:outerShdw>
                  <a:reflection blurRad="6350" stA="53000" endA="300" endPos="35500" dir="5400000" sy="-90000" algn="bl" rotWithShape="0"/>
                </a:effectLst>
              </a:rPr>
              <a:t>sản phẩm</a:t>
            </a:r>
            <a:endParaRPr lang="en-US" sz="5400" b="1" cap="none" spc="0" dirty="0">
              <a:ln w="0"/>
              <a:solidFill>
                <a:srgbClr val="92D050"/>
              </a:solidFill>
              <a:effectLst>
                <a:outerShdw blurRad="38100" dist="38100" dir="2700000" algn="tl">
                  <a:srgbClr val="000000">
                    <a:alpha val="43137"/>
                  </a:srgbClr>
                </a:outerShdw>
                <a:reflection blurRad="6350" stA="53000" endA="300" endPos="35500" dir="5400000" sy="-90000" algn="bl" rotWithShape="0"/>
              </a:effectLst>
            </a:endParaRPr>
          </a:p>
        </p:txBody>
      </p:sp>
    </p:spTree>
    <p:extLst>
      <p:ext uri="{BB962C8B-B14F-4D97-AF65-F5344CB8AC3E}">
        <p14:creationId xmlns:p14="http://schemas.microsoft.com/office/powerpoint/2010/main" val="18603231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8587" y="0"/>
            <a:ext cx="11674826" cy="6858000"/>
          </a:xfrm>
          <a:prstGeom prst="rect">
            <a:avLst/>
          </a:prstGeom>
        </p:spPr>
      </p:pic>
      <p:sp>
        <p:nvSpPr>
          <p:cNvPr id="2" name="Rectangle 1"/>
          <p:cNvSpPr/>
          <p:nvPr/>
        </p:nvSpPr>
        <p:spPr>
          <a:xfrm>
            <a:off x="4157944" y="191183"/>
            <a:ext cx="4123245" cy="2031325"/>
          </a:xfrm>
          <a:prstGeom prst="rect">
            <a:avLst/>
          </a:prstGeom>
          <a:noFill/>
        </p:spPr>
        <p:txBody>
          <a:bodyPr wrap="none" lIns="91440" tIns="45720" rIns="91440" bIns="45720">
            <a:spAutoFit/>
          </a:bodyPr>
          <a:lstStyle/>
          <a:p>
            <a:pPr algn="ctr"/>
            <a:r>
              <a:rPr lang="vi-VN" sz="6000" b="0" cap="none" spc="0" dirty="0">
                <a:ln w="0"/>
                <a:solidFill>
                  <a:srgbClr val="FF0000"/>
                </a:solidFill>
                <a:effectLst>
                  <a:reflection blurRad="6350" stA="53000" endA="300" endPos="35500" dir="5400000" sy="-90000" algn="bl" rotWithShape="0"/>
                </a:effectLst>
                <a:latin typeface="Bahnschrift SemiBold" panose="020B0502040204020203" pitchFamily="34" charset="0"/>
              </a:rPr>
              <a:t> </a:t>
            </a:r>
            <a:r>
              <a:rPr lang="vi-VN" sz="4400" dirty="0">
                <a:ln w="0"/>
                <a:solidFill>
                  <a:schemeClr val="bg1"/>
                </a:solidFill>
                <a:effectLst>
                  <a:reflection blurRad="6350" stA="53000" endA="300" endPos="35500" dir="5400000" sy="-90000" algn="bl" rotWithShape="0"/>
                </a:effectLst>
                <a:latin typeface="Bahnschrift SemiBold" panose="020B0502040204020203" pitchFamily="34" charset="0"/>
              </a:rPr>
              <a:t>VẬN DỤNG</a:t>
            </a:r>
            <a:endParaRPr lang="vi-VN" sz="6000" dirty="0">
              <a:ln w="0"/>
              <a:solidFill>
                <a:schemeClr val="bg1"/>
              </a:solidFill>
              <a:effectLst>
                <a:reflection blurRad="6350" stA="53000" endA="300" endPos="35500" dir="5400000" sy="-90000" algn="bl" rotWithShape="0"/>
              </a:effectLst>
              <a:latin typeface="Bahnschrift SemiBold" panose="020B0502040204020203" pitchFamily="34" charset="0"/>
            </a:endParaRPr>
          </a:p>
          <a:p>
            <a:pPr algn="ctr"/>
            <a:r>
              <a:rPr lang="vi-VN" sz="6600" b="0" cap="none" spc="0" dirty="0">
                <a:ln w="0"/>
                <a:solidFill>
                  <a:srgbClr val="FF0000"/>
                </a:solidFill>
                <a:effectLst>
                  <a:reflection blurRad="6350" stA="53000" endA="300" endPos="35500" dir="5400000" sy="-90000" algn="bl" rotWithShape="0"/>
                </a:effectLst>
                <a:latin typeface="Bahnschrift SemiBold" panose="020B0502040204020203" pitchFamily="34" charset="0"/>
              </a:rPr>
              <a:t>SÁNG TẠO</a:t>
            </a:r>
            <a:endParaRPr lang="en-US" sz="6600" b="0" cap="none" spc="0" dirty="0">
              <a:ln w="0"/>
              <a:solidFill>
                <a:srgbClr val="FF0000"/>
              </a:solidFill>
              <a:effectLst>
                <a:reflection blurRad="6350" stA="53000" endA="300" endPos="35500" dir="5400000" sy="-90000" algn="bl" rotWithShape="0"/>
              </a:effectLst>
              <a:latin typeface="Bahnschrift SemiBold" panose="020B0502040204020203" pitchFamily="34" charset="0"/>
            </a:endParaRPr>
          </a:p>
        </p:txBody>
      </p:sp>
      <p:pic>
        <p:nvPicPr>
          <p:cNvPr id="6148" name="Picture 4" descr="https://o.remove.bg/downloads/d5176a56-0f8e-45f9-859a-5d48e4bdbd80/tr-tre-con-a-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048" y="3166014"/>
            <a:ext cx="2417076" cy="329245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o.remove.bg/downloads/2d908653-0bd2-4ea7-a7fb-29bb9de5c569/1b7cf64e338b8ca613197b80d1a5ffaf-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393" y="-48085"/>
            <a:ext cx="1692362" cy="2509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6819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 calcmode="lin" valueType="num">
                                      <p:cBhvr additive="base">
                                        <p:cTn id="7" dur="500" fill="hold"/>
                                        <p:tgtEl>
                                          <p:spTgt spid="6150"/>
                                        </p:tgtEl>
                                        <p:attrNameLst>
                                          <p:attrName>ppt_x</p:attrName>
                                        </p:attrNameLst>
                                      </p:cBhvr>
                                      <p:tavLst>
                                        <p:tav tm="0">
                                          <p:val>
                                            <p:strVal val="1+#ppt_w/2"/>
                                          </p:val>
                                        </p:tav>
                                        <p:tav tm="100000">
                                          <p:val>
                                            <p:strVal val="#ppt_x"/>
                                          </p:val>
                                        </p:tav>
                                      </p:tavLst>
                                    </p:anim>
                                    <p:anim calcmode="lin" valueType="num">
                                      <p:cBhvr additive="base">
                                        <p:cTn id="8" dur="500" fill="hold"/>
                                        <p:tgtEl>
                                          <p:spTgt spid="6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038" y="614401"/>
            <a:ext cx="1869989" cy="4801314"/>
          </a:xfrm>
          <a:prstGeom prst="rect">
            <a:avLst/>
          </a:prstGeom>
        </p:spPr>
        <p:txBody>
          <a:bodyPr wrap="square">
            <a:spAutoFit/>
          </a:bodyPr>
          <a:lstStyle/>
          <a:p>
            <a:r>
              <a:rPr lang="vi-VN" dirty="0">
                <a:solidFill>
                  <a:srgbClr val="1A1A1A"/>
                </a:solidFill>
                <a:latin typeface="-apple-system"/>
              </a:rPr>
              <a:t>Xem tranh dân gian</a:t>
            </a:r>
          </a:p>
          <a:p>
            <a:r>
              <a:rPr lang="vi-VN" dirty="0">
                <a:solidFill>
                  <a:srgbClr val="76757A"/>
                </a:solidFill>
                <a:latin typeface="-apple-system"/>
              </a:rPr>
              <a:t>Quan sát tranh Múa sư tử và cho biết:</a:t>
            </a:r>
          </a:p>
          <a:p>
            <a:pPr>
              <a:buFont typeface="Arial" panose="020B0604020202020204" pitchFamily="34" charset="0"/>
              <a:buChar char="•"/>
            </a:pPr>
            <a:r>
              <a:rPr lang="vi-VN" dirty="0">
                <a:solidFill>
                  <a:srgbClr val="76757A"/>
                </a:solidFill>
                <a:latin typeface="-apple-system"/>
              </a:rPr>
              <a:t>Nội dung và hình ảnh đặc trưng trong tranh.</a:t>
            </a:r>
          </a:p>
          <a:p>
            <a:pPr>
              <a:buFont typeface="Arial" panose="020B0604020202020204" pitchFamily="34" charset="0"/>
              <a:buChar char="•"/>
            </a:pPr>
            <a:r>
              <a:rPr lang="vi-VN" dirty="0">
                <a:solidFill>
                  <a:srgbClr val="76757A"/>
                </a:solidFill>
                <a:latin typeface="-apple-system"/>
              </a:rPr>
              <a:t>Đường nét và màu sắc diễn tả các nhân vật trong tranh.</a:t>
            </a:r>
          </a:p>
          <a:p>
            <a:pPr>
              <a:buFont typeface="Arial" panose="020B0604020202020204" pitchFamily="34" charset="0"/>
              <a:buChar char="•"/>
            </a:pPr>
            <a:r>
              <a:rPr lang="vi-VN" dirty="0">
                <a:solidFill>
                  <a:srgbClr val="76757A"/>
                </a:solidFill>
                <a:latin typeface="-apple-system"/>
              </a:rPr>
              <a:t>Cảm nhận của em về các hoạt động trong tranh.</a:t>
            </a:r>
            <a:endParaRPr lang="vi-VN" b="0" i="0" dirty="0">
              <a:solidFill>
                <a:srgbClr val="76757A"/>
              </a:solidFill>
              <a:effectLst/>
              <a:latin typeface="-apple-system"/>
            </a:endParaRPr>
          </a:p>
        </p:txBody>
      </p:sp>
      <p:pic>
        <p:nvPicPr>
          <p:cNvPr id="4" name="Picture 3"/>
          <p:cNvPicPr>
            <a:picLocks noChangeAspect="1"/>
          </p:cNvPicPr>
          <p:nvPr/>
        </p:nvPicPr>
        <p:blipFill>
          <a:blip r:embed="rId2"/>
          <a:stretch>
            <a:fillRect/>
          </a:stretch>
        </p:blipFill>
        <p:spPr>
          <a:xfrm>
            <a:off x="2743199" y="391222"/>
            <a:ext cx="9377925" cy="5956031"/>
          </a:xfrm>
          <a:prstGeom prst="rect">
            <a:avLst/>
          </a:prstGeom>
        </p:spPr>
      </p:pic>
    </p:spTree>
    <p:extLst>
      <p:ext uri="{BB962C8B-B14F-4D97-AF65-F5344CB8AC3E}">
        <p14:creationId xmlns:p14="http://schemas.microsoft.com/office/powerpoint/2010/main" val="19162845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21" t="13384" r="2624"/>
          <a:stretch/>
        </p:blipFill>
        <p:spPr>
          <a:xfrm>
            <a:off x="0" y="0"/>
            <a:ext cx="12192001" cy="6845631"/>
          </a:xfrm>
          <a:prstGeom prst="rect">
            <a:avLst/>
          </a:prstGeom>
        </p:spPr>
      </p:pic>
    </p:spTree>
    <p:extLst>
      <p:ext uri="{BB962C8B-B14F-4D97-AF65-F5344CB8AC3E}">
        <p14:creationId xmlns:p14="http://schemas.microsoft.com/office/powerpoint/2010/main" val="15879894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6836" b="8239"/>
          <a:stretch/>
        </p:blipFill>
        <p:spPr>
          <a:xfrm>
            <a:off x="0" y="0"/>
            <a:ext cx="12170436" cy="6858000"/>
          </a:xfrm>
          <a:prstGeom prst="rect">
            <a:avLst/>
          </a:prstGeom>
        </p:spPr>
      </p:pic>
    </p:spTree>
    <p:extLst>
      <p:ext uri="{BB962C8B-B14F-4D97-AF65-F5344CB8AC3E}">
        <p14:creationId xmlns:p14="http://schemas.microsoft.com/office/powerpoint/2010/main" val="7990701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9267" y="0"/>
            <a:ext cx="12192000" cy="6858000"/>
          </a:xfrm>
          <a:prstGeom prst="rect">
            <a:avLst/>
          </a:prstGeom>
        </p:spPr>
      </p:pic>
      <p:sp>
        <p:nvSpPr>
          <p:cNvPr id="9" name="Rectangle 8"/>
          <p:cNvSpPr/>
          <p:nvPr/>
        </p:nvSpPr>
        <p:spPr>
          <a:xfrm>
            <a:off x="4010828" y="2359548"/>
            <a:ext cx="6732933" cy="2554545"/>
          </a:xfrm>
          <a:prstGeom prst="rect">
            <a:avLst/>
          </a:prstGeom>
          <a:noFill/>
        </p:spPr>
        <p:txBody>
          <a:bodyPr wrap="none" lIns="91440" tIns="45720" rIns="91440" bIns="45720">
            <a:spAutoFit/>
          </a:bodyPr>
          <a:lstStyle/>
          <a:p>
            <a:pPr algn="ctr"/>
            <a:r>
              <a:rPr lang="vi-VN" sz="3200" b="1" cap="none" spc="0" dirty="0">
                <a:ln w="0"/>
                <a:solidFill>
                  <a:srgbClr val="92D050"/>
                </a:solidFill>
                <a:effectLst>
                  <a:reflection blurRad="6350" stA="53000" endA="300" endPos="35500" dir="5400000" sy="-90000" algn="bl" rotWithShape="0"/>
                </a:effectLst>
              </a:rPr>
              <a:t>Hoạt động vui Tết trung thu được</a:t>
            </a:r>
          </a:p>
          <a:p>
            <a:pPr algn="ctr"/>
            <a:r>
              <a:rPr lang="vi-VN" sz="3200" b="1" cap="none" spc="0" dirty="0">
                <a:ln w="0"/>
                <a:solidFill>
                  <a:srgbClr val="92D050"/>
                </a:solidFill>
                <a:effectLst>
                  <a:reflection blurRad="6350" stA="53000" endA="300" endPos="35500" dir="5400000" sy="-90000" algn="bl" rotWithShape="0"/>
                </a:effectLst>
              </a:rPr>
              <a:t> thể hiện rất phong phú </a:t>
            </a:r>
            <a:r>
              <a:rPr lang="vi-VN" sz="3200" b="1" dirty="0">
                <a:ln w="0"/>
                <a:solidFill>
                  <a:srgbClr val="92D050"/>
                </a:solidFill>
                <a:effectLst>
                  <a:reflection blurRad="6350" stA="53000" endA="300" endPos="35500" dir="5400000" sy="-90000" algn="bl" rotWithShape="0"/>
                </a:effectLst>
              </a:rPr>
              <a:t>đa dạng </a:t>
            </a:r>
          </a:p>
          <a:p>
            <a:pPr algn="ctr"/>
            <a:r>
              <a:rPr lang="vi-VN" sz="3200" b="1" dirty="0">
                <a:ln w="0"/>
                <a:solidFill>
                  <a:srgbClr val="92D050"/>
                </a:solidFill>
                <a:effectLst>
                  <a:reflection blurRad="6350" stA="53000" endA="300" endPos="35500" dir="5400000" sy="-90000" algn="bl" rotWithShape="0"/>
                </a:effectLst>
              </a:rPr>
              <a:t>trong tranh, góp phần giữ gìn và</a:t>
            </a:r>
          </a:p>
          <a:p>
            <a:pPr algn="ctr"/>
            <a:r>
              <a:rPr lang="vi-VN" sz="3200" b="1" dirty="0">
                <a:ln w="0"/>
                <a:solidFill>
                  <a:srgbClr val="92D050"/>
                </a:solidFill>
                <a:effectLst>
                  <a:reflection blurRad="6350" stA="53000" endA="300" endPos="35500" dir="5400000" sy="-90000" algn="bl" rotWithShape="0"/>
                </a:effectLst>
              </a:rPr>
              <a:t> phát huy nét đẹp văn hoá truyền </a:t>
            </a:r>
          </a:p>
          <a:p>
            <a:pPr algn="ctr"/>
            <a:r>
              <a:rPr lang="vi-VN" sz="3200" b="1" dirty="0">
                <a:ln w="0"/>
                <a:solidFill>
                  <a:srgbClr val="92D050"/>
                </a:solidFill>
                <a:effectLst>
                  <a:reflection blurRad="6350" stA="53000" endA="300" endPos="35500" dir="5400000" sy="-90000" algn="bl" rotWithShape="0"/>
                </a:effectLst>
              </a:rPr>
              <a:t>thống của dân tộc.</a:t>
            </a:r>
            <a:endParaRPr lang="en-US" sz="3200" b="1" cap="none" spc="0" dirty="0">
              <a:ln w="0"/>
              <a:solidFill>
                <a:srgbClr val="92D05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254904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C421A-450D-C5C6-8F30-5C87BE4C1BE3}"/>
            </a:ext>
          </a:extLst>
        </p:cNvPr>
        <p:cNvGrpSpPr/>
        <p:nvPr/>
      </p:nvGrpSpPr>
      <p:grpSpPr>
        <a:xfrm>
          <a:off x="0" y="0"/>
          <a:ext cx="0" cy="0"/>
          <a:chOff x="0" y="0"/>
          <a:chExt cx="0" cy="0"/>
        </a:xfrm>
      </p:grpSpPr>
      <p:pic>
        <p:nvPicPr>
          <p:cNvPr id="2" name="Picture 4" descr="https://o.remove.bg/downloads/d5176a56-0f8e-45f9-859a-5d48e4bdbd80/tr-tre-con-a-removebg-preview.png">
            <a:extLst>
              <a:ext uri="{FF2B5EF4-FFF2-40B4-BE49-F238E27FC236}">
                <a16:creationId xmlns:a16="http://schemas.microsoft.com/office/drawing/2014/main" id="{9F0DE78E-17E5-DA40-0C59-D10E739312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725" y="2067280"/>
            <a:ext cx="3247876" cy="4424136"/>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a:extLst>
              <a:ext uri="{FF2B5EF4-FFF2-40B4-BE49-F238E27FC236}">
                <a16:creationId xmlns:a16="http://schemas.microsoft.com/office/drawing/2014/main" id="{9C5F98D7-DEE7-F878-5F5A-9D39D625E842}"/>
              </a:ext>
            </a:extLst>
          </p:cNvPr>
          <p:cNvSpPr/>
          <p:nvPr/>
        </p:nvSpPr>
        <p:spPr>
          <a:xfrm>
            <a:off x="5069940" y="108642"/>
            <a:ext cx="5830432" cy="4119326"/>
          </a:xfrm>
          <a:prstGeom prst="cloudCallout">
            <a:avLst>
              <a:gd name="adj1" fmla="val -72393"/>
              <a:gd name="adj2" fmla="val 2640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3211884-3DC9-33A9-74FF-D2D32F54D1E9}"/>
              </a:ext>
            </a:extLst>
          </p:cNvPr>
          <p:cNvSpPr/>
          <p:nvPr/>
        </p:nvSpPr>
        <p:spPr>
          <a:xfrm rot="21341009">
            <a:off x="6310660" y="1277648"/>
            <a:ext cx="3348995" cy="1200329"/>
          </a:xfrm>
          <a:prstGeom prst="rect">
            <a:avLst/>
          </a:prstGeom>
          <a:noFill/>
        </p:spPr>
        <p:txBody>
          <a:bodyPr wrap="none" lIns="91440" tIns="45720" rIns="91440" bIns="45720">
            <a:spAutoFit/>
          </a:bodyPr>
          <a:lstStyle/>
          <a:p>
            <a:pPr algn="ctr"/>
            <a:r>
              <a:rPr lang="en-US" sz="7200" b="1" dirty="0">
                <a:ln w="10160">
                  <a:solidFill>
                    <a:schemeClr val="accent5"/>
                  </a:solidFill>
                  <a:prstDash val="solid"/>
                </a:ln>
                <a:solidFill>
                  <a:srgbClr val="FFFF00"/>
                </a:solidFill>
                <a:effectLst>
                  <a:outerShdw blurRad="38100" dist="22860" dir="5400000" algn="tl" rotWithShape="0">
                    <a:srgbClr val="000000">
                      <a:alpha val="30000"/>
                    </a:srgbClr>
                  </a:outerShdw>
                </a:effectLst>
              </a:rPr>
              <a:t>DẶN DÒ</a:t>
            </a:r>
            <a:endParaRPr lang="en-US" sz="4800" b="1" cap="none" spc="0" dirty="0">
              <a:ln w="10160">
                <a:solidFill>
                  <a:schemeClr val="accent5"/>
                </a:solidFill>
                <a:prstDash val="solid"/>
              </a:ln>
              <a:solidFill>
                <a:srgbClr val="00B05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98559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FF"/>
                </a:solidFill>
                <a:latin typeface="Times New Roman" panose="02020603050405020304" pitchFamily="18" charset="0"/>
                <a:cs typeface="Times New Roman" panose="02020603050405020304" pitchFamily="18" charset="0"/>
              </a:rPr>
              <a:t>Phá cỗ</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90419" y="434911"/>
            <a:ext cx="4516392" cy="5195884"/>
          </a:xfrm>
          <a:prstGeom prst="rect">
            <a:avLst/>
          </a:prstGeom>
        </p:spPr>
      </p:pic>
      <p:grpSp>
        <p:nvGrpSpPr>
          <p:cNvPr id="32" name="Group 31"/>
          <p:cNvGrpSpPr/>
          <p:nvPr/>
        </p:nvGrpSpPr>
        <p:grpSpPr>
          <a:xfrm>
            <a:off x="5219700" y="1521911"/>
            <a:ext cx="6114115" cy="3793371"/>
            <a:chOff x="6229560" y="1833231"/>
            <a:chExt cx="5428105" cy="3367751"/>
          </a:xfrm>
        </p:grpSpPr>
        <p:grpSp>
          <p:nvGrpSpPr>
            <p:cNvPr id="8" name="Group 7"/>
            <p:cNvGrpSpPr/>
            <p:nvPr/>
          </p:nvGrpSpPr>
          <p:grpSpPr>
            <a:xfrm>
              <a:off x="6229560" y="1833231"/>
              <a:ext cx="4950840" cy="2962832"/>
              <a:chOff x="2026014" y="3013115"/>
              <a:chExt cx="4950840" cy="2962832"/>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6014" y="5110240"/>
                <a:ext cx="4950840" cy="865707"/>
              </a:xfrm>
              <a:prstGeom prst="rect">
                <a:avLst/>
              </a:prstGeom>
            </p:spPr>
          </p:pic>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4352" r="100000">
                            <a14:backgroundMark x1="60833" y1="42726" x2="60278" y2="42938"/>
                            <a14:backgroundMark x1="67222" y1="27754" x2="66667" y2="28037"/>
                            <a14:backgroundMark x1="62037" y1="19703" x2="62037" y2="19703"/>
                            <a14:backgroundMark x1="37222" y1="16172" x2="37222" y2="16172"/>
                            <a14:backgroundMark x1="35833" y1="21610" x2="35833" y2="21610"/>
                            <a14:backgroundMark x1="37685" y1="28249" x2="37685" y2="28249"/>
                            <a14:backgroundMark x1="65648" y1="31003" x2="65648" y2="31003"/>
                            <a14:backgroundMark x1="45185" y1="12147" x2="45185" y2="12147"/>
                            <a14:backgroundMark x1="32315" y1="50918" x2="32315" y2="50918"/>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372053">
                <a:off x="2643466" y="3013115"/>
                <a:ext cx="1853499" cy="2430143"/>
              </a:xfrm>
              <a:prstGeom prst="rect">
                <a:avLst/>
              </a:prstGeom>
            </p:spPr>
          </p:pic>
          <p:pic>
            <p:nvPicPr>
              <p:cNvPr id="13" name="Picture 12"/>
              <p:cNvPicPr>
                <a:picLocks noChangeAspect="1"/>
              </p:cNvPicPr>
              <p:nvPr/>
            </p:nvPicPr>
            <p:blipFill>
              <a:blip r:embed="rId8" cstate="print">
                <a:extLst>
                  <a:ext uri="{BEBA8EAE-BF5A-486C-A8C5-ECC9F3942E4B}">
                    <a14:imgProps xmlns:a14="http://schemas.microsoft.com/office/drawing/2010/main">
                      <a14:imgLayer r:embed="rId9">
                        <a14:imgEffect>
                          <a14:backgroundRemoval t="93" b="98426" l="0" r="100000"/>
                        </a14:imgEffect>
                      </a14:imgLayer>
                    </a14:imgProps>
                  </a:ext>
                  <a:ext uri="{28A0092B-C50C-407E-A947-70E740481C1C}">
                    <a14:useLocalDpi xmlns:a14="http://schemas.microsoft.com/office/drawing/2010/main" val="0"/>
                  </a:ext>
                </a:extLst>
              </a:blip>
              <a:stretch>
                <a:fillRect/>
              </a:stretch>
            </p:blipFill>
            <p:spPr>
              <a:xfrm>
                <a:off x="3761156" y="3847201"/>
                <a:ext cx="1255777" cy="1506933"/>
              </a:xfrm>
              <a:prstGeom prst="rect">
                <a:avLst/>
              </a:prstGeom>
            </p:spPr>
          </p:pic>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786737">
                <a:off x="4674436" y="4341494"/>
                <a:ext cx="856488" cy="1240536"/>
              </a:xfrm>
              <a:prstGeom prst="rect">
                <a:avLst/>
              </a:prstGeom>
            </p:spPr>
          </p:pic>
          <p:pic>
            <p:nvPicPr>
              <p:cNvPr id="15" name="Picture 14"/>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20434596">
                <a:off x="3603302" y="4362270"/>
                <a:ext cx="856488" cy="1240536"/>
              </a:xfrm>
              <a:prstGeom prst="rect">
                <a:avLst/>
              </a:prstGeom>
            </p:spPr>
          </p:pic>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3097612">
                <a:off x="2181771" y="4489541"/>
                <a:ext cx="1530163" cy="986386"/>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64778" y1="7422" x2="86444" y2="24141"/>
                            <a14:foregroundMark x1="81556" y1="18828" x2="81889" y2="25156"/>
                          </a14:backgroundRemoval>
                        </a14:imgEffect>
                      </a14:imgLayer>
                    </a14:imgProps>
                  </a:ext>
                  <a:ext uri="{28A0092B-C50C-407E-A947-70E740481C1C}">
                    <a14:useLocalDpi xmlns:a14="http://schemas.microsoft.com/office/drawing/2010/main" val="0"/>
                  </a:ext>
                </a:extLst>
              </a:blip>
              <a:stretch>
                <a:fillRect/>
              </a:stretch>
            </p:blipFill>
            <p:spPr>
              <a:xfrm rot="13695999" flipH="1">
                <a:off x="5317606" y="4514519"/>
                <a:ext cx="1106350" cy="1303386"/>
              </a:xfrm>
              <a:prstGeom prst="rect">
                <a:avLst/>
              </a:prstGeom>
            </p:spPr>
          </p:pic>
          <p:pic>
            <p:nvPicPr>
              <p:cNvPr id="19" name="Picture 18"/>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90962" y1="25369" x2="92128" y2="30088"/>
                            <a14:foregroundMark x1="88338" y1="25664" x2="75802" y2="33038"/>
                          </a14:backgroundRemoval>
                        </a14:imgEffect>
                      </a14:imgLayer>
                    </a14:imgProps>
                  </a:ext>
                  <a:ext uri="{28A0092B-C50C-407E-A947-70E740481C1C}">
                    <a14:useLocalDpi xmlns:a14="http://schemas.microsoft.com/office/drawing/2010/main" val="0"/>
                  </a:ext>
                </a:extLst>
              </a:blip>
              <a:stretch>
                <a:fillRect/>
              </a:stretch>
            </p:blipFill>
            <p:spPr>
              <a:xfrm rot="20840753">
                <a:off x="4165109" y="5224425"/>
                <a:ext cx="669791" cy="661980"/>
              </a:xfrm>
              <a:prstGeom prst="rect">
                <a:avLst/>
              </a:prstGeom>
            </p:spPr>
          </p:pic>
          <p:pic>
            <p:nvPicPr>
              <p:cNvPr id="20" name="Picture 19"/>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90962" y1="25369" x2="92128" y2="30088"/>
                            <a14:foregroundMark x1="88338" y1="25664" x2="75802" y2="33038"/>
                          </a14:backgroundRemoval>
                        </a14:imgEffect>
                      </a14:imgLayer>
                    </a14:imgProps>
                  </a:ext>
                  <a:ext uri="{28A0092B-C50C-407E-A947-70E740481C1C}">
                    <a14:useLocalDpi xmlns:a14="http://schemas.microsoft.com/office/drawing/2010/main" val="0"/>
                  </a:ext>
                </a:extLst>
              </a:blip>
              <a:stretch>
                <a:fillRect/>
              </a:stretch>
            </p:blipFill>
            <p:spPr>
              <a:xfrm rot="16504174">
                <a:off x="2398771" y="5190793"/>
                <a:ext cx="596042" cy="589092"/>
              </a:xfrm>
              <a:prstGeom prst="rect">
                <a:avLst/>
              </a:prstGeom>
            </p:spPr>
          </p:pic>
          <p:pic>
            <p:nvPicPr>
              <p:cNvPr id="21" name="Picture 4" descr="Kết quả hình ảnh cho apple cartoon&quot;"/>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9737" l="4222" r="96889"/>
                        </a14:imgEffect>
                        <a14:imgEffect>
                          <a14:brightnessContrast contrast="-20000"/>
                        </a14:imgEffect>
                      </a14:imgLayer>
                    </a14:imgProps>
                  </a:ext>
                  <a:ext uri="{28A0092B-C50C-407E-A947-70E740481C1C}">
                    <a14:useLocalDpi xmlns:a14="http://schemas.microsoft.com/office/drawing/2010/main" val="0"/>
                  </a:ext>
                </a:extLst>
              </a:blip>
              <a:srcRect l="13593" r="13603" b="2873"/>
              <a:stretch/>
            </p:blipFill>
            <p:spPr bwMode="auto">
              <a:xfrm rot="20948333">
                <a:off x="3281264" y="5154224"/>
                <a:ext cx="662958" cy="6870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Kết quả hình ảnh cho apple cartoon&quot;"/>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9737" l="4222" r="96889"/>
                        </a14:imgEffect>
                        <a14:imgEffect>
                          <a14:brightnessContrast contrast="-20000"/>
                        </a14:imgEffect>
                      </a14:imgLayer>
                    </a14:imgProps>
                  </a:ext>
                  <a:ext uri="{28A0092B-C50C-407E-A947-70E740481C1C}">
                    <a14:useLocalDpi xmlns:a14="http://schemas.microsoft.com/office/drawing/2010/main" val="0"/>
                  </a:ext>
                </a:extLst>
              </a:blip>
              <a:srcRect l="13593" r="13603" b="2873"/>
              <a:stretch/>
            </p:blipFill>
            <p:spPr bwMode="auto">
              <a:xfrm rot="20948333" flipH="1">
                <a:off x="5087642" y="5163458"/>
                <a:ext cx="633509" cy="6949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24" cstate="print">
                <a:extLst>
                  <a:ext uri="{BEBA8EAE-BF5A-486C-A8C5-ECC9F3942E4B}">
                    <a14:imgProps xmlns:a14="http://schemas.microsoft.com/office/drawing/2010/main">
                      <a14:imgLayer r:embed="rId25">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945204" y="5396885"/>
                <a:ext cx="414259" cy="391820"/>
              </a:xfrm>
              <a:prstGeom prst="rect">
                <a:avLst/>
              </a:prstGeom>
            </p:spPr>
          </p:pic>
          <p:pic>
            <p:nvPicPr>
              <p:cNvPr id="24" name="Picture 23"/>
              <p:cNvPicPr>
                <a:picLocks noChangeAspect="1"/>
              </p:cNvPicPr>
              <p:nvPr/>
            </p:nvPicPr>
            <p:blipFill>
              <a:blip r:embed="rId26" cstate="print">
                <a:extLst>
                  <a:ext uri="{BEBA8EAE-BF5A-486C-A8C5-ECC9F3942E4B}">
                    <a14:imgProps xmlns:a14="http://schemas.microsoft.com/office/drawing/2010/main">
                      <a14:imgLayer r:embed="rId27">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876729" y="5542186"/>
                <a:ext cx="376105" cy="345296"/>
              </a:xfrm>
              <a:prstGeom prst="rect">
                <a:avLst/>
              </a:prstGeom>
            </p:spPr>
          </p:pic>
          <p:pic>
            <p:nvPicPr>
              <p:cNvPr id="25" name="Picture 24"/>
              <p:cNvPicPr>
                <a:picLocks noChangeAspect="1"/>
              </p:cNvPicPr>
              <p:nvPr/>
            </p:nvPicPr>
            <p:blipFill>
              <a:blip r:embed="rId28" cstate="print">
                <a:extLst>
                  <a:ext uri="{BEBA8EAE-BF5A-486C-A8C5-ECC9F3942E4B}">
                    <a14:imgProps xmlns:a14="http://schemas.microsoft.com/office/drawing/2010/main">
                      <a14:imgLayer r:embed="rId29">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771448">
                <a:off x="4819900" y="5549391"/>
                <a:ext cx="350464" cy="345296"/>
              </a:xfrm>
              <a:prstGeom prst="rect">
                <a:avLst/>
              </a:prstGeom>
            </p:spPr>
          </p:pic>
          <p:pic>
            <p:nvPicPr>
              <p:cNvPr id="26" name="Picture 25"/>
              <p:cNvPicPr>
                <a:picLocks noChangeAspect="1"/>
              </p:cNvPicPr>
              <p:nvPr/>
            </p:nvPicPr>
            <p:blipFill>
              <a:blip r:embed="rId28" cstate="print">
                <a:extLst>
                  <a:ext uri="{BEBA8EAE-BF5A-486C-A8C5-ECC9F3942E4B}">
                    <a14:imgProps xmlns:a14="http://schemas.microsoft.com/office/drawing/2010/main">
                      <a14:imgLayer r:embed="rId29">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771448">
                <a:off x="5673168" y="5487543"/>
                <a:ext cx="350464" cy="345296"/>
              </a:xfrm>
              <a:prstGeom prst="rect">
                <a:avLst/>
              </a:prstGeom>
            </p:spPr>
          </p:pic>
          <p:pic>
            <p:nvPicPr>
              <p:cNvPr id="27" name="Picture 26"/>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90962" y1="25369" x2="92128" y2="30088"/>
                            <a14:foregroundMark x1="88338" y1="25664" x2="75802" y2="33038"/>
                          </a14:backgroundRemoval>
                        </a14:imgEffect>
                      </a14:imgLayer>
                    </a14:imgProps>
                  </a:ext>
                  <a:ext uri="{28A0092B-C50C-407E-A947-70E740481C1C}">
                    <a14:useLocalDpi xmlns:a14="http://schemas.microsoft.com/office/drawing/2010/main" val="0"/>
                  </a:ext>
                </a:extLst>
              </a:blip>
              <a:stretch>
                <a:fillRect/>
              </a:stretch>
            </p:blipFill>
            <p:spPr>
              <a:xfrm rot="18937763">
                <a:off x="5899069" y="5088476"/>
                <a:ext cx="669791" cy="661980"/>
              </a:xfrm>
              <a:prstGeom prst="rect">
                <a:avLst/>
              </a:prstGeom>
            </p:spPr>
          </p:pic>
        </p:grpSp>
        <p:pic>
          <p:nvPicPr>
            <p:cNvPr id="28" name="Picture 27"/>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rot="19642835">
              <a:off x="6713863" y="4245942"/>
              <a:ext cx="1025439" cy="955040"/>
            </a:xfrm>
            <a:prstGeom prst="rect">
              <a:avLst/>
            </a:prstGeom>
          </p:spPr>
        </p:pic>
        <p:pic>
          <p:nvPicPr>
            <p:cNvPr id="30" name="Picture 29"/>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0251716" y="3915113"/>
              <a:ext cx="1405949" cy="1135428"/>
            </a:xfrm>
            <a:prstGeom prst="rect">
              <a:avLst/>
            </a:prstGeom>
          </p:spPr>
        </p:pic>
        <p:pic>
          <p:nvPicPr>
            <p:cNvPr id="31" name="Picture 30"/>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rot="19642835" flipH="1" flipV="1">
              <a:off x="9223325" y="4234744"/>
              <a:ext cx="888442" cy="827448"/>
            </a:xfrm>
            <a:prstGeom prst="rect">
              <a:avLst/>
            </a:prstGeom>
          </p:spPr>
        </p:pic>
      </p:grpSp>
    </p:spTree>
    <p:extLst>
      <p:ext uri="{BB962C8B-B14F-4D97-AF65-F5344CB8AC3E}">
        <p14:creationId xmlns:p14="http://schemas.microsoft.com/office/powerpoint/2010/main" val="34810117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6405C-F3C2-6259-5B43-A43306618181}"/>
            </a:ext>
          </a:extLst>
        </p:cNvPr>
        <p:cNvGrpSpPr/>
        <p:nvPr/>
      </p:nvGrpSpPr>
      <p:grpSpPr>
        <a:xfrm>
          <a:off x="0" y="0"/>
          <a:ext cx="0" cy="0"/>
          <a:chOff x="0" y="0"/>
          <a:chExt cx="0" cy="0"/>
        </a:xfrm>
      </p:grpSpPr>
      <p:pic>
        <p:nvPicPr>
          <p:cNvPr id="2" name="Picture 4" descr="https://o.remove.bg/downloads/d5176a56-0f8e-45f9-859a-5d48e4bdbd80/tr-tre-con-a-removebg-preview.png">
            <a:extLst>
              <a:ext uri="{FF2B5EF4-FFF2-40B4-BE49-F238E27FC236}">
                <a16:creationId xmlns:a16="http://schemas.microsoft.com/office/drawing/2014/main" id="{88D3F4B3-5D53-2FF0-7894-7A0482204F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725" y="2067280"/>
            <a:ext cx="3247876" cy="4424136"/>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a:extLst>
              <a:ext uri="{FF2B5EF4-FFF2-40B4-BE49-F238E27FC236}">
                <a16:creationId xmlns:a16="http://schemas.microsoft.com/office/drawing/2014/main" id="{B8FBEE59-718F-8990-21B7-89D354AB21AB}"/>
              </a:ext>
            </a:extLst>
          </p:cNvPr>
          <p:cNvSpPr/>
          <p:nvPr/>
        </p:nvSpPr>
        <p:spPr>
          <a:xfrm>
            <a:off x="5069940" y="108642"/>
            <a:ext cx="5830432" cy="4119326"/>
          </a:xfrm>
          <a:prstGeom prst="cloudCallout">
            <a:avLst>
              <a:gd name="adj1" fmla="val -72393"/>
              <a:gd name="adj2" fmla="val 2640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64992B6-3FD0-95EE-3CF0-81D0A73BA12C}"/>
              </a:ext>
            </a:extLst>
          </p:cNvPr>
          <p:cNvSpPr/>
          <p:nvPr/>
        </p:nvSpPr>
        <p:spPr>
          <a:xfrm rot="21341009">
            <a:off x="5552953" y="873650"/>
            <a:ext cx="5033750" cy="1754326"/>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00"/>
                </a:solidFill>
                <a:effectLst>
                  <a:outerShdw blurRad="38100" dist="22860" dir="5400000" algn="tl" rotWithShape="0">
                    <a:srgbClr val="000000">
                      <a:alpha val="30000"/>
                    </a:srgbClr>
                  </a:outerShdw>
                </a:effectLst>
              </a:rPr>
              <a:t>XIN CHÀO </a:t>
            </a:r>
          </a:p>
          <a:p>
            <a:pPr algn="ctr"/>
            <a:r>
              <a:rPr lang="en-US" sz="5400" b="1" dirty="0">
                <a:ln w="10160">
                  <a:solidFill>
                    <a:schemeClr val="accent5"/>
                  </a:solidFill>
                  <a:prstDash val="solid"/>
                </a:ln>
                <a:solidFill>
                  <a:srgbClr val="FFFF00"/>
                </a:solidFill>
                <a:effectLst>
                  <a:outerShdw blurRad="38100" dist="22860" dir="5400000" algn="tl" rotWithShape="0">
                    <a:srgbClr val="000000">
                      <a:alpha val="30000"/>
                    </a:srgbClr>
                  </a:outerShdw>
                </a:effectLst>
              </a:rPr>
              <a:t>VÀ HẸN GẶP LẠI!</a:t>
            </a:r>
            <a:endParaRPr lang="en-US" sz="3600" b="1" cap="none" spc="0" dirty="0">
              <a:ln w="10160">
                <a:solidFill>
                  <a:schemeClr val="accent5"/>
                </a:solidFill>
                <a:prstDash val="solid"/>
              </a:ln>
              <a:solidFill>
                <a:srgbClr val="00B05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60653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5410200"/>
            <a:ext cx="11756572" cy="132545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FF"/>
                </a:solidFill>
                <a:latin typeface="Times New Roman" panose="02020603050405020304" pitchFamily="18" charset="0"/>
                <a:cs typeface="Times New Roman" panose="02020603050405020304" pitchFamily="18" charset="0"/>
              </a:rPr>
              <a:t>Phá cỗ trong đêm Trung thu là mọi người cùng nhau thưởng thức mâm cỗ dưới ánh trăng rằm, cùng chuyện trò, ca hát, thưởng thức không khí sum vầy, </a:t>
            </a:r>
            <a:endParaRPr lang="en-US" sz="2800">
              <a:solidFill>
                <a:srgbClr val="0000FF"/>
              </a:solidFill>
              <a:latin typeface="Times New Roman" panose="02020603050405020304" pitchFamily="18" charset="0"/>
              <a:cs typeface="Times New Roman" panose="02020603050405020304" pitchFamily="18" charset="0"/>
            </a:endParaRPr>
          </a:p>
          <a:p>
            <a:pPr algn="ctr"/>
            <a:r>
              <a:rPr lang="vi-VN" sz="2800">
                <a:solidFill>
                  <a:srgbClr val="0000FF"/>
                </a:solidFill>
                <a:latin typeface="Times New Roman" panose="02020603050405020304" pitchFamily="18" charset="0"/>
                <a:cs typeface="Times New Roman" panose="02020603050405020304" pitchFamily="18" charset="0"/>
              </a:rPr>
              <a:t>đầm ấm.</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61219" y="186690"/>
            <a:ext cx="8451850" cy="5071110"/>
          </a:xfrm>
          <a:prstGeom prst="rect">
            <a:avLst/>
          </a:prstGeom>
          <a:ln>
            <a:noFill/>
          </a:ln>
          <a:effectLst>
            <a:softEdge rad="112500"/>
          </a:effectLst>
        </p:spPr>
      </p:pic>
    </p:spTree>
    <p:extLst>
      <p:ext uri="{BB962C8B-B14F-4D97-AF65-F5344CB8AC3E}">
        <p14:creationId xmlns:p14="http://schemas.microsoft.com/office/powerpoint/2010/main" val="7903072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FF"/>
                </a:solidFill>
                <a:latin typeface="Times New Roman" panose="02020603050405020304" pitchFamily="18" charset="0"/>
                <a:cs typeface="Times New Roman" panose="02020603050405020304" pitchFamily="18" charset="0"/>
              </a:rPr>
              <a:t>Chú Cuội</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254" r="12032"/>
          <a:stretch/>
        </p:blipFill>
        <p:spPr>
          <a:xfrm>
            <a:off x="5949153" y="227150"/>
            <a:ext cx="3957598" cy="5368835"/>
          </a:xfrm>
          <a:prstGeom prst="rect">
            <a:avLst/>
          </a:prstGeom>
          <a:ln>
            <a:noFill/>
          </a:ln>
          <a:effectLst>
            <a:softEdge rad="112500"/>
          </a:effectLst>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70303" t="24753" r="16857" b="30406"/>
          <a:stretch/>
        </p:blipFill>
        <p:spPr>
          <a:xfrm>
            <a:off x="3005584" y="319312"/>
            <a:ext cx="2640475" cy="5184512"/>
          </a:xfrm>
          <a:prstGeom prst="rect">
            <a:avLst/>
          </a:prstGeom>
        </p:spPr>
      </p:pic>
    </p:spTree>
    <p:extLst>
      <p:ext uri="{BB962C8B-B14F-4D97-AF65-F5344CB8AC3E}">
        <p14:creationId xmlns:p14="http://schemas.microsoft.com/office/powerpoint/2010/main" val="834775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5410200"/>
            <a:ext cx="11756572" cy="132545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0000FF"/>
                </a:solidFill>
                <a:latin typeface="Times New Roman" panose="02020603050405020304" pitchFamily="18" charset="0"/>
                <a:cs typeface="Times New Roman" panose="02020603050405020304" pitchFamily="18" charset="0"/>
              </a:rPr>
              <a:t>Chú Cuội</a:t>
            </a:r>
            <a:r>
              <a:rPr lang="vi-VN" sz="2800">
                <a:solidFill>
                  <a:srgbClr val="0000FF"/>
                </a:solidFill>
                <a:latin typeface="Times New Roman" panose="02020603050405020304" pitchFamily="18" charset="0"/>
                <a:cs typeface="Times New Roman" panose="02020603050405020304" pitchFamily="18" charset="0"/>
              </a:rPr>
              <a:t> là một </a:t>
            </a:r>
            <a:r>
              <a:rPr lang="en-US" sz="2800">
                <a:solidFill>
                  <a:srgbClr val="0000FF"/>
                </a:solidFill>
                <a:latin typeface="Times New Roman" panose="02020603050405020304" pitchFamily="18" charset="0"/>
                <a:cs typeface="Times New Roman" panose="02020603050405020304" pitchFamily="18" charset="0"/>
              </a:rPr>
              <a:t>nhân vật </a:t>
            </a:r>
            <a:r>
              <a:rPr lang="vi-VN" sz="2800">
                <a:solidFill>
                  <a:srgbClr val="0000FF"/>
                </a:solidFill>
                <a:latin typeface="Times New Roman" panose="02020603050405020304" pitchFamily="18" charset="0"/>
                <a:cs typeface="Times New Roman" panose="02020603050405020304" pitchFamily="18" charset="0"/>
              </a:rPr>
              <a:t>do người xưa nghĩ ra dựa trên một truyền thuyết</a:t>
            </a:r>
            <a:r>
              <a:rPr lang="en-US" sz="2800">
                <a:solidFill>
                  <a:srgbClr val="0000FF"/>
                </a:solidFill>
                <a:latin typeface="Times New Roman" panose="02020603050405020304" pitchFamily="18" charset="0"/>
                <a:cs typeface="Times New Roman" panose="02020603050405020304" pitchFamily="18" charset="0"/>
              </a:rPr>
              <a:t> về</a:t>
            </a:r>
            <a:r>
              <a:rPr lang="vi-VN" sz="2800">
                <a:solidFill>
                  <a:srgbClr val="0000FF"/>
                </a:solidFill>
                <a:latin typeface="Times New Roman" panose="02020603050405020304" pitchFamily="18" charset="0"/>
                <a:cs typeface="Times New Roman" panose="02020603050405020304" pitchFamily="18" charset="0"/>
              </a:rPr>
              <a:t> "</a:t>
            </a:r>
            <a:r>
              <a:rPr lang="vi-VN" sz="2800" i="1">
                <a:solidFill>
                  <a:srgbClr val="0000FF"/>
                </a:solidFill>
                <a:latin typeface="Times New Roman" panose="02020603050405020304" pitchFamily="18" charset="0"/>
                <a:cs typeface="Times New Roman" panose="02020603050405020304" pitchFamily="18" charset="0"/>
              </a:rPr>
              <a:t>Người đàn ông dưới gốc cây Cung Trăng</a:t>
            </a:r>
            <a:r>
              <a:rPr lang="vi-VN" sz="2800">
                <a:solidFill>
                  <a:srgbClr val="0000FF"/>
                </a:solidFill>
                <a:latin typeface="Times New Roman" panose="02020603050405020304" pitchFamily="18" charset="0"/>
                <a:cs typeface="Times New Roman" panose="02020603050405020304" pitchFamily="18" charset="0"/>
              </a:rPr>
              <a:t>“</a:t>
            </a:r>
            <a:r>
              <a:rPr lang="en-US" sz="2800">
                <a:solidFill>
                  <a:srgbClr val="0000FF"/>
                </a:solidFill>
                <a:latin typeface="Times New Roman" panose="02020603050405020304" pitchFamily="18" charset="0"/>
                <a:cs typeface="Times New Roman" panose="02020603050405020304" pitchFamily="18" charset="0"/>
              </a:rPr>
              <a:t>,</a:t>
            </a:r>
            <a:r>
              <a:rPr lang="vi-VN" sz="2800">
                <a:solidFill>
                  <a:srgbClr val="0000FF"/>
                </a:solidFill>
                <a:latin typeface="Times New Roman" panose="02020603050405020304" pitchFamily="18" charset="0"/>
                <a:cs typeface="Times New Roman" panose="02020603050405020304" pitchFamily="18" charset="0"/>
              </a:rPr>
              <a:t> được mọi người nhắc đến trong ngày </a:t>
            </a:r>
            <a:r>
              <a:rPr lang="en-US" sz="2800">
                <a:solidFill>
                  <a:srgbClr val="0000FF"/>
                </a:solidFill>
                <a:latin typeface="Times New Roman" panose="02020603050405020304" pitchFamily="18" charset="0"/>
                <a:cs typeface="Times New Roman" panose="02020603050405020304" pitchFamily="18" charset="0"/>
              </a:rPr>
              <a:t>trung thu.</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872302" y="325069"/>
            <a:ext cx="6534483" cy="4913931"/>
          </a:xfrm>
          <a:prstGeom prst="rect">
            <a:avLst/>
          </a:prstGeom>
        </p:spPr>
      </p:pic>
    </p:spTree>
    <p:extLst>
      <p:ext uri="{BB962C8B-B14F-4D97-AF65-F5344CB8AC3E}">
        <p14:creationId xmlns:p14="http://schemas.microsoft.com/office/powerpoint/2010/main" val="5493670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FF"/>
                </a:solidFill>
                <a:latin typeface="Times New Roman" panose="02020603050405020304" pitchFamily="18" charset="0"/>
                <a:cs typeface="Times New Roman" panose="02020603050405020304" pitchFamily="18" charset="0"/>
              </a:rPr>
              <a:t>Cây đa</a:t>
            </a:r>
          </a:p>
        </p:txBody>
      </p:sp>
      <p:pic>
        <p:nvPicPr>
          <p:cNvPr id="6" name="Picture 2" descr="Tree png images, pictures, download free"/>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512755" y="713256"/>
            <a:ext cx="3583536" cy="46438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7558" y="1291593"/>
            <a:ext cx="5209304" cy="3905094"/>
          </a:xfrm>
          <a:prstGeom prst="rect">
            <a:avLst/>
          </a:prstGeom>
        </p:spPr>
      </p:pic>
    </p:spTree>
    <p:extLst>
      <p:ext uri="{BB962C8B-B14F-4D97-AF65-F5344CB8AC3E}">
        <p14:creationId xmlns:p14="http://schemas.microsoft.com/office/powerpoint/2010/main" val="28725794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1689</TotalTime>
  <Words>869</Words>
  <Application>Microsoft Office PowerPoint</Application>
  <PresentationFormat>Widescreen</PresentationFormat>
  <Paragraphs>106</Paragraphs>
  <Slides>50</Slides>
  <Notes>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50</vt:i4>
      </vt:variant>
    </vt:vector>
  </HeadingPairs>
  <TitlesOfParts>
    <vt:vector size="61" baseType="lpstr">
      <vt:lpstr>等线 Light</vt:lpstr>
      <vt:lpstr>Aachen</vt:lpstr>
      <vt:lpstr>-apple-system</vt:lpstr>
      <vt:lpstr>Arial</vt:lpstr>
      <vt:lpstr>Bahnschrift SemiBold</vt:lpstr>
      <vt:lpstr>Calibri</vt:lpstr>
      <vt:lpstr>Calibri Light</vt:lpstr>
      <vt:lpstr>Open Sans</vt:lpstr>
      <vt:lpstr>Times New Roman</vt:lpstr>
      <vt:lpstr>UTM Alberta Heavy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SingPC</cp:lastModifiedBy>
  <cp:revision>189</cp:revision>
  <dcterms:created xsi:type="dcterms:W3CDTF">2019-12-24T02:12:26Z</dcterms:created>
  <dcterms:modified xsi:type="dcterms:W3CDTF">2024-12-13T07:45:30Z</dcterms:modified>
</cp:coreProperties>
</file>