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78" r:id="rId9"/>
    <p:sldId id="279" r:id="rId10"/>
    <p:sldId id="269" r:id="rId11"/>
    <p:sldId id="270" r:id="rId12"/>
    <p:sldId id="2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E15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3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76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51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1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75F9488-5224-9D75-5117-979D7DB350EE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n-hoc-4/1/333/2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in-hoc-4/1/333/2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in-hoc-4/1/333/2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sv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Tin học 4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85769" y="1484791"/>
            <a:ext cx="10820462" cy="196418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CHỦ ĐỀ C2. Tổ chức cây thư mục</a:t>
            </a:r>
            <a:endParaRPr lang="en-US" b="1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lưu trữ thông tin trong máy tính</a:t>
            </a:r>
            <a:endParaRPr lang="en-US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50121D54-0636-A8A0-7723-842661EDF632}"/>
              </a:ext>
            </a:extLst>
          </p:cNvPr>
          <p:cNvSpPr txBox="1">
            <a:spLocks/>
          </p:cNvSpPr>
          <p:nvPr/>
        </p:nvSpPr>
        <p:spPr>
          <a:xfrm>
            <a:off x="375532" y="4213559"/>
            <a:ext cx="11440936" cy="144844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3. Thực hành tạo, sao chép, xoá thư mục và đổi tên, di chuyển tệp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130" y="195308"/>
            <a:ext cx="2244436" cy="10041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0FE8CC17-4833-5D14-E2F0-C99C451C5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261" y="2752986"/>
            <a:ext cx="3339813" cy="1952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6107FB-73E0-13D9-4A6B-2357CDB1D758}"/>
              </a:ext>
            </a:extLst>
          </p:cNvPr>
          <p:cNvGrpSpPr/>
          <p:nvPr/>
        </p:nvGrpSpPr>
        <p:grpSpPr>
          <a:xfrm>
            <a:off x="645028" y="1752601"/>
            <a:ext cx="6451600" cy="4267200"/>
            <a:chOff x="952500" y="2784319"/>
            <a:chExt cx="9677400" cy="64008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59C52F2-C879-6082-56D2-6A08302237F6}"/>
                </a:ext>
              </a:extLst>
            </p:cNvPr>
            <p:cNvSpPr/>
            <p:nvPr/>
          </p:nvSpPr>
          <p:spPr>
            <a:xfrm>
              <a:off x="952500" y="2784319"/>
              <a:ext cx="9677400" cy="6400800"/>
            </a:xfrm>
            <a:prstGeom prst="roundRect">
              <a:avLst>
                <a:gd name="adj" fmla="val 8854"/>
              </a:avLst>
            </a:prstGeom>
            <a:solidFill>
              <a:schemeClr val="bg1"/>
            </a:solidFill>
            <a:ln>
              <a:solidFill>
                <a:srgbClr val="8E6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AEF9CE-053F-8917-205C-D3D3AEAE11F9}"/>
                </a:ext>
              </a:extLst>
            </p:cNvPr>
            <p:cNvSpPr txBox="1"/>
            <p:nvPr/>
          </p:nvSpPr>
          <p:spPr>
            <a:xfrm>
              <a:off x="1295400" y="3167893"/>
              <a:ext cx="9176103" cy="5664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>
                  <a:latin typeface="UTM Avo" panose="02040603050506020204" pitchFamily="18" charset="0"/>
                  <a:cs typeface="Arial" panose="020B0604020202020204" pitchFamily="34" charset="0"/>
                </a:rPr>
                <a:t>Nhiệm vụ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67">
                  <a:latin typeface="UTM Avo" panose="02040603050506020204" pitchFamily="18" charset="0"/>
                  <a:cs typeface="Arial" panose="020B0604020202020204" pitchFamily="34" charset="0"/>
                </a:rPr>
                <a:t>Em hãy tạo cây thư mục để lưu các tài liệu học tập theo từng môn học. Trong thư mục của mỗi môn học, em cần tạo 2 thư mục </a:t>
              </a:r>
              <a:r>
                <a:rPr lang="en-US" sz="2667" i="1">
                  <a:latin typeface="UTM Avo" panose="02040603050506020204" pitchFamily="18" charset="0"/>
                  <a:cs typeface="Arial" panose="020B0604020202020204" pitchFamily="34" charset="0"/>
                </a:rPr>
                <a:t>HocKi1</a:t>
              </a:r>
              <a:r>
                <a:rPr lang="en-US" sz="2667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i="1">
                  <a:latin typeface="UTM Avo" panose="02040603050506020204" pitchFamily="18" charset="0"/>
                  <a:cs typeface="Arial" panose="020B0604020202020204" pitchFamily="34" charset="0"/>
                </a:rPr>
                <a:t>HocKi2</a:t>
              </a:r>
              <a:r>
                <a:rPr lang="en-US" sz="2667">
                  <a:latin typeface="UTM Avo" panose="02040603050506020204" pitchFamily="18" charset="0"/>
                  <a:cs typeface="Arial" panose="020B0604020202020204" pitchFamily="34" charset="0"/>
                </a:rPr>
                <a:t> để lưu tài liệu của từng kì. </a:t>
              </a:r>
            </a:p>
          </p:txBody>
        </p:sp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7BC88F32-4EC3-CBB3-A4E7-E27389D5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9700" y="5293477"/>
            <a:ext cx="927653" cy="89787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17F6905-C2F8-05AB-41B4-ACA33C44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06155" y="2431975"/>
            <a:ext cx="1192399" cy="1154119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AACAB4B3-FEAE-C5AA-B054-ED4D8F800CC8}"/>
              </a:ext>
            </a:extLst>
          </p:cNvPr>
          <p:cNvSpPr/>
          <p:nvPr/>
        </p:nvSpPr>
        <p:spPr>
          <a:xfrm>
            <a:off x="7325228" y="2431975"/>
            <a:ext cx="4941513" cy="4492284"/>
          </a:xfrm>
          <a:custGeom>
            <a:avLst/>
            <a:gdLst/>
            <a:ahLst/>
            <a:cxnLst/>
            <a:rect l="l" t="t" r="r" b="b"/>
            <a:pathLst>
              <a:path w="7412269" h="6738426">
                <a:moveTo>
                  <a:pt x="0" y="0"/>
                </a:moveTo>
                <a:lnTo>
                  <a:pt x="7412268" y="0"/>
                </a:lnTo>
                <a:lnTo>
                  <a:pt x="7412268" y="6738426"/>
                </a:lnTo>
                <a:lnTo>
                  <a:pt x="0" y="67384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588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FF21EC-7B2D-1184-4BBB-1F4BEBD5DD42}"/>
              </a:ext>
            </a:extLst>
          </p:cNvPr>
          <p:cNvSpPr/>
          <p:nvPr/>
        </p:nvSpPr>
        <p:spPr>
          <a:xfrm>
            <a:off x="0" y="5989951"/>
            <a:ext cx="12192000" cy="2055876"/>
          </a:xfrm>
          <a:custGeom>
            <a:avLst/>
            <a:gdLst/>
            <a:ahLst/>
            <a:cxnLst/>
            <a:rect l="l" t="t" r="r" b="b"/>
            <a:pathLst>
              <a:path w="18288000" h="3083814">
                <a:moveTo>
                  <a:pt x="0" y="0"/>
                </a:moveTo>
                <a:lnTo>
                  <a:pt x="18288000" y="0"/>
                </a:lnTo>
                <a:lnTo>
                  <a:pt x="18288000" y="3083814"/>
                </a:lnTo>
                <a:lnTo>
                  <a:pt x="0" y="3083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338" b="-6338"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67436-09CC-8AD0-304E-3720349363CA}"/>
              </a:ext>
            </a:extLst>
          </p:cNvPr>
          <p:cNvSpPr txBox="1"/>
          <p:nvPr/>
        </p:nvSpPr>
        <p:spPr>
          <a:xfrm>
            <a:off x="1879600" y="915937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8E6C5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3EC2AFB-69AB-DBEF-964B-31D7D0113F05}"/>
              </a:ext>
            </a:extLst>
          </p:cNvPr>
          <p:cNvSpPr/>
          <p:nvPr/>
        </p:nvSpPr>
        <p:spPr>
          <a:xfrm>
            <a:off x="10972801" y="4800601"/>
            <a:ext cx="828307" cy="1712667"/>
          </a:xfrm>
          <a:custGeom>
            <a:avLst/>
            <a:gdLst/>
            <a:ahLst/>
            <a:cxnLst/>
            <a:rect l="l" t="t" r="r" b="b"/>
            <a:pathLst>
              <a:path w="1242461" h="2568999">
                <a:moveTo>
                  <a:pt x="0" y="0"/>
                </a:moveTo>
                <a:lnTo>
                  <a:pt x="1242462" y="0"/>
                </a:lnTo>
                <a:lnTo>
                  <a:pt x="1242462" y="2568999"/>
                </a:lnTo>
                <a:lnTo>
                  <a:pt x="0" y="2568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3D96D3B-1E6D-5ABF-1E67-A35A14071F1F}"/>
              </a:ext>
            </a:extLst>
          </p:cNvPr>
          <p:cNvSpPr/>
          <p:nvPr/>
        </p:nvSpPr>
        <p:spPr>
          <a:xfrm>
            <a:off x="-97883" y="4984364"/>
            <a:ext cx="2715979" cy="1738227"/>
          </a:xfrm>
          <a:custGeom>
            <a:avLst/>
            <a:gdLst/>
            <a:ahLst/>
            <a:cxnLst/>
            <a:rect l="l" t="t" r="r" b="b"/>
            <a:pathLst>
              <a:path w="4073968" h="2607340">
                <a:moveTo>
                  <a:pt x="0" y="0"/>
                </a:moveTo>
                <a:lnTo>
                  <a:pt x="4073968" y="0"/>
                </a:lnTo>
                <a:lnTo>
                  <a:pt x="4073968" y="2607340"/>
                </a:lnTo>
                <a:lnTo>
                  <a:pt x="0" y="2607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A0C71-6F27-ED24-500F-3DA91EC2733F}"/>
              </a:ext>
            </a:extLst>
          </p:cNvPr>
          <p:cNvGrpSpPr/>
          <p:nvPr/>
        </p:nvGrpSpPr>
        <p:grpSpPr>
          <a:xfrm>
            <a:off x="1260107" y="2148146"/>
            <a:ext cx="9347200" cy="1236557"/>
            <a:chOff x="1524000" y="2019300"/>
            <a:chExt cx="14020800" cy="1854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938144-ED87-2ECD-3060-6EC3927E53F9}"/>
                </a:ext>
              </a:extLst>
            </p:cNvPr>
            <p:cNvSpPr txBox="1"/>
            <p:nvPr/>
          </p:nvSpPr>
          <p:spPr>
            <a:xfrm>
              <a:off x="2743200" y="2019300"/>
              <a:ext cx="12801600" cy="1854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67">
                  <a:latin typeface="UTM Avo" panose="02040603050506020204" pitchFamily="18" charset="0"/>
                  <a:cs typeface="Arial" panose="020B0604020202020204" pitchFamily="34" charset="0"/>
                </a:rPr>
                <a:t>Ôn tập lại nội dung kiến thức chính của bài học ngày hôm nay.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0BF0D0-60BB-61A0-23A0-2F0544FAF545}"/>
                </a:ext>
              </a:extLst>
            </p:cNvPr>
            <p:cNvSpPr txBox="1"/>
            <p:nvPr/>
          </p:nvSpPr>
          <p:spPr>
            <a:xfrm>
              <a:off x="1524000" y="2453611"/>
              <a:ext cx="1295400" cy="1215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67">
                  <a:latin typeface="UTM Avo" panose="02040603050506020204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US" sz="4667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3830AB-3A59-65AB-3EF6-359C7B4C65AF}"/>
              </a:ext>
            </a:extLst>
          </p:cNvPr>
          <p:cNvGrpSpPr/>
          <p:nvPr/>
        </p:nvGrpSpPr>
        <p:grpSpPr>
          <a:xfrm>
            <a:off x="1260107" y="3669892"/>
            <a:ext cx="9347200" cy="1242520"/>
            <a:chOff x="1524000" y="2019300"/>
            <a:chExt cx="14020800" cy="18637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39E1FE-D8C7-5C70-04B7-20F168E72DE6}"/>
                </a:ext>
              </a:extLst>
            </p:cNvPr>
            <p:cNvSpPr txBox="1"/>
            <p:nvPr/>
          </p:nvSpPr>
          <p:spPr>
            <a:xfrm>
              <a:off x="2743200" y="2019300"/>
              <a:ext cx="12801600" cy="186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667">
                  <a:latin typeface="UTM Avo" panose="02040603050506020204" pitchFamily="18" charset="0"/>
                  <a:cs typeface="Arial" panose="020B0604020202020204" pitchFamily="34" charset="0"/>
                </a:rPr>
                <a:t>Đọc và chuẩn bị trước </a:t>
              </a:r>
              <a:r>
                <a:rPr lang="vi-VN" sz="2667" b="1" i="1">
                  <a:latin typeface="UTM Avo" panose="02040603050506020204" pitchFamily="18" charset="0"/>
                  <a:cs typeface="Arial" panose="020B0604020202020204" pitchFamily="34" charset="0"/>
                </a:rPr>
                <a:t>Bài D_Bài học: Tôn trọng quyền tác giả của phần mềm</a:t>
              </a:r>
              <a:r>
                <a:rPr lang="vi-VN" sz="2667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667" b="1" i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509B1-677C-9E7F-3E2A-96D3105B1468}"/>
                </a:ext>
              </a:extLst>
            </p:cNvPr>
            <p:cNvSpPr txBox="1"/>
            <p:nvPr/>
          </p:nvSpPr>
          <p:spPr>
            <a:xfrm>
              <a:off x="1524000" y="2453615"/>
              <a:ext cx="1295400" cy="121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67">
                  <a:latin typeface="UTM Avo" panose="02040603050506020204" pitchFamily="18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US" sz="4667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054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0A9FD4BE-4CC9-012D-B1FF-4CF5100DF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261" y="2752986"/>
            <a:ext cx="3339813" cy="1952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>
            <a:extLst>
              <a:ext uri="{FF2B5EF4-FFF2-40B4-BE49-F238E27FC236}">
                <a16:creationId xmlns:a16="http://schemas.microsoft.com/office/drawing/2014/main" id="{AFCD60C4-0901-380A-920C-BBEAB34FEFA4}"/>
              </a:ext>
            </a:extLst>
          </p:cNvPr>
          <p:cNvSpPr/>
          <p:nvPr/>
        </p:nvSpPr>
        <p:spPr>
          <a:xfrm>
            <a:off x="-232229" y="2369681"/>
            <a:ext cx="4622800" cy="4488319"/>
          </a:xfrm>
          <a:custGeom>
            <a:avLst/>
            <a:gdLst/>
            <a:ahLst/>
            <a:cxnLst/>
            <a:rect l="l" t="t" r="r" b="b"/>
            <a:pathLst>
              <a:path w="6312697" h="6129055">
                <a:moveTo>
                  <a:pt x="0" y="0"/>
                </a:moveTo>
                <a:lnTo>
                  <a:pt x="6312698" y="0"/>
                </a:lnTo>
                <a:lnTo>
                  <a:pt x="6312698" y="6129055"/>
                </a:lnTo>
                <a:lnTo>
                  <a:pt x="0" y="6129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099E04-3BF2-C3C4-E7FD-FFD5960124E0}"/>
              </a:ext>
            </a:extLst>
          </p:cNvPr>
          <p:cNvSpPr txBox="1"/>
          <p:nvPr/>
        </p:nvSpPr>
        <p:spPr>
          <a:xfrm>
            <a:off x="4390571" y="1609964"/>
            <a:ext cx="6705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9" indent="-381009">
              <a:buFont typeface="Wingdings" panose="05000000000000000000" pitchFamily="2" charset="2"/>
              <a:buChar char="Ø"/>
            </a:pPr>
            <a:r>
              <a:rPr lang="en-US" sz="2667">
                <a:latin typeface="UTM Avo" panose="02040603050506020204" pitchFamily="18" charset="0"/>
                <a:cs typeface="Arial" panose="020B0604020202020204" pitchFamily="34" charset="0"/>
              </a:rPr>
              <a:t>Nêu ý nghĩa của một số lệnh sau: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795A9FA-EB73-655A-BE30-FB5C2E03AFD8}"/>
              </a:ext>
            </a:extLst>
          </p:cNvPr>
          <p:cNvGrpSpPr/>
          <p:nvPr/>
        </p:nvGrpSpPr>
        <p:grpSpPr>
          <a:xfrm>
            <a:off x="4746171" y="2692399"/>
            <a:ext cx="3048000" cy="1016000"/>
            <a:chOff x="6858000" y="4000500"/>
            <a:chExt cx="4572000" cy="1524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105E8F1-104D-2BA2-EA79-077573F2D8BE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CF83F2-8386-35B4-73B6-9DDFD59BB183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65F34E-D8BB-8162-2447-42F2FC725D2C}"/>
                </a:ext>
              </a:extLst>
            </p:cNvPr>
            <p:cNvSpPr txBox="1"/>
            <p:nvPr/>
          </p:nvSpPr>
          <p:spPr>
            <a:xfrm>
              <a:off x="7543800" y="4446287"/>
              <a:ext cx="3352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Move to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EF09D6-FF00-8FFD-544E-89EEFCA5060E}"/>
              </a:ext>
            </a:extLst>
          </p:cNvPr>
          <p:cNvGrpSpPr/>
          <p:nvPr/>
        </p:nvGrpSpPr>
        <p:grpSpPr>
          <a:xfrm>
            <a:off x="8403771" y="2692399"/>
            <a:ext cx="3048000" cy="1016000"/>
            <a:chOff x="6858000" y="4000500"/>
            <a:chExt cx="4572000" cy="1524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6D2E41C-0C17-AAB6-ED79-483061A01481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DE10A9-32ED-7D93-44B7-F09E7E8AB59D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371D18-39FC-3854-2B8D-1B51119FECB5}"/>
                </a:ext>
              </a:extLst>
            </p:cNvPr>
            <p:cNvSpPr txBox="1"/>
            <p:nvPr/>
          </p:nvSpPr>
          <p:spPr>
            <a:xfrm>
              <a:off x="7543800" y="4446287"/>
              <a:ext cx="3352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Copy to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F38619-029A-CD1C-F342-F995C0880E69}"/>
              </a:ext>
            </a:extLst>
          </p:cNvPr>
          <p:cNvGrpSpPr/>
          <p:nvPr/>
        </p:nvGrpSpPr>
        <p:grpSpPr>
          <a:xfrm>
            <a:off x="4746171" y="4217312"/>
            <a:ext cx="3048000" cy="1016000"/>
            <a:chOff x="6858000" y="4000500"/>
            <a:chExt cx="4572000" cy="1524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F0E887-21DF-A290-4D90-50F662808AF0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29D5091-5CC0-1AF1-E298-BCBE29A512B6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43B495-1ED2-4DF2-8684-98CC160B0FEE}"/>
                </a:ext>
              </a:extLst>
            </p:cNvPr>
            <p:cNvSpPr txBox="1"/>
            <p:nvPr/>
          </p:nvSpPr>
          <p:spPr>
            <a:xfrm>
              <a:off x="7543800" y="4446286"/>
              <a:ext cx="3352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3B1CC1-12C9-4655-9D76-AD28493C2D34}"/>
              </a:ext>
            </a:extLst>
          </p:cNvPr>
          <p:cNvGrpSpPr/>
          <p:nvPr/>
        </p:nvGrpSpPr>
        <p:grpSpPr>
          <a:xfrm>
            <a:off x="8403771" y="4217312"/>
            <a:ext cx="3048000" cy="1016000"/>
            <a:chOff x="6858000" y="4000500"/>
            <a:chExt cx="4572000" cy="1524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241D1B3-585E-1E77-EBFF-AFC8F990B816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6FE4F74-D2B6-B486-8509-F70EFCAE77F9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401EE2-D711-EA28-BF2F-A830B7092372}"/>
                </a:ext>
              </a:extLst>
            </p:cNvPr>
            <p:cNvSpPr txBox="1"/>
            <p:nvPr/>
          </p:nvSpPr>
          <p:spPr>
            <a:xfrm>
              <a:off x="7543800" y="4446286"/>
              <a:ext cx="3352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Rename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C9565AD-AB11-A81C-6E0A-3ACCB7003AAC}"/>
              </a:ext>
            </a:extLst>
          </p:cNvPr>
          <p:cNvGrpSpPr/>
          <p:nvPr/>
        </p:nvGrpSpPr>
        <p:grpSpPr>
          <a:xfrm>
            <a:off x="6482896" y="5537200"/>
            <a:ext cx="3048000" cy="1016000"/>
            <a:chOff x="6858000" y="4000500"/>
            <a:chExt cx="4572000" cy="1524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C5020FB-99AD-4E30-D031-A6A83047D9D7}"/>
                </a:ext>
              </a:extLst>
            </p:cNvPr>
            <p:cNvSpPr/>
            <p:nvPr/>
          </p:nvSpPr>
          <p:spPr>
            <a:xfrm>
              <a:off x="6858000" y="4000500"/>
              <a:ext cx="4419600" cy="1371600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EC56065-F687-8A8E-E8FD-1B5787E105F2}"/>
                </a:ext>
              </a:extLst>
            </p:cNvPr>
            <p:cNvSpPr/>
            <p:nvPr/>
          </p:nvSpPr>
          <p:spPr>
            <a:xfrm>
              <a:off x="7010400" y="4152900"/>
              <a:ext cx="4419600" cy="1371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3D92749-6231-27AB-8A97-ADF6AE78DC82}"/>
                </a:ext>
              </a:extLst>
            </p:cNvPr>
            <p:cNvSpPr txBox="1"/>
            <p:nvPr/>
          </p:nvSpPr>
          <p:spPr>
            <a:xfrm>
              <a:off x="7353300" y="4423457"/>
              <a:ext cx="3733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New folder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3DD139-1A60-C6CC-118B-42818B562C41}"/>
              </a:ext>
            </a:extLst>
          </p:cNvPr>
          <p:cNvSpPr/>
          <p:nvPr/>
        </p:nvSpPr>
        <p:spPr>
          <a:xfrm flipH="1">
            <a:off x="557232" y="1783273"/>
            <a:ext cx="5955633" cy="4924973"/>
          </a:xfrm>
          <a:custGeom>
            <a:avLst/>
            <a:gdLst/>
            <a:ahLst/>
            <a:cxnLst/>
            <a:rect l="l" t="t" r="r" b="b"/>
            <a:pathLst>
              <a:path w="7690935" h="8229600">
                <a:moveTo>
                  <a:pt x="7690935" y="0"/>
                </a:moveTo>
                <a:lnTo>
                  <a:pt x="0" y="0"/>
                </a:lnTo>
                <a:lnTo>
                  <a:pt x="0" y="8229600"/>
                </a:lnTo>
                <a:lnTo>
                  <a:pt x="7690935" y="8229600"/>
                </a:lnTo>
                <a:lnTo>
                  <a:pt x="769093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15">
              <a:defRPr/>
            </a:pPr>
            <a:endParaRPr lang="en-US" sz="2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05B0FAF-2467-34E5-3194-B3B34936041A}"/>
              </a:ext>
            </a:extLst>
          </p:cNvPr>
          <p:cNvSpPr/>
          <p:nvPr/>
        </p:nvSpPr>
        <p:spPr>
          <a:xfrm>
            <a:off x="6803809" y="2732031"/>
            <a:ext cx="4941513" cy="4492284"/>
          </a:xfrm>
          <a:custGeom>
            <a:avLst/>
            <a:gdLst/>
            <a:ahLst/>
            <a:cxnLst/>
            <a:rect l="l" t="t" r="r" b="b"/>
            <a:pathLst>
              <a:path w="7412269" h="6738426">
                <a:moveTo>
                  <a:pt x="0" y="0"/>
                </a:moveTo>
                <a:lnTo>
                  <a:pt x="7412268" y="0"/>
                </a:lnTo>
                <a:lnTo>
                  <a:pt x="7412268" y="6738426"/>
                </a:lnTo>
                <a:lnTo>
                  <a:pt x="0" y="6738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15">
              <a:defRPr/>
            </a:pPr>
            <a:endParaRPr lang="en-US" sz="2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BF1DE75-3E0A-BFD1-3F71-3CD3F408EDDF}"/>
              </a:ext>
            </a:extLst>
          </p:cNvPr>
          <p:cNvSpPr txBox="1"/>
          <p:nvPr/>
        </p:nvSpPr>
        <p:spPr>
          <a:xfrm>
            <a:off x="848176" y="2755711"/>
            <a:ext cx="5185236" cy="2474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09" indent="-381009" algn="just" defTabSz="6096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Move to </a:t>
            </a:r>
            <a:r>
              <a:rPr lang="en-US" sz="220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di chuyển thư mục, tệp </a:t>
            </a:r>
          </a:p>
          <a:p>
            <a:pPr marL="381009" indent="-381009" algn="just" defTabSz="6096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Copy to </a:t>
            </a:r>
            <a:r>
              <a:rPr lang="en-US" sz="220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sao chép thư mục, tệp</a:t>
            </a:r>
          </a:p>
          <a:p>
            <a:pPr marL="381009" indent="-381009" algn="just" defTabSz="6096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Delete</a:t>
            </a:r>
            <a:r>
              <a:rPr lang="en-US" sz="220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 xóa thư mục, tệp </a:t>
            </a:r>
          </a:p>
          <a:p>
            <a:pPr marL="381009" indent="-381009" algn="just" defTabSz="6096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Rename</a:t>
            </a:r>
            <a:r>
              <a:rPr lang="en-US" sz="220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 đổi tên thư mục, tệp. </a:t>
            </a:r>
          </a:p>
          <a:p>
            <a:pPr marL="381009" indent="-381009" algn="just" defTabSz="6096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New folder </a:t>
            </a:r>
            <a:r>
              <a:rPr lang="en-US" sz="220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tạo thư mục, tệp </a:t>
            </a:r>
            <a:endParaRPr lang="en-US" sz="2200">
              <a:solidFill>
                <a:srgbClr val="FFFF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FDA2AB-C477-B52E-32E7-28C9077C02E1}"/>
              </a:ext>
            </a:extLst>
          </p:cNvPr>
          <p:cNvSpPr txBox="1"/>
          <p:nvPr/>
        </p:nvSpPr>
        <p:spPr>
          <a:xfrm>
            <a:off x="3064271" y="1081850"/>
            <a:ext cx="6897187" cy="4993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15">
              <a:lnSpc>
                <a:spcPts val="4480"/>
              </a:lnSpc>
              <a:defRPr/>
            </a:pPr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Hướng dẫn trả lời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8CEA8F9-9678-70AC-A57C-24F125FAF47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678579" y="5953143"/>
            <a:ext cx="927653" cy="89787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FB2B39E-5B10-E305-85C7-9A2AC84517C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645034" y="3091641"/>
            <a:ext cx="1192399" cy="1154119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0D26CF50-F0A6-5E0E-0F01-FA98376AA87D}"/>
              </a:ext>
            </a:extLst>
          </p:cNvPr>
          <p:cNvSpPr/>
          <p:nvPr/>
        </p:nvSpPr>
        <p:spPr>
          <a:xfrm>
            <a:off x="10992698" y="821296"/>
            <a:ext cx="2563645" cy="27432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7" y="0"/>
                </a:lnTo>
                <a:lnTo>
                  <a:pt x="3845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15">
              <a:defRPr/>
            </a:pPr>
            <a:endParaRPr lang="en-US" sz="2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756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85A0EF37-13EE-4767-55D6-E4D34C15F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261" y="2752986"/>
            <a:ext cx="3339813" cy="1952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1195E-A605-B378-6711-32F78115279C}"/>
              </a:ext>
            </a:extLst>
          </p:cNvPr>
          <p:cNvSpPr txBox="1"/>
          <p:nvPr/>
        </p:nvSpPr>
        <p:spPr>
          <a:xfrm>
            <a:off x="697139" y="1508933"/>
            <a:ext cx="11610975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1. THỰC HÀNH TẠO, SAO CHÉP THƯ MỤC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52F85-77C2-ED1C-C983-EE1AF9FA90E7}"/>
              </a:ext>
            </a:extLst>
          </p:cNvPr>
          <p:cNvSpPr txBox="1"/>
          <p:nvPr/>
        </p:nvSpPr>
        <p:spPr>
          <a:xfrm>
            <a:off x="697139" y="2123525"/>
            <a:ext cx="1120140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hãy tạo cây thư mục để lưu các ảnh sưu tập theo chủ đề như </a:t>
            </a:r>
            <a:r>
              <a:rPr lang="en-US" sz="2400" i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 1</a:t>
            </a:r>
            <a:r>
              <a:rPr lang="en-US" sz="240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2342C5-9C43-AD9C-1C81-6FA1B9A8BC65}"/>
              </a:ext>
            </a:extLst>
          </p:cNvPr>
          <p:cNvGrpSpPr/>
          <p:nvPr/>
        </p:nvGrpSpPr>
        <p:grpSpPr>
          <a:xfrm>
            <a:off x="310696" y="2540000"/>
            <a:ext cx="10122159" cy="4107543"/>
            <a:chOff x="-347029" y="2274262"/>
            <a:chExt cx="14639613" cy="59407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C0C89B-BB38-2E44-F545-5B1B49A65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274262"/>
              <a:ext cx="12844784" cy="59407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3CD6CA-CE8D-903E-D83E-C89E032839AF}"/>
                </a:ext>
              </a:extLst>
            </p:cNvPr>
            <p:cNvSpPr txBox="1"/>
            <p:nvPr/>
          </p:nvSpPr>
          <p:spPr>
            <a:xfrm>
              <a:off x="-347029" y="7537962"/>
              <a:ext cx="9906000" cy="67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 1. Cây thư mục AnhSuuTap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FADAFAA-8F30-B35A-2C78-47565643E5C9}"/>
              </a:ext>
            </a:extLst>
          </p:cNvPr>
          <p:cNvSpPr/>
          <p:nvPr/>
        </p:nvSpPr>
        <p:spPr>
          <a:xfrm>
            <a:off x="6441430" y="4097135"/>
            <a:ext cx="1143000" cy="22478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901BDEC-A129-ED6D-7F49-1DD6D56A0368}"/>
              </a:ext>
            </a:extLst>
          </p:cNvPr>
          <p:cNvSpPr/>
          <p:nvPr/>
        </p:nvSpPr>
        <p:spPr>
          <a:xfrm>
            <a:off x="8229600" y="2557237"/>
            <a:ext cx="1143000" cy="22478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3FA16C-A244-3D62-40E8-C42EF2354F01}"/>
              </a:ext>
            </a:extLst>
          </p:cNvPr>
          <p:cNvGrpSpPr/>
          <p:nvPr/>
        </p:nvGrpSpPr>
        <p:grpSpPr>
          <a:xfrm>
            <a:off x="2933700" y="1689774"/>
            <a:ext cx="6324600" cy="712970"/>
            <a:chOff x="2895600" y="571500"/>
            <a:chExt cx="12649200" cy="153184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9DE64BE-56BE-6C3A-8FA0-F178D697F670}"/>
                </a:ext>
              </a:extLst>
            </p:cNvPr>
            <p:cNvSpPr/>
            <p:nvPr/>
          </p:nvSpPr>
          <p:spPr>
            <a:xfrm>
              <a:off x="2895600" y="571500"/>
              <a:ext cx="12496800" cy="1295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6FAD86-0CD8-3D36-977B-371E2DB2DB0E}"/>
                </a:ext>
              </a:extLst>
            </p:cNvPr>
            <p:cNvSpPr/>
            <p:nvPr/>
          </p:nvSpPr>
          <p:spPr>
            <a:xfrm>
              <a:off x="3048000" y="723900"/>
              <a:ext cx="12496800" cy="1295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97FEACC-CC00-0FB6-594A-21575B574073}"/>
                </a:ext>
              </a:extLst>
            </p:cNvPr>
            <p:cNvSpPr txBox="1"/>
            <p:nvPr/>
          </p:nvSpPr>
          <p:spPr>
            <a:xfrm>
              <a:off x="3124200" y="979186"/>
              <a:ext cx="12344400" cy="112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accent2">
                      <a:lumMod val="50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BƯỚC TIẾN HÀNH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FC1330-E569-B565-3474-41F09FEEFCFE}"/>
              </a:ext>
            </a:extLst>
          </p:cNvPr>
          <p:cNvGrpSpPr/>
          <p:nvPr/>
        </p:nvGrpSpPr>
        <p:grpSpPr>
          <a:xfrm>
            <a:off x="1706264" y="3071588"/>
            <a:ext cx="4022989" cy="1237503"/>
            <a:chOff x="533400" y="3190877"/>
            <a:chExt cx="8045978" cy="247500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F4193F-F924-7A4B-0AF8-F7B78EEEB913}"/>
                </a:ext>
              </a:extLst>
            </p:cNvPr>
            <p:cNvGrpSpPr/>
            <p:nvPr/>
          </p:nvGrpSpPr>
          <p:grpSpPr>
            <a:xfrm>
              <a:off x="533400" y="3467100"/>
              <a:ext cx="3142333" cy="2198779"/>
              <a:chOff x="1570809" y="4369183"/>
              <a:chExt cx="3142333" cy="2198779"/>
            </a:xfrm>
          </p:grpSpPr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1B292C2D-6C07-BFFA-5B12-6FB9A65E5BC7}"/>
                  </a:ext>
                </a:extLst>
              </p:cNvPr>
              <p:cNvSpPr/>
              <p:nvPr/>
            </p:nvSpPr>
            <p:spPr>
              <a:xfrm>
                <a:off x="2438400" y="4369183"/>
                <a:ext cx="1779442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43507" h="904369">
                    <a:moveTo>
                      <a:pt x="0" y="0"/>
                    </a:moveTo>
                    <a:lnTo>
                      <a:pt x="1243506" y="0"/>
                    </a:lnTo>
                    <a:lnTo>
                      <a:pt x="1243506" y="904369"/>
                    </a:lnTo>
                    <a:lnTo>
                      <a:pt x="0" y="9043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915B890-23DC-6E7E-F9FF-64DCAA1FEF4D}"/>
                  </a:ext>
                </a:extLst>
              </p:cNvPr>
              <p:cNvSpPr txBox="1"/>
              <p:nvPr/>
            </p:nvSpPr>
            <p:spPr>
              <a:xfrm>
                <a:off x="1570809" y="5829299"/>
                <a:ext cx="3142333" cy="73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AnhSuuTam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690EC7C-3918-9CDE-ED18-59D7E6C93E0E}"/>
                </a:ext>
              </a:extLst>
            </p:cNvPr>
            <p:cNvGrpSpPr/>
            <p:nvPr/>
          </p:nvGrpSpPr>
          <p:grpSpPr>
            <a:xfrm>
              <a:off x="3788303" y="3190877"/>
              <a:ext cx="4791075" cy="2272405"/>
              <a:chOff x="9447936" y="3503031"/>
              <a:chExt cx="4791075" cy="22724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2695FA1-A344-2A23-935C-B970E1D3718B}"/>
                  </a:ext>
                </a:extLst>
              </p:cNvPr>
              <p:cNvSpPr/>
              <p:nvPr/>
            </p:nvSpPr>
            <p:spPr>
              <a:xfrm>
                <a:off x="9447936" y="3503031"/>
                <a:ext cx="4638675" cy="2090389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55EAF2-A19F-4975-102C-AB164632AEA7}"/>
                  </a:ext>
                </a:extLst>
              </p:cNvPr>
              <p:cNvSpPr/>
              <p:nvPr/>
            </p:nvSpPr>
            <p:spPr>
              <a:xfrm>
                <a:off x="9600336" y="3655431"/>
                <a:ext cx="4638675" cy="20903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079D2E6-34A9-7FEB-D87F-AC8FA00FD8A9}"/>
                  </a:ext>
                </a:extLst>
              </p:cNvPr>
              <p:cNvSpPr txBox="1"/>
              <p:nvPr/>
            </p:nvSpPr>
            <p:spPr>
              <a:xfrm>
                <a:off x="9976574" y="3874789"/>
                <a:ext cx="3886199" cy="190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>
                    <a:latin typeface="UTM Avo" panose="02040603050506020204" pitchFamily="18" charset="0"/>
                    <a:cs typeface="Arial" panose="020B0604020202020204" pitchFamily="34" charset="0"/>
                  </a:rPr>
                  <a:t>Tạo thư mục – New folder </a:t>
                </a:r>
              </a:p>
            </p:txBody>
          </p:sp>
        </p:grp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C47278B-378A-0627-CA69-368BE35D58EE}"/>
              </a:ext>
            </a:extLst>
          </p:cNvPr>
          <p:cNvCxnSpPr>
            <a:cxnSpLocks/>
          </p:cNvCxnSpPr>
          <p:nvPr/>
        </p:nvCxnSpPr>
        <p:spPr>
          <a:xfrm>
            <a:off x="6011563" y="3681185"/>
            <a:ext cx="21336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7048A70-0C88-CD19-C6E0-459FAA614026}"/>
              </a:ext>
            </a:extLst>
          </p:cNvPr>
          <p:cNvGrpSpPr/>
          <p:nvPr/>
        </p:nvGrpSpPr>
        <p:grpSpPr>
          <a:xfrm>
            <a:off x="8015519" y="2709284"/>
            <a:ext cx="1571167" cy="897082"/>
            <a:chOff x="1436099" y="4798425"/>
            <a:chExt cx="3142333" cy="1794165"/>
          </a:xfrm>
        </p:grpSpPr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95B2D49-31EF-51A5-DA82-99EA87B98869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13C1009-8E86-E05B-E5ED-6EA04D3F358C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latin typeface="Courier New" panose="02070309020205020404" pitchFamily="49" charset="0"/>
                  <a:cs typeface="Courier New" panose="02070309020205020404" pitchFamily="49" charset="0"/>
                </a:rPr>
                <a:t>DongVat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B9E4D9-F6EF-89E7-81B1-884635511858}"/>
              </a:ext>
            </a:extLst>
          </p:cNvPr>
          <p:cNvGrpSpPr/>
          <p:nvPr/>
        </p:nvGrpSpPr>
        <p:grpSpPr>
          <a:xfrm>
            <a:off x="8015518" y="3922761"/>
            <a:ext cx="1571167" cy="897082"/>
            <a:chOff x="1436099" y="4798425"/>
            <a:chExt cx="3142333" cy="1794165"/>
          </a:xfrm>
        </p:grpSpPr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507CDE88-5FBC-4379-AC88-AE764A12F2FB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B8C0DCC-857D-BDBC-0010-1CE415FA181B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latin typeface="Courier New" panose="02070309020205020404" pitchFamily="49" charset="0"/>
                  <a:cs typeface="Courier New" panose="02070309020205020404" pitchFamily="49" charset="0"/>
                </a:rPr>
                <a:t>ThucVat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4DE2ED3-12E2-D494-7451-681E122F23A4}"/>
              </a:ext>
            </a:extLst>
          </p:cNvPr>
          <p:cNvSpPr txBox="1"/>
          <p:nvPr/>
        </p:nvSpPr>
        <p:spPr>
          <a:xfrm>
            <a:off x="5755216" y="3201803"/>
            <a:ext cx="267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[ tạo thư mục con ]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7F9AB42-3530-8645-A9CB-E2A9D2D364A8}"/>
              </a:ext>
            </a:extLst>
          </p:cNvPr>
          <p:cNvCxnSpPr>
            <a:cxnSpLocks/>
          </p:cNvCxnSpPr>
          <p:nvPr/>
        </p:nvCxnSpPr>
        <p:spPr>
          <a:xfrm>
            <a:off x="9384278" y="3681185"/>
            <a:ext cx="55982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3A21709-0A6F-9C59-DC01-C8E37BB9CD3A}"/>
              </a:ext>
            </a:extLst>
          </p:cNvPr>
          <p:cNvCxnSpPr>
            <a:cxnSpLocks/>
          </p:cNvCxnSpPr>
          <p:nvPr/>
        </p:nvCxnSpPr>
        <p:spPr>
          <a:xfrm>
            <a:off x="9944100" y="3681186"/>
            <a:ext cx="0" cy="177000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AC3C672-F7AD-3C2B-0E26-19ADD7FE716C}"/>
              </a:ext>
            </a:extLst>
          </p:cNvPr>
          <p:cNvCxnSpPr>
            <a:cxnSpLocks/>
          </p:cNvCxnSpPr>
          <p:nvPr/>
        </p:nvCxnSpPr>
        <p:spPr>
          <a:xfrm>
            <a:off x="7742558" y="5451193"/>
            <a:ext cx="220154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D4F579E-6DE1-E443-6060-C6A0F29C7A3A}"/>
              </a:ext>
            </a:extLst>
          </p:cNvPr>
          <p:cNvGrpSpPr/>
          <p:nvPr/>
        </p:nvGrpSpPr>
        <p:grpSpPr>
          <a:xfrm>
            <a:off x="3293161" y="5050275"/>
            <a:ext cx="2395538" cy="1144347"/>
            <a:chOff x="9447936" y="3503031"/>
            <a:chExt cx="4791075" cy="228869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6DCD0AC-EB9E-B885-E783-D8578BF9A783}"/>
                </a:ext>
              </a:extLst>
            </p:cNvPr>
            <p:cNvSpPr/>
            <p:nvPr/>
          </p:nvSpPr>
          <p:spPr>
            <a:xfrm>
              <a:off x="9447936" y="3503031"/>
              <a:ext cx="4638675" cy="2090389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C2BAA58-A327-2A24-58C2-ED8688534826}"/>
                </a:ext>
              </a:extLst>
            </p:cNvPr>
            <p:cNvSpPr/>
            <p:nvPr/>
          </p:nvSpPr>
          <p:spPr>
            <a:xfrm>
              <a:off x="9600336" y="3655431"/>
              <a:ext cx="4638675" cy="20903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EC42140-F059-2F7B-63CF-F30F7499FABF}"/>
                </a:ext>
              </a:extLst>
            </p:cNvPr>
            <p:cNvSpPr txBox="1"/>
            <p:nvPr/>
          </p:nvSpPr>
          <p:spPr>
            <a:xfrm>
              <a:off x="9681446" y="3874789"/>
              <a:ext cx="4181327" cy="191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>
                  <a:latin typeface="UTM Avo" panose="02040603050506020204" pitchFamily="18" charset="0"/>
                  <a:cs typeface="Arial" panose="020B0604020202020204" pitchFamily="34" charset="0"/>
                </a:rPr>
                <a:t>Sao chép thư mục – Copy to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A5ABAA6-4C2C-7054-BBF9-7C280342FD93}"/>
              </a:ext>
            </a:extLst>
          </p:cNvPr>
          <p:cNvSpPr txBox="1"/>
          <p:nvPr/>
        </p:nvSpPr>
        <p:spPr>
          <a:xfrm>
            <a:off x="4216907" y="2604652"/>
            <a:ext cx="82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latin typeface="UTM Avo" panose="02040603050506020204" pitchFamily="18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952176-7D3E-8EFB-2E0D-4D372E6BB5CE}"/>
              </a:ext>
            </a:extLst>
          </p:cNvPr>
          <p:cNvSpPr txBox="1"/>
          <p:nvPr/>
        </p:nvSpPr>
        <p:spPr>
          <a:xfrm>
            <a:off x="6834059" y="2799700"/>
            <a:ext cx="82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latin typeface="UTM Avo" panose="02040603050506020204" pitchFamily="18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6D935EC-61EE-4530-6DA4-406A88DA83F4}"/>
              </a:ext>
            </a:extLst>
          </p:cNvPr>
          <p:cNvSpPr txBox="1"/>
          <p:nvPr/>
        </p:nvSpPr>
        <p:spPr>
          <a:xfrm>
            <a:off x="4209257" y="4598239"/>
            <a:ext cx="82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latin typeface="UTM Avo" panose="02040603050506020204" pitchFamily="18" charset="0"/>
                <a:cs typeface="Arial" panose="020B0604020202020204" pitchFamily="34" charset="0"/>
              </a:rPr>
              <a:t>(4)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EFFA042-0B3A-BCD2-B579-03882C877EE8}"/>
              </a:ext>
            </a:extLst>
          </p:cNvPr>
          <p:cNvGrpSpPr/>
          <p:nvPr/>
        </p:nvGrpSpPr>
        <p:grpSpPr>
          <a:xfrm>
            <a:off x="6212877" y="4302402"/>
            <a:ext cx="1571167" cy="897082"/>
            <a:chOff x="1436099" y="4798425"/>
            <a:chExt cx="3142333" cy="1794165"/>
          </a:xfrm>
        </p:grpSpPr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B1E63CB9-0AB8-23FD-3A56-4C973DDD5805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D5DCA4F-B61E-9AF1-7C25-6798F2B0870C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latin typeface="Courier New" panose="02070309020205020404" pitchFamily="49" charset="0"/>
                  <a:cs typeface="Courier New" panose="02070309020205020404" pitchFamily="49" charset="0"/>
                </a:rPr>
                <a:t>AnhVe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0B294FE-49E3-3B31-18CB-13AA730F4658}"/>
              </a:ext>
            </a:extLst>
          </p:cNvPr>
          <p:cNvGrpSpPr/>
          <p:nvPr/>
        </p:nvGrpSpPr>
        <p:grpSpPr>
          <a:xfrm>
            <a:off x="6212876" y="5515880"/>
            <a:ext cx="1571167" cy="897082"/>
            <a:chOff x="1436099" y="4798425"/>
            <a:chExt cx="3142333" cy="1794165"/>
          </a:xfrm>
        </p:grpSpPr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ED32AF56-F5C8-E715-5929-3429165300E6}"/>
                </a:ext>
              </a:extLst>
            </p:cNvPr>
            <p:cNvSpPr/>
            <p:nvPr/>
          </p:nvSpPr>
          <p:spPr>
            <a:xfrm>
              <a:off x="2438400" y="4798425"/>
              <a:ext cx="1189809" cy="866158"/>
            </a:xfrm>
            <a:custGeom>
              <a:avLst/>
              <a:gdLst/>
              <a:ahLst/>
              <a:cxnLst/>
              <a:rect l="l" t="t" r="r" b="b"/>
              <a:pathLst>
                <a:path w="1243507" h="904369">
                  <a:moveTo>
                    <a:pt x="0" y="0"/>
                  </a:moveTo>
                  <a:lnTo>
                    <a:pt x="1243506" y="0"/>
                  </a:lnTo>
                  <a:lnTo>
                    <a:pt x="1243506" y="904369"/>
                  </a:lnTo>
                  <a:lnTo>
                    <a:pt x="0" y="904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48DA1A0-802B-A3D9-BBD3-E89BF0F6A2C3}"/>
                </a:ext>
              </a:extLst>
            </p:cNvPr>
            <p:cNvSpPr txBox="1"/>
            <p:nvPr/>
          </p:nvSpPr>
          <p:spPr>
            <a:xfrm>
              <a:off x="1436099" y="5853926"/>
              <a:ext cx="31423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latin typeface="Courier New" panose="02070309020205020404" pitchFamily="49" charset="0"/>
                  <a:cs typeface="Courier New" panose="02070309020205020404" pitchFamily="49" charset="0"/>
                </a:rPr>
                <a:t>AnhChup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A996E6D-CFDA-C938-6CD9-BACCE57E9211}"/>
              </a:ext>
            </a:extLst>
          </p:cNvPr>
          <p:cNvSpPr txBox="1"/>
          <p:nvPr/>
        </p:nvSpPr>
        <p:spPr>
          <a:xfrm>
            <a:off x="7383158" y="5842175"/>
            <a:ext cx="260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[ tạo thư mục con ]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5B2FDD-DA9D-2063-2FF3-E8F850CD04CF}"/>
              </a:ext>
            </a:extLst>
          </p:cNvPr>
          <p:cNvSpPr txBox="1"/>
          <p:nvPr/>
        </p:nvSpPr>
        <p:spPr>
          <a:xfrm>
            <a:off x="8632785" y="5532060"/>
            <a:ext cx="75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latin typeface="UTM Avo" panose="02040603050506020204" pitchFamily="18" charset="0"/>
                <a:cs typeface="Arial" panose="020B0604020202020204" pitchFamily="34" charset="0"/>
              </a:rPr>
              <a:t>(3)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85BF05F-F27A-61FA-090D-58B804ED132B}"/>
              </a:ext>
            </a:extLst>
          </p:cNvPr>
          <p:cNvCxnSpPr>
            <a:cxnSpLocks/>
          </p:cNvCxnSpPr>
          <p:nvPr/>
        </p:nvCxnSpPr>
        <p:spPr>
          <a:xfrm>
            <a:off x="5769946" y="5532059"/>
            <a:ext cx="55484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766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74" grpId="0"/>
      <p:bldP spid="82" grpId="0"/>
      <p:bldP spid="83" grpId="0"/>
      <p:bldP spid="84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7CB63-2656-9140-846C-14FE6686AB0F}"/>
              </a:ext>
            </a:extLst>
          </p:cNvPr>
          <p:cNvSpPr txBox="1"/>
          <p:nvPr/>
        </p:nvSpPr>
        <p:spPr>
          <a:xfrm>
            <a:off x="522684" y="1526253"/>
            <a:ext cx="11146631" cy="61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>
                <a:latin typeface="UTM Avo" panose="02040603050506020204" pitchFamily="18" charset="0"/>
                <a:cs typeface="Arial" panose="020B0604020202020204" pitchFamily="34" charset="0"/>
              </a:rPr>
              <a:t>2. THỰC HÀNH DI CHUYỂN, ĐỔI TÊN TỆP, XÓA THƯ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C6476-0C4C-5BA4-8098-56FBE3A1C343}"/>
              </a:ext>
            </a:extLst>
          </p:cNvPr>
          <p:cNvSpPr txBox="1"/>
          <p:nvPr/>
        </p:nvSpPr>
        <p:spPr>
          <a:xfrm>
            <a:off x="638628" y="2489928"/>
            <a:ext cx="11248572" cy="187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Trong thư mục </a:t>
            </a:r>
            <a:r>
              <a:rPr lang="en-US" sz="2000" i="1">
                <a:latin typeface="UTM Avo" panose="02040603050506020204" pitchFamily="18" charset="0"/>
                <a:cs typeface="Arial" panose="020B0604020202020204" pitchFamily="34" charset="0"/>
              </a:rPr>
              <a:t>AnhDongThucVat 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ở </a:t>
            </a:r>
            <a:r>
              <a:rPr lang="en-US" sz="2000" b="1">
                <a:latin typeface="UTM Avo" panose="02040603050506020204" pitchFamily="18" charset="0"/>
                <a:cs typeface="Arial" panose="020B0604020202020204" pitchFamily="34" charset="0"/>
              </a:rPr>
              <a:t>Hình 2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, em hãy đổi tên tệp. </a:t>
            </a:r>
            <a:r>
              <a:rPr lang="en-US" sz="2000" i="1">
                <a:latin typeface="UTM Avo" panose="02040603050506020204" pitchFamily="18" charset="0"/>
                <a:cs typeface="Arial" panose="020B0604020202020204" pitchFamily="34" charset="0"/>
              </a:rPr>
              <a:t>Cay chuoi co la mau xanh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 thành </a:t>
            </a:r>
            <a:r>
              <a:rPr lang="en-US" sz="2000" i="1">
                <a:latin typeface="UTM Avo" panose="02040603050506020204" pitchFamily="18" charset="0"/>
                <a:cs typeface="Arial" panose="020B0604020202020204" pitchFamily="34" charset="0"/>
              </a:rPr>
              <a:t>CayChuoi_Ve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. Sau đó, em hãy di chuyển các tệp ở thư mục </a:t>
            </a:r>
            <a:r>
              <a:rPr lang="en-US" sz="2000" i="1">
                <a:latin typeface="UTM Avo" panose="02040603050506020204" pitchFamily="18" charset="0"/>
                <a:cs typeface="Arial" panose="020B0604020202020204" pitchFamily="34" charset="0"/>
              </a:rPr>
              <a:t>AnhDongThucVat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000" b="1">
                <a:latin typeface="UTM Avo" panose="02040603050506020204" pitchFamily="18" charset="0"/>
                <a:cs typeface="Arial" panose="020B0604020202020204" pitchFamily="34" charset="0"/>
              </a:rPr>
              <a:t>Hình 2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 vào các thư mục phù hợp như ở </a:t>
            </a:r>
            <a:r>
              <a:rPr lang="en-US" sz="2000" b="1">
                <a:latin typeface="UTM Avo" panose="02040603050506020204" pitchFamily="18" charset="0"/>
                <a:cs typeface="Arial" panose="020B0604020202020204" pitchFamily="34" charset="0"/>
              </a:rPr>
              <a:t>Hình 3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 rồi xóa thư mục </a:t>
            </a:r>
            <a:r>
              <a:rPr lang="en-US" sz="2000" i="1">
                <a:latin typeface="UTM Avo" panose="02040603050506020204" pitchFamily="18" charset="0"/>
                <a:cs typeface="Arial" panose="020B0604020202020204" pitchFamily="34" charset="0"/>
              </a:rPr>
              <a:t>AnhDongThucVat</a:t>
            </a:r>
            <a:r>
              <a:rPr lang="en-US" sz="2000"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28DB47-869D-549A-48F8-E90004578AE7}"/>
              </a:ext>
            </a:extLst>
          </p:cNvPr>
          <p:cNvGrpSpPr/>
          <p:nvPr/>
        </p:nvGrpSpPr>
        <p:grpSpPr>
          <a:xfrm>
            <a:off x="1402633" y="4038152"/>
            <a:ext cx="4584181" cy="2713474"/>
            <a:chOff x="-1700762" y="5010096"/>
            <a:chExt cx="9168362" cy="542694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273C73-E5FE-CC40-26FF-AE7EF33A0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5010096"/>
              <a:ext cx="5409359" cy="46267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47E989-CA81-AA0B-8175-733BA9E791E4}"/>
                </a:ext>
              </a:extLst>
            </p:cNvPr>
            <p:cNvSpPr txBox="1"/>
            <p:nvPr/>
          </p:nvSpPr>
          <p:spPr>
            <a:xfrm>
              <a:off x="-1700762" y="9636824"/>
              <a:ext cx="916836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latin typeface="UTM Avo" panose="02040603050506020204" pitchFamily="18" charset="0"/>
                  <a:cs typeface="Arial" panose="020B0604020202020204" pitchFamily="34" charset="0"/>
                </a:rPr>
                <a:t>Hình 2. Thư mục AnhDongThucVat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A64521-21E3-9A23-B414-6920243B1B2D}"/>
              </a:ext>
            </a:extLst>
          </p:cNvPr>
          <p:cNvGrpSpPr/>
          <p:nvPr/>
        </p:nvGrpSpPr>
        <p:grpSpPr>
          <a:xfrm>
            <a:off x="6860339" y="4104854"/>
            <a:ext cx="4693033" cy="2646772"/>
            <a:chOff x="9829799" y="5143499"/>
            <a:chExt cx="9386065" cy="52935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1905A8-2444-0BDD-CEF8-99CC1CF4D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 r="3077"/>
            <a:stretch/>
          </p:blipFill>
          <p:spPr>
            <a:xfrm>
              <a:off x="10514385" y="5143499"/>
              <a:ext cx="7622085" cy="449332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AD9D94-5765-D1EB-1AA2-3A6FF87140CE}"/>
                </a:ext>
              </a:extLst>
            </p:cNvPr>
            <p:cNvSpPr txBox="1"/>
            <p:nvPr/>
          </p:nvSpPr>
          <p:spPr>
            <a:xfrm>
              <a:off x="9829799" y="9636824"/>
              <a:ext cx="9386065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latin typeface="UTM Avo" panose="02040603050506020204" pitchFamily="18" charset="0"/>
                  <a:cs typeface="Arial" panose="020B0604020202020204" pitchFamily="34" charset="0"/>
                </a:rPr>
                <a:t>Hình 3. Cây thư mục AnhSuuTap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A45E4D5-F953-B1CF-5B3C-BDE95AD42976}"/>
              </a:ext>
            </a:extLst>
          </p:cNvPr>
          <p:cNvSpPr txBox="1"/>
          <p:nvPr/>
        </p:nvSpPr>
        <p:spPr>
          <a:xfrm>
            <a:off x="638628" y="1974623"/>
            <a:ext cx="1790700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Yêu cầu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732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CAE3638-482A-6A49-DBDD-79F5650D6717}"/>
              </a:ext>
            </a:extLst>
          </p:cNvPr>
          <p:cNvSpPr txBox="1"/>
          <p:nvPr/>
        </p:nvSpPr>
        <p:spPr>
          <a:xfrm>
            <a:off x="4145609" y="1099405"/>
            <a:ext cx="7558381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latin typeface="UTM Avo" panose="02040603050506020204" pitchFamily="18" charset="0"/>
                <a:cs typeface="Arial" panose="020B0604020202020204" pitchFamily="34" charset="0"/>
              </a:rPr>
              <a:t>HƯỚNG DẪN THỰC HÀNH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28C84-671E-D265-5850-4D12039D9521}"/>
              </a:ext>
            </a:extLst>
          </p:cNvPr>
          <p:cNvGrpSpPr/>
          <p:nvPr/>
        </p:nvGrpSpPr>
        <p:grpSpPr>
          <a:xfrm>
            <a:off x="4165600" y="1854201"/>
            <a:ext cx="7558381" cy="4700507"/>
            <a:chOff x="6248400" y="2781298"/>
            <a:chExt cx="11337572" cy="70507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891432-3AF9-6C44-8DE9-DE8A2E2D660B}"/>
                </a:ext>
              </a:extLst>
            </p:cNvPr>
            <p:cNvSpPr/>
            <p:nvPr/>
          </p:nvSpPr>
          <p:spPr>
            <a:xfrm>
              <a:off x="6248400" y="2781298"/>
              <a:ext cx="11337572" cy="7050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7AAC51-9B62-B8E8-B814-6E2A0CF2E624}"/>
                </a:ext>
              </a:extLst>
            </p:cNvPr>
            <p:cNvSpPr txBox="1"/>
            <p:nvPr/>
          </p:nvSpPr>
          <p:spPr>
            <a:xfrm>
              <a:off x="6400800" y="3009900"/>
              <a:ext cx="10972800" cy="6676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1000" indent="-3810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Đổi tên tệp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Cay chuoi co la mau xanh 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thành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CayChuoi_Ve 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bằng cách sử dụng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Rename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 marL="381000" indent="-3810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Di chuyển các tệp ảnh ở thư mục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AnhDongThucVat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 vào các thư mục phù hợp như Hình 3 bằng cách sử dụng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Move to.</a:t>
              </a:r>
            </a:p>
            <a:p>
              <a:pPr marL="381000" indent="-3810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Xóa thư mục </a:t>
              </a:r>
              <a:r>
                <a:rPr lang="en-US" sz="2400" i="1">
                  <a:latin typeface="UTM Avo" panose="02040603050506020204" pitchFamily="18" charset="0"/>
                  <a:cs typeface="Arial" panose="020B0604020202020204" pitchFamily="34" charset="0"/>
                </a:rPr>
                <a:t>AnhDongThucVat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 bằng cách sử dụng lệnh </a:t>
              </a:r>
              <a:r>
                <a:rPr lang="en-US" sz="2400" b="1">
                  <a:latin typeface="UTM Avo" panose="02040603050506020204" pitchFamily="18" charset="0"/>
                  <a:cs typeface="Arial" panose="020B0604020202020204" pitchFamily="34" charset="0"/>
                </a:rPr>
                <a:t>Delete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44C68-0EA3-8A2C-3CBA-3F4DAD9CAABC}"/>
              </a:ext>
            </a:extLst>
          </p:cNvPr>
          <p:cNvGrpSpPr/>
          <p:nvPr/>
        </p:nvGrpSpPr>
        <p:grpSpPr>
          <a:xfrm>
            <a:off x="468019" y="2006602"/>
            <a:ext cx="2804184" cy="4335209"/>
            <a:chOff x="492159" y="2084407"/>
            <a:chExt cx="5212836" cy="80589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0FFD08-3018-CFAF-EAE7-2636B615C0F3}"/>
                </a:ext>
              </a:extLst>
            </p:cNvPr>
            <p:cNvSpPr/>
            <p:nvPr/>
          </p:nvSpPr>
          <p:spPr>
            <a:xfrm>
              <a:off x="492159" y="9228941"/>
              <a:ext cx="4343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5C5130-8A31-CFD6-07AB-FFDDFC79D77B}"/>
                </a:ext>
              </a:extLst>
            </p:cNvPr>
            <p:cNvSpPr/>
            <p:nvPr/>
          </p:nvSpPr>
          <p:spPr>
            <a:xfrm>
              <a:off x="1406559" y="2084407"/>
              <a:ext cx="4298436" cy="7601734"/>
            </a:xfrm>
            <a:custGeom>
              <a:avLst/>
              <a:gdLst/>
              <a:ahLst/>
              <a:cxnLst/>
              <a:rect l="l" t="t" r="r" b="b"/>
              <a:pathLst>
                <a:path w="4673315" h="8264704">
                  <a:moveTo>
                    <a:pt x="0" y="0"/>
                  </a:moveTo>
                  <a:lnTo>
                    <a:pt x="4673315" y="0"/>
                  </a:lnTo>
                  <a:lnTo>
                    <a:pt x="4673315" y="8264704"/>
                  </a:lnTo>
                  <a:lnTo>
                    <a:pt x="0" y="8264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8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12192000" cy="617517"/>
          </a:xfrm>
          <a:prstGeom prst="rect">
            <a:avLst/>
          </a:prstGeom>
          <a:solidFill>
            <a:srgbClr val="EB7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701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Tin học 4.pptx" id="{F04E52AA-F6B8-4D34-8114-A710A9D02FAE}" vid="{93351047-D63D-4CE2-958F-2701E8B89FB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</TotalTime>
  <Words>411</Words>
  <Application>Microsoft Office PowerPoint</Application>
  <PresentationFormat>Widescreen</PresentationFormat>
  <Paragraphs>49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</vt:lpstr>
      <vt:lpstr>Courier New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MinhThangPC.VN</cp:lastModifiedBy>
  <cp:revision>5</cp:revision>
  <dcterms:created xsi:type="dcterms:W3CDTF">2023-10-24T02:25:13Z</dcterms:created>
  <dcterms:modified xsi:type="dcterms:W3CDTF">2024-10-04T08:19:49Z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C218FA5D-9F4E-4BF7-9045-1C4622B4AF2F</vt:lpwstr>
  </property>
  <property fmtid="{D5CDD505-2E9C-101B-9397-08002B2CF9AE}" pid="3" name="ArticulatePath">
    <vt:lpwstr>Template_Tin học 3</vt:lpwstr>
  </property>
</Properties>
</file>