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76" r:id="rId2"/>
    <p:sldId id="278" r:id="rId3"/>
    <p:sldId id="279" r:id="rId4"/>
    <p:sldId id="256" r:id="rId5"/>
    <p:sldId id="277" r:id="rId6"/>
    <p:sldId id="259" r:id="rId7"/>
    <p:sldId id="280" r:id="rId8"/>
    <p:sldId id="281" r:id="rId9"/>
    <p:sldId id="283" r:id="rId10"/>
    <p:sldId id="284" r:id="rId11"/>
    <p:sldId id="282" r:id="rId12"/>
    <p:sldId id="285" r:id="rId13"/>
    <p:sldId id="286" r:id="rId14"/>
    <p:sldId id="287" r:id="rId15"/>
    <p:sldId id="288" r:id="rId16"/>
    <p:sldId id="290" r:id="rId17"/>
    <p:sldId id="289" r:id="rId18"/>
    <p:sldId id="291" r:id="rId19"/>
    <p:sldId id="263" r:id="rId20"/>
    <p:sldId id="257" r:id="rId21"/>
    <p:sldId id="292" r:id="rId22"/>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4DCE09-599B-4AE7-9B06-AADFE4A454F1}">
          <p14:sldIdLst>
            <p14:sldId id="276"/>
            <p14:sldId id="278"/>
            <p14:sldId id="279"/>
            <p14:sldId id="256"/>
            <p14:sldId id="277"/>
            <p14:sldId id="259"/>
            <p14:sldId id="280"/>
            <p14:sldId id="281"/>
            <p14:sldId id="283"/>
            <p14:sldId id="284"/>
            <p14:sldId id="282"/>
            <p14:sldId id="285"/>
            <p14:sldId id="286"/>
            <p14:sldId id="287"/>
            <p14:sldId id="288"/>
            <p14:sldId id="290"/>
            <p14:sldId id="289"/>
            <p14:sldId id="291"/>
            <p14:sldId id="263"/>
            <p14:sldId id="257"/>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39"/>
    <a:srgbClr val="D3E7C2"/>
    <a:srgbClr val="FEFFF1"/>
    <a:srgbClr val="FFEE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0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D68311-8595-457C-BB42-A599F5F03A5E}"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B6A8C5-EFBD-4912-AC76-3D208DEFBB07}" type="slidenum">
              <a:rPr lang="en-US" smtClean="0"/>
              <a:t>‹#›</a:t>
            </a:fld>
            <a:endParaRPr lang="en-US"/>
          </a:p>
        </p:txBody>
      </p:sp>
    </p:spTree>
    <p:extLst>
      <p:ext uri="{BB962C8B-B14F-4D97-AF65-F5344CB8AC3E}">
        <p14:creationId xmlns:p14="http://schemas.microsoft.com/office/powerpoint/2010/main" val="391968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A8C5-EFBD-4912-AC76-3D208DEFBB07}" type="slidenum">
              <a:rPr lang="en-US" smtClean="0"/>
              <a:t>12</a:t>
            </a:fld>
            <a:endParaRPr lang="en-US"/>
          </a:p>
        </p:txBody>
      </p:sp>
    </p:spTree>
    <p:extLst>
      <p:ext uri="{BB962C8B-B14F-4D97-AF65-F5344CB8AC3E}">
        <p14:creationId xmlns:p14="http://schemas.microsoft.com/office/powerpoint/2010/main" val="400467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A8C5-EFBD-4912-AC76-3D208DEFBB07}" type="slidenum">
              <a:rPr lang="en-US" smtClean="0"/>
              <a:t>13</a:t>
            </a:fld>
            <a:endParaRPr lang="en-US"/>
          </a:p>
        </p:txBody>
      </p:sp>
    </p:spTree>
    <p:extLst>
      <p:ext uri="{BB962C8B-B14F-4D97-AF65-F5344CB8AC3E}">
        <p14:creationId xmlns:p14="http://schemas.microsoft.com/office/powerpoint/2010/main" val="102667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A8C5-EFBD-4912-AC76-3D208DEFBB07}" type="slidenum">
              <a:rPr lang="en-US" smtClean="0"/>
              <a:t>14</a:t>
            </a:fld>
            <a:endParaRPr lang="en-US"/>
          </a:p>
        </p:txBody>
      </p:sp>
    </p:spTree>
    <p:extLst>
      <p:ext uri="{BB962C8B-B14F-4D97-AF65-F5344CB8AC3E}">
        <p14:creationId xmlns:p14="http://schemas.microsoft.com/office/powerpoint/2010/main" val="14121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A8C5-EFBD-4912-AC76-3D208DEFBB07}" type="slidenum">
              <a:rPr lang="en-US" smtClean="0"/>
              <a:t>15</a:t>
            </a:fld>
            <a:endParaRPr lang="en-US"/>
          </a:p>
        </p:txBody>
      </p:sp>
    </p:spTree>
    <p:extLst>
      <p:ext uri="{BB962C8B-B14F-4D97-AF65-F5344CB8AC3E}">
        <p14:creationId xmlns:p14="http://schemas.microsoft.com/office/powerpoint/2010/main" val="92752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A8C5-EFBD-4912-AC76-3D208DEFBB07}" type="slidenum">
              <a:rPr lang="en-US" smtClean="0"/>
              <a:t>17</a:t>
            </a:fld>
            <a:endParaRPr lang="en-US"/>
          </a:p>
        </p:txBody>
      </p:sp>
    </p:spTree>
    <p:extLst>
      <p:ext uri="{BB962C8B-B14F-4D97-AF65-F5344CB8AC3E}">
        <p14:creationId xmlns:p14="http://schemas.microsoft.com/office/powerpoint/2010/main" val="115274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B6A8C5-EFBD-4912-AC76-3D208DEFBB07}" type="slidenum">
              <a:rPr lang="en-US" smtClean="0"/>
              <a:t>18</a:t>
            </a:fld>
            <a:endParaRPr lang="en-US"/>
          </a:p>
        </p:txBody>
      </p:sp>
    </p:spTree>
    <p:extLst>
      <p:ext uri="{BB962C8B-B14F-4D97-AF65-F5344CB8AC3E}">
        <p14:creationId xmlns:p14="http://schemas.microsoft.com/office/powerpoint/2010/main" val="14765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svg"/><Relationship Id="rId3" Type="http://schemas.openxmlformats.org/officeDocument/2006/relationships/image" Target="../media/image36.svg"/><Relationship Id="rId7" Type="http://schemas.openxmlformats.org/officeDocument/2006/relationships/image" Target="../media/image2.svg"/><Relationship Id="rId12" Type="http://schemas.openxmlformats.org/officeDocument/2006/relationships/image" Target="../media/image3.png"/><Relationship Id="rId17" Type="http://schemas.openxmlformats.org/officeDocument/2006/relationships/image" Target="../media/image32.svg"/><Relationship Id="rId2" Type="http://schemas.openxmlformats.org/officeDocument/2006/relationships/image" Target="../media/image18.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svg"/><Relationship Id="rId5" Type="http://schemas.openxmlformats.org/officeDocument/2006/relationships/image" Target="../media/image14.svg"/><Relationship Id="rId15" Type="http://schemas.openxmlformats.org/officeDocument/2006/relationships/image" Target="../media/image8.sv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8.sv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29.png"/><Relationship Id="rId4" Type="http://schemas.openxmlformats.org/officeDocument/2006/relationships/image" Target="../media/image52.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58.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6.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image" Target="../media/image5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62.svg"/><Relationship Id="rId4" Type="http://schemas.openxmlformats.org/officeDocument/2006/relationships/image" Target="../media/image24.svg"/><Relationship Id="rId9" Type="http://schemas.openxmlformats.org/officeDocument/2006/relationships/image" Target="../media/image34.png"/><Relationship Id="rId14" Type="http://schemas.openxmlformats.org/officeDocument/2006/relationships/image" Target="../media/image64.svg"/></Relationships>
</file>

<file path=ppt/slides/_rels/slide16.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6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4.svg"/><Relationship Id="rId4" Type="http://schemas.openxmlformats.org/officeDocument/2006/relationships/image" Target="../media/image12.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7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2.svg"/><Relationship Id="rId4" Type="http://schemas.openxmlformats.org/officeDocument/2006/relationships/image" Target="../media/image16.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24.sv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svg"/><Relationship Id="rId18" Type="http://schemas.openxmlformats.org/officeDocument/2006/relationships/image" Target="../media/image7.png"/><Relationship Id="rId3" Type="http://schemas.openxmlformats.org/officeDocument/2006/relationships/image" Target="../media/image2.svg"/><Relationship Id="rId21" Type="http://schemas.openxmlformats.org/officeDocument/2006/relationships/image" Target="../media/image32.svg"/><Relationship Id="rId7" Type="http://schemas.openxmlformats.org/officeDocument/2006/relationships/image" Target="../media/image24.svg"/><Relationship Id="rId12" Type="http://schemas.openxmlformats.org/officeDocument/2006/relationships/image" Target="../media/image15.png"/><Relationship Id="rId17" Type="http://schemas.openxmlformats.org/officeDocument/2006/relationships/image" Target="../media/image8.svg"/><Relationship Id="rId2" Type="http://schemas.openxmlformats.org/officeDocument/2006/relationships/image" Target="../media/image1.png"/><Relationship Id="rId16" Type="http://schemas.openxmlformats.org/officeDocument/2006/relationships/image" Target="../media/image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6.svg"/><Relationship Id="rId23" Type="http://schemas.openxmlformats.org/officeDocument/2006/relationships/image" Target="../media/image4.svg"/><Relationship Id="rId10" Type="http://schemas.openxmlformats.org/officeDocument/2006/relationships/image" Target="../media/image14.png"/><Relationship Id="rId19" Type="http://schemas.openxmlformats.org/officeDocument/2006/relationships/image" Target="../media/image14.sv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3.png"/><Relationship Id="rId22"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32.svg"/><Relationship Id="rId5" Type="http://schemas.openxmlformats.org/officeDocument/2006/relationships/image" Target="../media/image34.svg"/><Relationship Id="rId15" Type="http://schemas.openxmlformats.org/officeDocument/2006/relationships/image" Target="../media/image8.svg"/><Relationship Id="rId10"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14.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svg"/><Relationship Id="rId3" Type="http://schemas.openxmlformats.org/officeDocument/2006/relationships/image" Target="../media/image36.svg"/><Relationship Id="rId7" Type="http://schemas.openxmlformats.org/officeDocument/2006/relationships/image" Target="../media/image2.svg"/><Relationship Id="rId12" Type="http://schemas.openxmlformats.org/officeDocument/2006/relationships/image" Target="../media/image3.png"/><Relationship Id="rId17" Type="http://schemas.openxmlformats.org/officeDocument/2006/relationships/image" Target="../media/image32.svg"/><Relationship Id="rId2" Type="http://schemas.openxmlformats.org/officeDocument/2006/relationships/image" Target="../media/image18.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4.svg"/><Relationship Id="rId5" Type="http://schemas.openxmlformats.org/officeDocument/2006/relationships/image" Target="../media/image14.svg"/><Relationship Id="rId15" Type="http://schemas.openxmlformats.org/officeDocument/2006/relationships/image" Target="../media/image8.sv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38.sv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5.svg"/><Relationship Id="rId4" Type="http://schemas.openxmlformats.org/officeDocument/2006/relationships/image" Target="../media/image24.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6" name="Freeform 6"/>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rot="5303604">
            <a:off x="726297" y="2735299"/>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rot="5303604">
            <a:off x="297655" y="5650307"/>
            <a:ext cx="554446" cy="562629"/>
          </a:xfrm>
          <a:custGeom>
            <a:avLst/>
            <a:gdLst/>
            <a:ahLst/>
            <a:cxnLst/>
            <a:rect l="l" t="t" r="r" b="b"/>
            <a:pathLst>
              <a:path w="554446" h="562629">
                <a:moveTo>
                  <a:pt x="0" y="0"/>
                </a:moveTo>
                <a:lnTo>
                  <a:pt x="554446" y="0"/>
                </a:lnTo>
                <a:lnTo>
                  <a:pt x="554446" y="562629"/>
                </a:lnTo>
                <a:lnTo>
                  <a:pt x="0" y="5626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rot="-4991742">
            <a:off x="17283829" y="5061018"/>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4" name="Freeform 14"/>
          <p:cNvSpPr/>
          <p:nvPr/>
        </p:nvSpPr>
        <p:spPr>
          <a:xfrm rot="-4991742">
            <a:off x="17074218" y="2857869"/>
            <a:ext cx="582044" cy="590635"/>
          </a:xfrm>
          <a:custGeom>
            <a:avLst/>
            <a:gdLst/>
            <a:ahLst/>
            <a:cxnLst/>
            <a:rect l="l" t="t" r="r" b="b"/>
            <a:pathLst>
              <a:path w="582044" h="590635">
                <a:moveTo>
                  <a:pt x="0" y="0"/>
                </a:moveTo>
                <a:lnTo>
                  <a:pt x="582045" y="0"/>
                </a:lnTo>
                <a:lnTo>
                  <a:pt x="582045" y="590635"/>
                </a:lnTo>
                <a:lnTo>
                  <a:pt x="0" y="5906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5" name="Freeform 15"/>
          <p:cNvSpPr/>
          <p:nvPr/>
        </p:nvSpPr>
        <p:spPr>
          <a:xfrm rot="-4991742">
            <a:off x="17074218" y="6932564"/>
            <a:ext cx="582044" cy="590635"/>
          </a:xfrm>
          <a:custGeom>
            <a:avLst/>
            <a:gdLst/>
            <a:ahLst/>
            <a:cxnLst/>
            <a:rect l="l" t="t" r="r" b="b"/>
            <a:pathLst>
              <a:path w="582044" h="590635">
                <a:moveTo>
                  <a:pt x="0" y="0"/>
                </a:moveTo>
                <a:lnTo>
                  <a:pt x="582045" y="0"/>
                </a:lnTo>
                <a:lnTo>
                  <a:pt x="582045" y="590635"/>
                </a:lnTo>
                <a:lnTo>
                  <a:pt x="0" y="5906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Freeform 16"/>
          <p:cNvSpPr/>
          <p:nvPr/>
        </p:nvSpPr>
        <p:spPr>
          <a:xfrm rot="-791539">
            <a:off x="1347423" y="6994760"/>
            <a:ext cx="1324171" cy="4527080"/>
          </a:xfrm>
          <a:custGeom>
            <a:avLst/>
            <a:gdLst/>
            <a:ahLst/>
            <a:cxnLst/>
            <a:rect l="l" t="t" r="r" b="b"/>
            <a:pathLst>
              <a:path w="1324171" h="4527080">
                <a:moveTo>
                  <a:pt x="0" y="0"/>
                </a:moveTo>
                <a:lnTo>
                  <a:pt x="1324171" y="0"/>
                </a:lnTo>
                <a:lnTo>
                  <a:pt x="1324171" y="4527080"/>
                </a:lnTo>
                <a:lnTo>
                  <a:pt x="0" y="45270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8" name="Freeform 28"/>
          <p:cNvSpPr/>
          <p:nvPr/>
        </p:nvSpPr>
        <p:spPr>
          <a:xfrm>
            <a:off x="3158686" y="1882991"/>
            <a:ext cx="500776" cy="461340"/>
          </a:xfrm>
          <a:custGeom>
            <a:avLst/>
            <a:gdLst/>
            <a:ahLst/>
            <a:cxnLst/>
            <a:rect l="l" t="t" r="r" b="b"/>
            <a:pathLst>
              <a:path w="500776" h="461340">
                <a:moveTo>
                  <a:pt x="0" y="0"/>
                </a:moveTo>
                <a:lnTo>
                  <a:pt x="500776" y="0"/>
                </a:lnTo>
                <a:lnTo>
                  <a:pt x="500776" y="461340"/>
                </a:lnTo>
                <a:lnTo>
                  <a:pt x="0" y="46134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9" name="Freeform 29"/>
          <p:cNvSpPr/>
          <p:nvPr/>
        </p:nvSpPr>
        <p:spPr>
          <a:xfrm rot="-224419">
            <a:off x="2697310" y="5574734"/>
            <a:ext cx="254099" cy="298940"/>
          </a:xfrm>
          <a:custGeom>
            <a:avLst/>
            <a:gdLst/>
            <a:ahLst/>
            <a:cxnLst/>
            <a:rect l="l" t="t" r="r" b="b"/>
            <a:pathLst>
              <a:path w="254099" h="298940">
                <a:moveTo>
                  <a:pt x="0" y="0"/>
                </a:moveTo>
                <a:lnTo>
                  <a:pt x="254099" y="0"/>
                </a:lnTo>
                <a:lnTo>
                  <a:pt x="254099" y="298939"/>
                </a:lnTo>
                <a:lnTo>
                  <a:pt x="0" y="29893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30" name="Freeform 30"/>
          <p:cNvSpPr/>
          <p:nvPr/>
        </p:nvSpPr>
        <p:spPr>
          <a:xfrm rot="1405588">
            <a:off x="15196578" y="3823596"/>
            <a:ext cx="285218" cy="335550"/>
          </a:xfrm>
          <a:custGeom>
            <a:avLst/>
            <a:gdLst/>
            <a:ahLst/>
            <a:cxnLst/>
            <a:rect l="l" t="t" r="r" b="b"/>
            <a:pathLst>
              <a:path w="285218" h="335550">
                <a:moveTo>
                  <a:pt x="0" y="0"/>
                </a:moveTo>
                <a:lnTo>
                  <a:pt x="285217" y="0"/>
                </a:lnTo>
                <a:lnTo>
                  <a:pt x="285217" y="335551"/>
                </a:lnTo>
                <a:lnTo>
                  <a:pt x="0" y="3355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37" name="TextBox 37"/>
          <p:cNvSpPr txBox="1"/>
          <p:nvPr/>
        </p:nvSpPr>
        <p:spPr>
          <a:xfrm>
            <a:off x="2136990" y="2233529"/>
            <a:ext cx="14022000" cy="4780668"/>
          </a:xfrm>
          <a:prstGeom prst="rect">
            <a:avLst/>
          </a:prstGeom>
        </p:spPr>
        <p:txBody>
          <a:bodyPr wrap="square" lIns="0" tIns="0" rIns="0" bIns="0" rtlCol="0" anchor="t">
            <a:spAutoFit/>
          </a:bodyPr>
          <a:lstStyle/>
          <a:p>
            <a:pPr marL="0" lvl="0" indent="0" algn="ctr">
              <a:lnSpc>
                <a:spcPct val="150000"/>
              </a:lnSpc>
              <a:spcBef>
                <a:spcPct val="0"/>
              </a:spcBef>
            </a:pPr>
            <a:r>
              <a:rPr lang="en-US" sz="7200" b="1">
                <a:solidFill>
                  <a:srgbClr val="5F3F31"/>
                </a:solidFill>
                <a:latin typeface="Arial" panose="020B0604020202020204" pitchFamily="34" charset="0"/>
                <a:cs typeface="Arial" panose="020B0604020202020204" pitchFamily="34" charset="0"/>
              </a:rPr>
              <a:t>XIN CHÀO CÁC EM!</a:t>
            </a:r>
            <a:endParaRPr lang="en-US" sz="7200" b="1" u="none" strike="noStrike">
              <a:solidFill>
                <a:srgbClr val="5F3F31"/>
              </a:solidFill>
              <a:latin typeface="Arial" panose="020B0604020202020204" pitchFamily="34" charset="0"/>
              <a:cs typeface="Arial" panose="020B0604020202020204" pitchFamily="34" charset="0"/>
            </a:endParaRPr>
          </a:p>
          <a:p>
            <a:pPr marL="0" lvl="0" indent="0" algn="ctr">
              <a:lnSpc>
                <a:spcPct val="150000"/>
              </a:lnSpc>
              <a:spcBef>
                <a:spcPct val="0"/>
              </a:spcBef>
            </a:pPr>
            <a:r>
              <a:rPr lang="en-US" sz="7200" b="1" u="none" strike="noStrike">
                <a:solidFill>
                  <a:srgbClr val="5F3F31"/>
                </a:solidFill>
                <a:latin typeface="Arial" panose="020B0604020202020204" pitchFamily="34" charset="0"/>
                <a:cs typeface="Arial" panose="020B0604020202020204" pitchFamily="34" charset="0"/>
              </a:rPr>
              <a:t>CHÀO MỪNG CÁC EM ĐẾN VỚI BÀI HỌC NGÀY HÔM NAY!</a:t>
            </a:r>
          </a:p>
        </p:txBody>
      </p:sp>
    </p:spTree>
    <p:extLst>
      <p:ext uri="{BB962C8B-B14F-4D97-AF65-F5344CB8AC3E}">
        <p14:creationId xmlns:p14="http://schemas.microsoft.com/office/powerpoint/2010/main" val="10392880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a:off x="12300089" y="1737690"/>
            <a:ext cx="4236352" cy="6492493"/>
          </a:xfrm>
          <a:custGeom>
            <a:avLst/>
            <a:gdLst/>
            <a:ahLst/>
            <a:cxnLst/>
            <a:rect l="l" t="t" r="r" b="b"/>
            <a:pathLst>
              <a:path w="4236352" h="6492493">
                <a:moveTo>
                  <a:pt x="0" y="0"/>
                </a:moveTo>
                <a:lnTo>
                  <a:pt x="4236352" y="0"/>
                </a:lnTo>
                <a:lnTo>
                  <a:pt x="4236352" y="6492493"/>
                </a:lnTo>
                <a:lnTo>
                  <a:pt x="0" y="64924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1817266" y="2552700"/>
            <a:ext cx="9612734" cy="4647875"/>
          </a:xfrm>
          <a:prstGeom prst="rect">
            <a:avLst/>
          </a:prstGeom>
        </p:spPr>
        <p:txBody>
          <a:bodyPr lIns="0" tIns="0" rIns="0" bIns="0" rtlCol="0" anchor="t">
            <a:spAutoFit/>
          </a:bodyPr>
          <a:lstStyle/>
          <a:p>
            <a:pPr algn="ctr">
              <a:lnSpc>
                <a:spcPct val="150000"/>
              </a:lnSpc>
            </a:pPr>
            <a:r>
              <a:rPr lang="en-US" sz="7000" b="1">
                <a:solidFill>
                  <a:srgbClr val="ED9125"/>
                </a:solidFill>
                <a:latin typeface="Arial" panose="020B0604020202020204" pitchFamily="34" charset="0"/>
                <a:cs typeface="Arial" panose="020B0604020202020204" pitchFamily="34" charset="0"/>
              </a:rPr>
              <a:t>PHẦN 2.</a:t>
            </a:r>
          </a:p>
          <a:p>
            <a:pPr algn="ctr">
              <a:lnSpc>
                <a:spcPct val="150000"/>
              </a:lnSpc>
            </a:pPr>
            <a:r>
              <a:rPr lang="en-US" sz="7000" b="1">
                <a:solidFill>
                  <a:srgbClr val="ED9125"/>
                </a:solidFill>
                <a:latin typeface="Arial" panose="020B0604020202020204" pitchFamily="34" charset="0"/>
                <a:cs typeface="Arial" panose="020B0604020202020204" pitchFamily="34" charset="0"/>
              </a:rPr>
              <a:t>SỬ DỤNG CÔNG CỤ GẠCH ĐẦU DÒNG </a:t>
            </a:r>
          </a:p>
        </p:txBody>
      </p:sp>
      <p:sp>
        <p:nvSpPr>
          <p:cNvPr id="5" name="Freeform 5"/>
          <p:cNvSpPr/>
          <p:nvPr/>
        </p:nvSpPr>
        <p:spPr>
          <a:xfrm rot="-224419">
            <a:off x="16117199" y="1336426"/>
            <a:ext cx="341766" cy="402077"/>
          </a:xfrm>
          <a:custGeom>
            <a:avLst/>
            <a:gdLst/>
            <a:ahLst/>
            <a:cxnLst/>
            <a:rect l="l" t="t" r="r" b="b"/>
            <a:pathLst>
              <a:path w="341766" h="402077">
                <a:moveTo>
                  <a:pt x="0" y="0"/>
                </a:moveTo>
                <a:lnTo>
                  <a:pt x="341765" y="0"/>
                </a:lnTo>
                <a:lnTo>
                  <a:pt x="341765" y="402078"/>
                </a:lnTo>
                <a:lnTo>
                  <a:pt x="0" y="4020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1405588">
            <a:off x="16961322" y="6037920"/>
            <a:ext cx="249845" cy="293936"/>
          </a:xfrm>
          <a:custGeom>
            <a:avLst/>
            <a:gdLst/>
            <a:ahLst/>
            <a:cxnLst/>
            <a:rect l="l" t="t" r="r" b="b"/>
            <a:pathLst>
              <a:path w="249845" h="293936">
                <a:moveTo>
                  <a:pt x="0" y="0"/>
                </a:moveTo>
                <a:lnTo>
                  <a:pt x="249845" y="0"/>
                </a:lnTo>
                <a:lnTo>
                  <a:pt x="249845" y="293936"/>
                </a:lnTo>
                <a:lnTo>
                  <a:pt x="0" y="2939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rot="1405588">
            <a:off x="2276142" y="1406203"/>
            <a:ext cx="249845" cy="293936"/>
          </a:xfrm>
          <a:custGeom>
            <a:avLst/>
            <a:gdLst/>
            <a:ahLst/>
            <a:cxnLst/>
            <a:rect l="l" t="t" r="r" b="b"/>
            <a:pathLst>
              <a:path w="249845" h="293936">
                <a:moveTo>
                  <a:pt x="0" y="0"/>
                </a:moveTo>
                <a:lnTo>
                  <a:pt x="249846" y="0"/>
                </a:lnTo>
                <a:lnTo>
                  <a:pt x="249846" y="293935"/>
                </a:lnTo>
                <a:lnTo>
                  <a:pt x="0" y="2939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rot="1458920">
            <a:off x="10909723" y="2824713"/>
            <a:ext cx="276857" cy="325714"/>
          </a:xfrm>
          <a:custGeom>
            <a:avLst/>
            <a:gdLst/>
            <a:ahLst/>
            <a:cxnLst/>
            <a:rect l="l" t="t" r="r" b="b"/>
            <a:pathLst>
              <a:path w="276857" h="325714">
                <a:moveTo>
                  <a:pt x="0" y="0"/>
                </a:moveTo>
                <a:lnTo>
                  <a:pt x="276857" y="0"/>
                </a:lnTo>
                <a:lnTo>
                  <a:pt x="276857" y="325714"/>
                </a:lnTo>
                <a:lnTo>
                  <a:pt x="0" y="3257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331613">
            <a:off x="3405463" y="8388489"/>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rot="4063404">
            <a:off x="2827529" y="-5198524"/>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a:off x="11448751" y="5646132"/>
            <a:ext cx="2186753" cy="2584051"/>
          </a:xfrm>
          <a:custGeom>
            <a:avLst/>
            <a:gdLst/>
            <a:ahLst/>
            <a:cxnLst/>
            <a:rect l="l" t="t" r="r" b="b"/>
            <a:pathLst>
              <a:path w="2186753" h="2584051">
                <a:moveTo>
                  <a:pt x="0" y="0"/>
                </a:moveTo>
                <a:lnTo>
                  <a:pt x="2186753" y="0"/>
                </a:lnTo>
                <a:lnTo>
                  <a:pt x="2186753" y="2584051"/>
                </a:lnTo>
                <a:lnTo>
                  <a:pt x="0" y="25840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2266071" y="8669129"/>
            <a:ext cx="9756427" cy="2944667"/>
          </a:xfrm>
          <a:custGeom>
            <a:avLst/>
            <a:gdLst/>
            <a:ahLst/>
            <a:cxnLst/>
            <a:rect l="l" t="t" r="r" b="b"/>
            <a:pathLst>
              <a:path w="9756427" h="2944667">
                <a:moveTo>
                  <a:pt x="0" y="0"/>
                </a:moveTo>
                <a:lnTo>
                  <a:pt x="9756426" y="0"/>
                </a:lnTo>
                <a:lnTo>
                  <a:pt x="9756426" y="2944667"/>
                </a:lnTo>
                <a:lnTo>
                  <a:pt x="0" y="29446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96395">
            <a:off x="2713289" y="9581660"/>
            <a:ext cx="726961" cy="737691"/>
          </a:xfrm>
          <a:custGeom>
            <a:avLst/>
            <a:gdLst/>
            <a:ahLst/>
            <a:cxnLst/>
            <a:rect l="l" t="t" r="r" b="b"/>
            <a:pathLst>
              <a:path w="726961" h="737691">
                <a:moveTo>
                  <a:pt x="0" y="0"/>
                </a:moveTo>
                <a:lnTo>
                  <a:pt x="726961" y="0"/>
                </a:lnTo>
                <a:lnTo>
                  <a:pt x="726961" y="737691"/>
                </a:lnTo>
                <a:lnTo>
                  <a:pt x="0" y="73769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96395">
            <a:off x="1213009" y="9266607"/>
            <a:ext cx="601142" cy="610015"/>
          </a:xfrm>
          <a:custGeom>
            <a:avLst/>
            <a:gdLst/>
            <a:ahLst/>
            <a:cxnLst/>
            <a:rect l="l" t="t" r="r" b="b"/>
            <a:pathLst>
              <a:path w="601142" h="610015">
                <a:moveTo>
                  <a:pt x="0" y="0"/>
                </a:moveTo>
                <a:lnTo>
                  <a:pt x="601142" y="0"/>
                </a:lnTo>
                <a:lnTo>
                  <a:pt x="601142" y="610015"/>
                </a:lnTo>
                <a:lnTo>
                  <a:pt x="0" y="61001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5" name="Freeform 15"/>
          <p:cNvSpPr/>
          <p:nvPr/>
        </p:nvSpPr>
        <p:spPr>
          <a:xfrm rot="-96395">
            <a:off x="4549901" y="9332184"/>
            <a:ext cx="601142" cy="610015"/>
          </a:xfrm>
          <a:custGeom>
            <a:avLst/>
            <a:gdLst/>
            <a:ahLst/>
            <a:cxnLst/>
            <a:rect l="l" t="t" r="r" b="b"/>
            <a:pathLst>
              <a:path w="601142" h="610015">
                <a:moveTo>
                  <a:pt x="0" y="0"/>
                </a:moveTo>
                <a:lnTo>
                  <a:pt x="601142" y="0"/>
                </a:lnTo>
                <a:lnTo>
                  <a:pt x="601142" y="610014"/>
                </a:lnTo>
                <a:lnTo>
                  <a:pt x="0" y="6100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6" name="Freeform 16"/>
          <p:cNvSpPr/>
          <p:nvPr/>
        </p:nvSpPr>
        <p:spPr>
          <a:xfrm rot="919396" flipH="1">
            <a:off x="1273972" y="1435894"/>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Tree>
    <p:extLst>
      <p:ext uri="{BB962C8B-B14F-4D97-AF65-F5344CB8AC3E}">
        <p14:creationId xmlns:p14="http://schemas.microsoft.com/office/powerpoint/2010/main" val="2324741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30AEB9B-1B0E-58A7-B33E-1D2A2269700B}"/>
              </a:ext>
            </a:extLst>
          </p:cNvPr>
          <p:cNvGrpSpPr/>
          <p:nvPr/>
        </p:nvGrpSpPr>
        <p:grpSpPr>
          <a:xfrm>
            <a:off x="438150" y="495300"/>
            <a:ext cx="17411700" cy="2748253"/>
            <a:chOff x="438150" y="495300"/>
            <a:chExt cx="17411700" cy="2748253"/>
          </a:xfrm>
        </p:grpSpPr>
        <p:sp>
          <p:nvSpPr>
            <p:cNvPr id="5" name="Rectangle: Rounded Corners 4">
              <a:extLst>
                <a:ext uri="{FF2B5EF4-FFF2-40B4-BE49-F238E27FC236}">
                  <a16:creationId xmlns:a16="http://schemas.microsoft.com/office/drawing/2014/main" id="{52B532A0-EE94-E64D-FF1C-FE107AC68F80}"/>
                </a:ext>
              </a:extLst>
            </p:cNvPr>
            <p:cNvSpPr/>
            <p:nvPr/>
          </p:nvSpPr>
          <p:spPr>
            <a:xfrm>
              <a:off x="438150" y="495300"/>
              <a:ext cx="17411700" cy="2743200"/>
            </a:xfrm>
            <a:prstGeom prst="roundRect">
              <a:avLst>
                <a:gd name="adj" fmla="val 1562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1DC623A-35E4-C1F0-8B20-D9E6DBC82C8E}"/>
                </a:ext>
              </a:extLst>
            </p:cNvPr>
            <p:cNvSpPr txBox="1"/>
            <p:nvPr/>
          </p:nvSpPr>
          <p:spPr>
            <a:xfrm>
              <a:off x="571500" y="495300"/>
              <a:ext cx="17145000" cy="2748253"/>
            </a:xfrm>
            <a:prstGeom prst="rect">
              <a:avLst/>
            </a:prstGeom>
            <a:noFill/>
          </p:spPr>
          <p:txBody>
            <a:bodyPr wrap="square" rtlCol="0">
              <a:spAutoFit/>
            </a:bodyPr>
            <a:lstStyle/>
            <a:p>
              <a:pPr algn="just">
                <a:lnSpc>
                  <a:spcPct val="150000"/>
                </a:lnSpc>
              </a:pPr>
              <a:r>
                <a:rPr lang="en-US" sz="4000" b="1">
                  <a:latin typeface="Arial" panose="020B0604020202020204" pitchFamily="34" charset="0"/>
                  <a:cs typeface="Arial" panose="020B0604020202020204" pitchFamily="34" charset="0"/>
                </a:rPr>
                <a:t>Hoạt động 2</a:t>
              </a:r>
            </a:p>
            <a:p>
              <a:pPr algn="just">
                <a:lnSpc>
                  <a:spcPct val="150000"/>
                </a:lnSpc>
              </a:pPr>
              <a:r>
                <a:rPr lang="en-US" sz="4000">
                  <a:latin typeface="Arial" panose="020B0604020202020204" pitchFamily="34" charset="0"/>
                  <a:cs typeface="Arial" panose="020B0604020202020204" pitchFamily="34" charset="0"/>
                </a:rPr>
                <a:t>Em hãy quan sát Hình 3, em thích cách trình bày của trang chiếu nào hơn? Tại sao? </a:t>
              </a:r>
            </a:p>
          </p:txBody>
        </p:sp>
      </p:grpSp>
      <p:pic>
        <p:nvPicPr>
          <p:cNvPr id="8" name="Picture 7">
            <a:extLst>
              <a:ext uri="{FF2B5EF4-FFF2-40B4-BE49-F238E27FC236}">
                <a16:creationId xmlns:a16="http://schemas.microsoft.com/office/drawing/2014/main" id="{E8ED54EF-240C-D9E4-6708-149FB619F785}"/>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744" r="50340" b="2807"/>
          <a:stretch/>
        </p:blipFill>
        <p:spPr>
          <a:xfrm>
            <a:off x="233363" y="4381500"/>
            <a:ext cx="8763000" cy="3429000"/>
          </a:xfrm>
          <a:prstGeom prst="rect">
            <a:avLst/>
          </a:prstGeom>
        </p:spPr>
      </p:pic>
      <p:pic>
        <p:nvPicPr>
          <p:cNvPr id="9" name="Picture 8">
            <a:extLst>
              <a:ext uri="{FF2B5EF4-FFF2-40B4-BE49-F238E27FC236}">
                <a16:creationId xmlns:a16="http://schemas.microsoft.com/office/drawing/2014/main" id="{53450FB0-FE29-F0E6-077A-DCD810C9832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250" t="-2160" r="834" b="4967"/>
          <a:stretch/>
        </p:blipFill>
        <p:spPr>
          <a:xfrm>
            <a:off x="9291637" y="4381500"/>
            <a:ext cx="8763000" cy="3429000"/>
          </a:xfrm>
          <a:prstGeom prst="rect">
            <a:avLst/>
          </a:prstGeom>
        </p:spPr>
      </p:pic>
      <p:sp>
        <p:nvSpPr>
          <p:cNvPr id="10" name="Freeform 9">
            <a:extLst>
              <a:ext uri="{FF2B5EF4-FFF2-40B4-BE49-F238E27FC236}">
                <a16:creationId xmlns:a16="http://schemas.microsoft.com/office/drawing/2014/main" id="{55F31A2D-6A48-E2E3-D7D6-D0976422808E}"/>
              </a:ext>
            </a:extLst>
          </p:cNvPr>
          <p:cNvSpPr/>
          <p:nvPr/>
        </p:nvSpPr>
        <p:spPr>
          <a:xfrm>
            <a:off x="16002000" y="7019363"/>
            <a:ext cx="1562100" cy="3262874"/>
          </a:xfrm>
          <a:custGeom>
            <a:avLst/>
            <a:gdLst/>
            <a:ahLst/>
            <a:cxnLst/>
            <a:rect l="l" t="t" r="r" b="b"/>
            <a:pathLst>
              <a:path w="1969960" h="4114800">
                <a:moveTo>
                  <a:pt x="0" y="0"/>
                </a:moveTo>
                <a:lnTo>
                  <a:pt x="1969961" y="0"/>
                </a:lnTo>
                <a:lnTo>
                  <a:pt x="196996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2">
            <a:extLst>
              <a:ext uri="{FF2B5EF4-FFF2-40B4-BE49-F238E27FC236}">
                <a16:creationId xmlns:a16="http://schemas.microsoft.com/office/drawing/2014/main" id="{838831C1-19BA-6495-7E90-2E1A864B8631}"/>
              </a:ext>
            </a:extLst>
          </p:cNvPr>
          <p:cNvSpPr/>
          <p:nvPr/>
        </p:nvSpPr>
        <p:spPr>
          <a:xfrm>
            <a:off x="571500" y="8191500"/>
            <a:ext cx="2034023" cy="1914524"/>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Tree>
    <p:extLst>
      <p:ext uri="{BB962C8B-B14F-4D97-AF65-F5344CB8AC3E}">
        <p14:creationId xmlns:p14="http://schemas.microsoft.com/office/powerpoint/2010/main" val="19251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FE3878-0DCF-59C7-C868-9CD78854067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744" r="50340" b="2807"/>
          <a:stretch/>
        </p:blipFill>
        <p:spPr>
          <a:xfrm>
            <a:off x="85726" y="1028700"/>
            <a:ext cx="8763000" cy="3429000"/>
          </a:xfrm>
          <a:prstGeom prst="rect">
            <a:avLst/>
          </a:prstGeom>
        </p:spPr>
      </p:pic>
      <p:pic>
        <p:nvPicPr>
          <p:cNvPr id="3" name="Picture 2">
            <a:extLst>
              <a:ext uri="{FF2B5EF4-FFF2-40B4-BE49-F238E27FC236}">
                <a16:creationId xmlns:a16="http://schemas.microsoft.com/office/drawing/2014/main" id="{FDA2A9AA-0A5B-9BD4-2D5D-1CCC10E2A7F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250" t="-2160" r="834" b="4967"/>
          <a:stretch/>
        </p:blipFill>
        <p:spPr>
          <a:xfrm>
            <a:off x="9144000" y="1028700"/>
            <a:ext cx="8763000" cy="3429000"/>
          </a:xfrm>
          <a:prstGeom prst="rect">
            <a:avLst/>
          </a:prstGeom>
        </p:spPr>
      </p:pic>
      <p:pic>
        <p:nvPicPr>
          <p:cNvPr id="11" name="Graphic 10" descr="Checkmark with solid fill">
            <a:extLst>
              <a:ext uri="{FF2B5EF4-FFF2-40B4-BE49-F238E27FC236}">
                <a16:creationId xmlns:a16="http://schemas.microsoft.com/office/drawing/2014/main" id="{B8C02540-C4A6-1C2D-D32A-1176658F96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6568737" y="3314700"/>
            <a:ext cx="1371600" cy="1371600"/>
          </a:xfrm>
          <a:prstGeom prst="rect">
            <a:avLst/>
          </a:prstGeom>
        </p:spPr>
      </p:pic>
      <p:pic>
        <p:nvPicPr>
          <p:cNvPr id="14" name="Graphic 13" descr="Close with solid fill">
            <a:extLst>
              <a:ext uri="{FF2B5EF4-FFF2-40B4-BE49-F238E27FC236}">
                <a16:creationId xmlns:a16="http://schemas.microsoft.com/office/drawing/2014/main" id="{65087072-9A85-EE54-C54A-8A615E0E5B3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477126" y="3543300"/>
            <a:ext cx="1371600" cy="1371600"/>
          </a:xfrm>
          <a:prstGeom prst="rect">
            <a:avLst/>
          </a:prstGeom>
        </p:spPr>
      </p:pic>
      <p:cxnSp>
        <p:nvCxnSpPr>
          <p:cNvPr id="17" name="Straight Connector 16">
            <a:extLst>
              <a:ext uri="{FF2B5EF4-FFF2-40B4-BE49-F238E27FC236}">
                <a16:creationId xmlns:a16="http://schemas.microsoft.com/office/drawing/2014/main" id="{EBA18F1E-8896-2824-BEA8-8268AE1D4E8D}"/>
              </a:ext>
            </a:extLst>
          </p:cNvPr>
          <p:cNvCxnSpPr>
            <a:cxnSpLocks/>
          </p:cNvCxnSpPr>
          <p:nvPr/>
        </p:nvCxnSpPr>
        <p:spPr>
          <a:xfrm>
            <a:off x="4724400" y="4514850"/>
            <a:ext cx="0" cy="1162050"/>
          </a:xfrm>
          <a:prstGeom prst="line">
            <a:avLst/>
          </a:prstGeom>
          <a:ln w="57150">
            <a:solidFill>
              <a:schemeClr val="accent5">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F3DDCB-2D4A-B8C8-073E-4118E8A0968D}"/>
              </a:ext>
            </a:extLst>
          </p:cNvPr>
          <p:cNvCxnSpPr>
            <a:cxnSpLocks/>
          </p:cNvCxnSpPr>
          <p:nvPr/>
        </p:nvCxnSpPr>
        <p:spPr>
          <a:xfrm>
            <a:off x="13792200" y="4562475"/>
            <a:ext cx="0" cy="1162050"/>
          </a:xfrm>
          <a:prstGeom prst="line">
            <a:avLst/>
          </a:prstGeom>
          <a:ln w="57150">
            <a:solidFill>
              <a:schemeClr val="accent2">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3FFA1D6-CCE7-99E4-B4CC-E43694454823}"/>
              </a:ext>
            </a:extLst>
          </p:cNvPr>
          <p:cNvSpPr/>
          <p:nvPr/>
        </p:nvSpPr>
        <p:spPr>
          <a:xfrm flipH="1">
            <a:off x="1114426" y="6129337"/>
            <a:ext cx="7048500" cy="2600325"/>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Cách trình bày  chưa được rõ ràng, tách bạch các ý. </a:t>
            </a:r>
          </a:p>
        </p:txBody>
      </p:sp>
      <p:sp>
        <p:nvSpPr>
          <p:cNvPr id="21" name="Rectangle: Rounded Corners 20">
            <a:extLst>
              <a:ext uri="{FF2B5EF4-FFF2-40B4-BE49-F238E27FC236}">
                <a16:creationId xmlns:a16="http://schemas.microsoft.com/office/drawing/2014/main" id="{A55A207D-D326-668E-A942-9934D3390B1D}"/>
              </a:ext>
            </a:extLst>
          </p:cNvPr>
          <p:cNvSpPr/>
          <p:nvPr/>
        </p:nvSpPr>
        <p:spPr>
          <a:xfrm flipH="1">
            <a:off x="10096500" y="6129337"/>
            <a:ext cx="7048500" cy="2600325"/>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cs typeface="Arial" panose="020B0604020202020204" pitchFamily="34" charset="0"/>
              </a:rPr>
              <a:t>Cách trình bày nhìn gọn gàng, dễ nhìn và sinh động</a:t>
            </a:r>
            <a:r>
              <a:rPr lang="en-US" sz="400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8897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EAB643A-4B0D-07EC-6C82-357A956A6556}"/>
              </a:ext>
            </a:extLst>
          </p:cNvPr>
          <p:cNvSpPr/>
          <p:nvPr/>
        </p:nvSpPr>
        <p:spPr>
          <a:xfrm>
            <a:off x="11864974" y="3390900"/>
            <a:ext cx="6423025" cy="6477000"/>
          </a:xfrm>
          <a:custGeom>
            <a:avLst/>
            <a:gdLst/>
            <a:ahLst/>
            <a:cxnLst/>
            <a:rect l="l" t="t" r="r" b="b"/>
            <a:pathLst>
              <a:path w="8161020" h="8229600">
                <a:moveTo>
                  <a:pt x="0" y="0"/>
                </a:moveTo>
                <a:lnTo>
                  <a:pt x="8161020" y="0"/>
                </a:lnTo>
                <a:lnTo>
                  <a:pt x="8161020" y="8229600"/>
                </a:lnTo>
                <a:lnTo>
                  <a:pt x="0" y="8229600"/>
                </a:lnTo>
                <a:lnTo>
                  <a:pt x="0" y="0"/>
                </a:lnTo>
                <a:close/>
              </a:path>
            </a:pathLst>
          </a:custGeom>
          <a:blipFill>
            <a:blip r:embed="rId3"/>
            <a:stretch>
              <a:fillRect/>
            </a:stretch>
          </a:blipFill>
        </p:spPr>
        <p:txBody>
          <a:bodyPr/>
          <a:lstStyle/>
          <a:p>
            <a:endParaRPr lang="en-US"/>
          </a:p>
        </p:txBody>
      </p:sp>
      <p:sp>
        <p:nvSpPr>
          <p:cNvPr id="5" name="Speech Bubble: Rectangle with Corners Rounded 4">
            <a:extLst>
              <a:ext uri="{FF2B5EF4-FFF2-40B4-BE49-F238E27FC236}">
                <a16:creationId xmlns:a16="http://schemas.microsoft.com/office/drawing/2014/main" id="{0CBF12D4-AE3C-7E72-C455-F4DC08F062EA}"/>
              </a:ext>
            </a:extLst>
          </p:cNvPr>
          <p:cNvSpPr/>
          <p:nvPr/>
        </p:nvSpPr>
        <p:spPr>
          <a:xfrm>
            <a:off x="876300" y="2552700"/>
            <a:ext cx="9829800" cy="6781799"/>
          </a:xfrm>
          <a:prstGeom prst="wedgeRoundRectCallout">
            <a:avLst>
              <a:gd name="adj1" fmla="val 55911"/>
              <a:gd name="adj2" fmla="val 33398"/>
              <a:gd name="adj3" fmla="val 16667"/>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200">
                <a:solidFill>
                  <a:schemeClr val="tx1"/>
                </a:solidFill>
              </a:rPr>
              <a:t>Các em hãy quan sát thao tác của thầy, cô và phát biểu các bước thực hiện thao tác trình bày và định dạng nội dung trên trang chiếu dạng gạch đầu dòng/đánh dấu đầu dòng.</a:t>
            </a:r>
            <a:endParaRPr lang="en-US" sz="4200">
              <a:solidFill>
                <a:schemeClr val="tx1"/>
              </a:solidFill>
            </a:endParaRPr>
          </a:p>
        </p:txBody>
      </p:sp>
      <p:grpSp>
        <p:nvGrpSpPr>
          <p:cNvPr id="9" name="Group 8">
            <a:extLst>
              <a:ext uri="{FF2B5EF4-FFF2-40B4-BE49-F238E27FC236}">
                <a16:creationId xmlns:a16="http://schemas.microsoft.com/office/drawing/2014/main" id="{F0769379-9531-9517-02B8-C02EC3408AFB}"/>
              </a:ext>
            </a:extLst>
          </p:cNvPr>
          <p:cNvGrpSpPr/>
          <p:nvPr/>
        </p:nvGrpSpPr>
        <p:grpSpPr>
          <a:xfrm>
            <a:off x="5791200" y="266700"/>
            <a:ext cx="6705600" cy="1219200"/>
            <a:chOff x="5791200" y="266700"/>
            <a:chExt cx="6705600" cy="1219200"/>
          </a:xfrm>
        </p:grpSpPr>
        <p:sp>
          <p:nvSpPr>
            <p:cNvPr id="6" name="TextBox 5">
              <a:extLst>
                <a:ext uri="{FF2B5EF4-FFF2-40B4-BE49-F238E27FC236}">
                  <a16:creationId xmlns:a16="http://schemas.microsoft.com/office/drawing/2014/main" id="{85D2F428-18BB-57D1-BE40-E98898DF54FC}"/>
                </a:ext>
              </a:extLst>
            </p:cNvPr>
            <p:cNvSpPr txBox="1"/>
            <p:nvPr/>
          </p:nvSpPr>
          <p:spPr>
            <a:xfrm>
              <a:off x="5791200" y="266700"/>
              <a:ext cx="6705600" cy="938719"/>
            </a:xfrm>
            <a:prstGeom prst="rect">
              <a:avLst/>
            </a:prstGeom>
            <a:noFill/>
          </p:spPr>
          <p:txBody>
            <a:bodyPr wrap="square" rtlCol="0">
              <a:spAutoFit/>
            </a:bodyPr>
            <a:lstStyle/>
            <a:p>
              <a:pPr algn="ctr"/>
              <a:r>
                <a:rPr lang="en-US" sz="5500" b="1">
                  <a:solidFill>
                    <a:schemeClr val="accent2">
                      <a:lumMod val="50000"/>
                    </a:schemeClr>
                  </a:solidFill>
                  <a:latin typeface="Arial" panose="020B0604020202020204" pitchFamily="34" charset="0"/>
                  <a:cs typeface="Arial" panose="020B0604020202020204" pitchFamily="34" charset="0"/>
                </a:rPr>
                <a:t>THỰC HIỆN </a:t>
              </a:r>
            </a:p>
          </p:txBody>
        </p:sp>
        <p:cxnSp>
          <p:nvCxnSpPr>
            <p:cNvPr id="8" name="Straight Connector 7">
              <a:extLst>
                <a:ext uri="{FF2B5EF4-FFF2-40B4-BE49-F238E27FC236}">
                  <a16:creationId xmlns:a16="http://schemas.microsoft.com/office/drawing/2014/main" id="{4B4143CB-DC83-B938-2774-52440F94E5BC}"/>
                </a:ext>
              </a:extLst>
            </p:cNvPr>
            <p:cNvCxnSpPr/>
            <p:nvPr/>
          </p:nvCxnSpPr>
          <p:spPr>
            <a:xfrm>
              <a:off x="6324600" y="1485900"/>
              <a:ext cx="6096000" cy="0"/>
            </a:xfrm>
            <a:prstGeom prst="line">
              <a:avLst/>
            </a:prstGeom>
            <a:ln w="28575">
              <a:solidFill>
                <a:schemeClr val="accent2">
                  <a:lumMod val="75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A01F53-746F-815A-59D5-05A7E1C98510}"/>
              </a:ext>
            </a:extLst>
          </p:cNvPr>
          <p:cNvPicPr>
            <a:picLocks noChangeAspect="1"/>
          </p:cNvPicPr>
          <p:nvPr/>
        </p:nvPicPr>
        <p:blipFill rotWithShape="1">
          <a:blip r:embed="rId3">
            <a:extLst>
              <a:ext uri="{28A0092B-C50C-407E-A947-70E740481C1C}">
                <a14:useLocalDpi xmlns:a14="http://schemas.microsoft.com/office/drawing/2010/main" val="0"/>
              </a:ext>
            </a:extLst>
          </a:blip>
          <a:srcRect r="41394" b="32569"/>
          <a:stretch/>
        </p:blipFill>
        <p:spPr>
          <a:xfrm>
            <a:off x="3395663" y="1021186"/>
            <a:ext cx="7771137" cy="6448774"/>
          </a:xfrm>
          <a:prstGeom prst="rect">
            <a:avLst/>
          </a:prstGeom>
        </p:spPr>
      </p:pic>
      <p:sp>
        <p:nvSpPr>
          <p:cNvPr id="11" name="Rectangle: Rounded Corners 10">
            <a:extLst>
              <a:ext uri="{FF2B5EF4-FFF2-40B4-BE49-F238E27FC236}">
                <a16:creationId xmlns:a16="http://schemas.microsoft.com/office/drawing/2014/main" id="{445897E5-FE28-26A4-9E4C-BDED8AF548F9}"/>
              </a:ext>
            </a:extLst>
          </p:cNvPr>
          <p:cNvSpPr/>
          <p:nvPr/>
        </p:nvSpPr>
        <p:spPr>
          <a:xfrm>
            <a:off x="11887200" y="576220"/>
            <a:ext cx="5791200" cy="4567280"/>
          </a:xfrm>
          <a:prstGeom prst="roundRect">
            <a:avLst/>
          </a:prstGeom>
          <a:solidFill>
            <a:srgbClr val="FFEED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i="1">
                <a:solidFill>
                  <a:schemeClr val="tx1"/>
                </a:solidFill>
                <a:latin typeface="Arial" panose="020B0604020202020204" pitchFamily="34" charset="0"/>
                <a:cs typeface="Arial" panose="020B0604020202020204" pitchFamily="34" charset="0"/>
              </a:rPr>
              <a:t>Bước 1. </a:t>
            </a:r>
            <a:r>
              <a:rPr lang="en-US" sz="3500">
                <a:solidFill>
                  <a:schemeClr val="tx1"/>
                </a:solidFill>
                <a:latin typeface="Arial" panose="020B0604020202020204" pitchFamily="34" charset="0"/>
                <a:cs typeface="Arial" panose="020B0604020202020204" pitchFamily="34" charset="0"/>
              </a:rPr>
              <a:t>Nháy chọn thẻ lệnh Home, nhóm lệnh </a:t>
            </a:r>
            <a:r>
              <a:rPr lang="en-US" sz="3500" b="1">
                <a:solidFill>
                  <a:schemeClr val="tx1"/>
                </a:solidFill>
                <a:latin typeface="Arial" panose="020B0604020202020204" pitchFamily="34" charset="0"/>
                <a:cs typeface="Arial" panose="020B0604020202020204" pitchFamily="34" charset="0"/>
              </a:rPr>
              <a:t>Paragraph</a:t>
            </a:r>
            <a:r>
              <a:rPr lang="en-US" sz="3500">
                <a:solidFill>
                  <a:schemeClr val="tx1"/>
                </a:solidFill>
                <a:latin typeface="Arial" panose="020B0604020202020204" pitchFamily="34" charset="0"/>
                <a:cs typeface="Arial" panose="020B0604020202020204" pitchFamily="34" charset="0"/>
              </a:rPr>
              <a:t>, chọn lệnh chọn </a:t>
            </a:r>
            <a:r>
              <a:rPr lang="en-US" sz="3500" b="1">
                <a:solidFill>
                  <a:schemeClr val="tx1"/>
                </a:solidFill>
                <a:latin typeface="Arial" panose="020B0604020202020204" pitchFamily="34" charset="0"/>
                <a:cs typeface="Arial" panose="020B0604020202020204" pitchFamily="34" charset="0"/>
              </a:rPr>
              <a:t>Bullets</a:t>
            </a:r>
            <a:r>
              <a:rPr lang="en-US" sz="3500">
                <a:solidFill>
                  <a:schemeClr val="tx1"/>
                </a:solidFill>
                <a:latin typeface="Arial" panose="020B0604020202020204" pitchFamily="34" charset="0"/>
                <a:cs typeface="Arial" panose="020B0604020202020204" pitchFamily="34" charset="0"/>
              </a:rPr>
              <a:t> để mở danh sách dấu đầu dòng</a:t>
            </a:r>
          </a:p>
        </p:txBody>
      </p:sp>
      <p:sp>
        <p:nvSpPr>
          <p:cNvPr id="12" name="Rectangle: Rounded Corners 11">
            <a:extLst>
              <a:ext uri="{FF2B5EF4-FFF2-40B4-BE49-F238E27FC236}">
                <a16:creationId xmlns:a16="http://schemas.microsoft.com/office/drawing/2014/main" id="{0FFB618D-0209-097A-E761-668BC75ED447}"/>
              </a:ext>
            </a:extLst>
          </p:cNvPr>
          <p:cNvSpPr/>
          <p:nvPr/>
        </p:nvSpPr>
        <p:spPr>
          <a:xfrm>
            <a:off x="11858625" y="6639189"/>
            <a:ext cx="5791200" cy="2483665"/>
          </a:xfrm>
          <a:prstGeom prst="roundRect">
            <a:avLst/>
          </a:prstGeom>
          <a:solidFill>
            <a:srgbClr val="FFEED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i="1">
                <a:solidFill>
                  <a:schemeClr val="tx1"/>
                </a:solidFill>
                <a:latin typeface="Arial" panose="020B0604020202020204" pitchFamily="34" charset="0"/>
                <a:cs typeface="Arial" panose="020B0604020202020204" pitchFamily="34" charset="0"/>
              </a:rPr>
              <a:t>Bước 2. </a:t>
            </a:r>
            <a:r>
              <a:rPr lang="en-US" sz="3500">
                <a:solidFill>
                  <a:schemeClr val="tx1"/>
                </a:solidFill>
                <a:latin typeface="Arial" panose="020B0604020202020204" pitchFamily="34" charset="0"/>
                <a:cs typeface="Arial" panose="020B0604020202020204" pitchFamily="34" charset="0"/>
              </a:rPr>
              <a:t>Nháy chuột chọn một kiểu dáu đầu dòng</a:t>
            </a:r>
          </a:p>
        </p:txBody>
      </p:sp>
      <p:sp>
        <p:nvSpPr>
          <p:cNvPr id="13" name="Rectangle: Rounded Corners 12">
            <a:extLst>
              <a:ext uri="{FF2B5EF4-FFF2-40B4-BE49-F238E27FC236}">
                <a16:creationId xmlns:a16="http://schemas.microsoft.com/office/drawing/2014/main" id="{81F19185-34C4-811C-A75E-1A8A4EE7BA0B}"/>
              </a:ext>
            </a:extLst>
          </p:cNvPr>
          <p:cNvSpPr/>
          <p:nvPr/>
        </p:nvSpPr>
        <p:spPr>
          <a:xfrm>
            <a:off x="2576513" y="7802986"/>
            <a:ext cx="4457700" cy="2178864"/>
          </a:xfrm>
          <a:prstGeom prst="roundRect">
            <a:avLst>
              <a:gd name="adj" fmla="val 50000"/>
            </a:avLst>
          </a:prstGeom>
          <a:solidFill>
            <a:srgbClr val="D3E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i="1">
                <a:solidFill>
                  <a:schemeClr val="tx1"/>
                </a:solidFill>
                <a:latin typeface="Arial" panose="020B0604020202020204" pitchFamily="34" charset="0"/>
                <a:cs typeface="Arial" panose="020B0604020202020204" pitchFamily="34" charset="0"/>
              </a:rPr>
              <a:t>Chọn </a:t>
            </a:r>
            <a:r>
              <a:rPr lang="en-US" sz="3500" b="1" i="1">
                <a:solidFill>
                  <a:schemeClr val="tx1"/>
                </a:solidFill>
                <a:latin typeface="Arial" panose="020B0604020202020204" pitchFamily="34" charset="0"/>
                <a:cs typeface="Arial" panose="020B0604020202020204" pitchFamily="34" charset="0"/>
              </a:rPr>
              <a:t>None</a:t>
            </a:r>
            <a:r>
              <a:rPr lang="en-US" sz="3500" i="1">
                <a:solidFill>
                  <a:schemeClr val="tx1"/>
                </a:solidFill>
                <a:latin typeface="Arial" panose="020B0604020202020204" pitchFamily="34" charset="0"/>
                <a:cs typeface="Arial" panose="020B0604020202020204" pitchFamily="34" charset="0"/>
              </a:rPr>
              <a:t> để hủy dấu đầu dòng</a:t>
            </a:r>
            <a:endParaRPr lang="en-US" sz="3500">
              <a:solidFill>
                <a:schemeClr val="tx1"/>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F5E565BD-32CD-0B45-8B7E-6239604886CF}"/>
              </a:ext>
            </a:extLst>
          </p:cNvPr>
          <p:cNvCxnSpPr/>
          <p:nvPr/>
        </p:nvCxnSpPr>
        <p:spPr>
          <a:xfrm>
            <a:off x="3719513" y="6950847"/>
            <a:ext cx="0" cy="762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848AEC-77A0-A8E1-DB35-C3FA90C813E2}"/>
              </a:ext>
            </a:extLst>
          </p:cNvPr>
          <p:cNvCxnSpPr>
            <a:cxnSpLocks/>
          </p:cNvCxnSpPr>
          <p:nvPr/>
        </p:nvCxnSpPr>
        <p:spPr>
          <a:xfrm flipH="1">
            <a:off x="11063288" y="1338220"/>
            <a:ext cx="79057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B9319A-B643-47A6-9BB7-373A25B7AC61}"/>
              </a:ext>
            </a:extLst>
          </p:cNvPr>
          <p:cNvCxnSpPr>
            <a:cxnSpLocks/>
          </p:cNvCxnSpPr>
          <p:nvPr/>
        </p:nvCxnSpPr>
        <p:spPr>
          <a:xfrm flipH="1">
            <a:off x="7586663" y="8121766"/>
            <a:ext cx="4267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0A92CF-3451-05D3-1C1E-0B9AE4CAD608}"/>
              </a:ext>
            </a:extLst>
          </p:cNvPr>
          <p:cNvCxnSpPr/>
          <p:nvPr/>
        </p:nvCxnSpPr>
        <p:spPr>
          <a:xfrm>
            <a:off x="7586663" y="7359766"/>
            <a:ext cx="0" cy="7620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560733BB-88C2-BD5A-7222-6AFCE23052B3}"/>
              </a:ext>
            </a:extLst>
          </p:cNvPr>
          <p:cNvGrpSpPr/>
          <p:nvPr/>
        </p:nvGrpSpPr>
        <p:grpSpPr>
          <a:xfrm>
            <a:off x="304801" y="576220"/>
            <a:ext cx="3124200" cy="2195513"/>
            <a:chOff x="457200" y="664347"/>
            <a:chExt cx="3124200" cy="2195513"/>
          </a:xfrm>
        </p:grpSpPr>
        <p:sp>
          <p:nvSpPr>
            <p:cNvPr id="29" name="TextBox 28">
              <a:extLst>
                <a:ext uri="{FF2B5EF4-FFF2-40B4-BE49-F238E27FC236}">
                  <a16:creationId xmlns:a16="http://schemas.microsoft.com/office/drawing/2014/main" id="{8DB0BCEA-488B-1935-4BA7-C9E3168BA7D7}"/>
                </a:ext>
              </a:extLst>
            </p:cNvPr>
            <p:cNvSpPr txBox="1"/>
            <p:nvPr/>
          </p:nvSpPr>
          <p:spPr>
            <a:xfrm>
              <a:off x="457200" y="664347"/>
              <a:ext cx="3124200" cy="2041456"/>
            </a:xfrm>
            <a:prstGeom prst="rect">
              <a:avLst/>
            </a:prstGeom>
            <a:noFill/>
          </p:spPr>
          <p:txBody>
            <a:bodyPr wrap="square" rtlCol="0">
              <a:spAutoFit/>
            </a:bodyPr>
            <a:lstStyle/>
            <a:p>
              <a:pPr algn="ctr">
                <a:lnSpc>
                  <a:spcPct val="150000"/>
                </a:lnSpc>
              </a:pPr>
              <a:r>
                <a:rPr lang="en-US" sz="4500" b="1">
                  <a:solidFill>
                    <a:schemeClr val="accent6">
                      <a:lumMod val="50000"/>
                    </a:schemeClr>
                  </a:solidFill>
                  <a:latin typeface="Arial" panose="020B0604020202020204" pitchFamily="34" charset="0"/>
                  <a:cs typeface="Arial" panose="020B0604020202020204" pitchFamily="34" charset="0"/>
                </a:rPr>
                <a:t>Các bước thực hiện </a:t>
              </a:r>
            </a:p>
          </p:txBody>
        </p:sp>
        <p:cxnSp>
          <p:nvCxnSpPr>
            <p:cNvPr id="31" name="Straight Connector 30">
              <a:extLst>
                <a:ext uri="{FF2B5EF4-FFF2-40B4-BE49-F238E27FC236}">
                  <a16:creationId xmlns:a16="http://schemas.microsoft.com/office/drawing/2014/main" id="{B9165F3F-0F7B-C81E-830A-443AF77A8EA8}"/>
                </a:ext>
              </a:extLst>
            </p:cNvPr>
            <p:cNvCxnSpPr>
              <a:cxnSpLocks/>
            </p:cNvCxnSpPr>
            <p:nvPr/>
          </p:nvCxnSpPr>
          <p:spPr>
            <a:xfrm>
              <a:off x="550068" y="2859860"/>
              <a:ext cx="3031332"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6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500"/>
                                        <p:tgtEl>
                                          <p:spTgt spid="19"/>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1500"/>
                            </p:stCondLst>
                            <p:childTnLst>
                              <p:par>
                                <p:cTn id="28" presetID="22" presetClass="entr" presetSubtype="2"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5A4D9-7EE0-ED9E-4578-F70236CD6F5D}"/>
              </a:ext>
            </a:extLst>
          </p:cNvPr>
          <p:cNvSpPr txBox="1"/>
          <p:nvPr/>
        </p:nvSpPr>
        <p:spPr>
          <a:xfrm>
            <a:off x="3924300" y="477340"/>
            <a:ext cx="10439400" cy="1169551"/>
          </a:xfrm>
          <a:prstGeom prst="rect">
            <a:avLst/>
          </a:prstGeom>
          <a:noFill/>
        </p:spPr>
        <p:txBody>
          <a:bodyPr wrap="square" rtlCol="0">
            <a:spAutoFit/>
          </a:bodyPr>
          <a:lstStyle/>
          <a:p>
            <a:pPr algn="ctr"/>
            <a:r>
              <a:rPr lang="en-US" sz="7000" b="1">
                <a:solidFill>
                  <a:schemeClr val="accent6">
                    <a:lumMod val="50000"/>
                  </a:schemeClr>
                </a:solidFill>
                <a:latin typeface="Arial" panose="020B0604020202020204" pitchFamily="34" charset="0"/>
                <a:cs typeface="Arial" panose="020B0604020202020204" pitchFamily="34" charset="0"/>
              </a:rPr>
              <a:t>LUYỆN TẬP </a:t>
            </a:r>
          </a:p>
        </p:txBody>
      </p:sp>
      <p:sp>
        <p:nvSpPr>
          <p:cNvPr id="3" name="Freeform 4">
            <a:extLst>
              <a:ext uri="{FF2B5EF4-FFF2-40B4-BE49-F238E27FC236}">
                <a16:creationId xmlns:a16="http://schemas.microsoft.com/office/drawing/2014/main" id="{0B89BB47-E44D-73CE-EBE3-9CFD5B21ECB4}"/>
              </a:ext>
            </a:extLst>
          </p:cNvPr>
          <p:cNvSpPr/>
          <p:nvPr/>
        </p:nvSpPr>
        <p:spPr>
          <a:xfrm rot="9926864">
            <a:off x="-2332603" y="-1422231"/>
            <a:ext cx="9424422" cy="2844462"/>
          </a:xfrm>
          <a:custGeom>
            <a:avLst/>
            <a:gdLst/>
            <a:ahLst/>
            <a:cxnLst/>
            <a:rect l="l" t="t" r="r" b="b"/>
            <a:pathLst>
              <a:path w="9424422" h="2844462">
                <a:moveTo>
                  <a:pt x="0" y="0"/>
                </a:moveTo>
                <a:lnTo>
                  <a:pt x="9424421" y="0"/>
                </a:lnTo>
                <a:lnTo>
                  <a:pt x="9424421" y="2844462"/>
                </a:lnTo>
                <a:lnTo>
                  <a:pt x="0" y="28444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6">
            <a:extLst>
              <a:ext uri="{FF2B5EF4-FFF2-40B4-BE49-F238E27FC236}">
                <a16:creationId xmlns:a16="http://schemas.microsoft.com/office/drawing/2014/main" id="{767EEE58-6C71-2282-FB55-2BB4F81DF5F1}"/>
              </a:ext>
            </a:extLst>
          </p:cNvPr>
          <p:cNvSpPr/>
          <p:nvPr/>
        </p:nvSpPr>
        <p:spPr>
          <a:xfrm rot="-96395">
            <a:off x="380474" y="489297"/>
            <a:ext cx="639259" cy="648694"/>
          </a:xfrm>
          <a:custGeom>
            <a:avLst/>
            <a:gdLst/>
            <a:ahLst/>
            <a:cxnLst/>
            <a:rect l="l" t="t" r="r" b="b"/>
            <a:pathLst>
              <a:path w="639259" h="648694">
                <a:moveTo>
                  <a:pt x="0" y="0"/>
                </a:moveTo>
                <a:lnTo>
                  <a:pt x="639258" y="0"/>
                </a:lnTo>
                <a:lnTo>
                  <a:pt x="639258" y="648694"/>
                </a:lnTo>
                <a:lnTo>
                  <a:pt x="0" y="6486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7">
            <a:extLst>
              <a:ext uri="{FF2B5EF4-FFF2-40B4-BE49-F238E27FC236}">
                <a16:creationId xmlns:a16="http://schemas.microsoft.com/office/drawing/2014/main" id="{AFD4EC8C-74AC-11B8-7B00-974B21EE12F7}"/>
              </a:ext>
            </a:extLst>
          </p:cNvPr>
          <p:cNvSpPr/>
          <p:nvPr/>
        </p:nvSpPr>
        <p:spPr>
          <a:xfrm rot="-96395">
            <a:off x="2284183" y="72088"/>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id="{5E309911-72BB-7C9B-C38D-BB0274249F18}"/>
              </a:ext>
            </a:extLst>
          </p:cNvPr>
          <p:cNvSpPr/>
          <p:nvPr/>
        </p:nvSpPr>
        <p:spPr>
          <a:xfrm rot="-708870">
            <a:off x="11832114" y="9060660"/>
            <a:ext cx="8811581" cy="2659495"/>
          </a:xfrm>
          <a:custGeom>
            <a:avLst/>
            <a:gdLst/>
            <a:ahLst/>
            <a:cxnLst/>
            <a:rect l="l" t="t" r="r" b="b"/>
            <a:pathLst>
              <a:path w="8811581" h="2659495">
                <a:moveTo>
                  <a:pt x="0" y="0"/>
                </a:moveTo>
                <a:lnTo>
                  <a:pt x="8811581" y="0"/>
                </a:lnTo>
                <a:lnTo>
                  <a:pt x="8811581" y="2659496"/>
                </a:lnTo>
                <a:lnTo>
                  <a:pt x="0" y="26594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5">
            <a:extLst>
              <a:ext uri="{FF2B5EF4-FFF2-40B4-BE49-F238E27FC236}">
                <a16:creationId xmlns:a16="http://schemas.microsoft.com/office/drawing/2014/main" id="{A1AA576C-BEF0-BBA0-8EC3-4BA050199963}"/>
              </a:ext>
            </a:extLst>
          </p:cNvPr>
          <p:cNvSpPr/>
          <p:nvPr/>
        </p:nvSpPr>
        <p:spPr>
          <a:xfrm rot="-96395">
            <a:off x="16992953" y="9313023"/>
            <a:ext cx="639259" cy="648694"/>
          </a:xfrm>
          <a:custGeom>
            <a:avLst/>
            <a:gdLst/>
            <a:ahLst/>
            <a:cxnLst/>
            <a:rect l="l" t="t" r="r" b="b"/>
            <a:pathLst>
              <a:path w="639259" h="648694">
                <a:moveTo>
                  <a:pt x="0" y="0"/>
                </a:moveTo>
                <a:lnTo>
                  <a:pt x="639259" y="0"/>
                </a:lnTo>
                <a:lnTo>
                  <a:pt x="639259" y="648694"/>
                </a:lnTo>
                <a:lnTo>
                  <a:pt x="0" y="6486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B74CF1B7-7611-79C0-EB6F-90E0C37B6FF4}"/>
              </a:ext>
            </a:extLst>
          </p:cNvPr>
          <p:cNvSpPr/>
          <p:nvPr/>
        </p:nvSpPr>
        <p:spPr>
          <a:xfrm rot="-96395">
            <a:off x="14684168" y="9683687"/>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20" name="Arrow: Pentagon 19">
            <a:extLst>
              <a:ext uri="{FF2B5EF4-FFF2-40B4-BE49-F238E27FC236}">
                <a16:creationId xmlns:a16="http://schemas.microsoft.com/office/drawing/2014/main" id="{DAC39798-2644-BD7E-69F5-C93AD7831327}"/>
              </a:ext>
            </a:extLst>
          </p:cNvPr>
          <p:cNvSpPr/>
          <p:nvPr/>
        </p:nvSpPr>
        <p:spPr>
          <a:xfrm>
            <a:off x="-38100" y="2059314"/>
            <a:ext cx="6781800" cy="1219200"/>
          </a:xfrm>
          <a:prstGeom prst="homePlat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Bài tập 1. SGK tr. 31</a:t>
            </a:r>
          </a:p>
        </p:txBody>
      </p:sp>
      <p:sp>
        <p:nvSpPr>
          <p:cNvPr id="22" name="TextBox 21">
            <a:extLst>
              <a:ext uri="{FF2B5EF4-FFF2-40B4-BE49-F238E27FC236}">
                <a16:creationId xmlns:a16="http://schemas.microsoft.com/office/drawing/2014/main" id="{3D105A6A-04FF-F50C-D6C9-C31CC2EE73FF}"/>
              </a:ext>
            </a:extLst>
          </p:cNvPr>
          <p:cNvSpPr txBox="1"/>
          <p:nvPr/>
        </p:nvSpPr>
        <p:spPr>
          <a:xfrm>
            <a:off x="2062137" y="4229103"/>
            <a:ext cx="8839200" cy="4062176"/>
          </a:xfrm>
          <a:prstGeom prst="round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Các lệnh để định dạng kiểu chữ, phông chữ, màu chữ và kích thước chữ trên trang chiếu thuộc nhóm lệnh nào trên dải lệnh Home? </a:t>
            </a:r>
          </a:p>
        </p:txBody>
      </p:sp>
      <p:sp>
        <p:nvSpPr>
          <p:cNvPr id="23" name="Freeform 8">
            <a:extLst>
              <a:ext uri="{FF2B5EF4-FFF2-40B4-BE49-F238E27FC236}">
                <a16:creationId xmlns:a16="http://schemas.microsoft.com/office/drawing/2014/main" id="{256C4B4A-1EF8-CC33-2895-CD2F66A26DCC}"/>
              </a:ext>
            </a:extLst>
          </p:cNvPr>
          <p:cNvSpPr/>
          <p:nvPr/>
        </p:nvSpPr>
        <p:spPr>
          <a:xfrm>
            <a:off x="11654722" y="4152900"/>
            <a:ext cx="4575878" cy="6077968"/>
          </a:xfrm>
          <a:custGeom>
            <a:avLst/>
            <a:gdLst/>
            <a:ahLst/>
            <a:cxnLst/>
            <a:rect l="l" t="t" r="r" b="b"/>
            <a:pathLst>
              <a:path w="3079815" h="4114800">
                <a:moveTo>
                  <a:pt x="0" y="0"/>
                </a:moveTo>
                <a:lnTo>
                  <a:pt x="3079815" y="0"/>
                </a:lnTo>
                <a:lnTo>
                  <a:pt x="3079815"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24" name="Freeform 2">
            <a:extLst>
              <a:ext uri="{FF2B5EF4-FFF2-40B4-BE49-F238E27FC236}">
                <a16:creationId xmlns:a16="http://schemas.microsoft.com/office/drawing/2014/main" id="{22D3D1CA-B2B6-66FA-D6CE-01D2EF86462E}"/>
              </a:ext>
            </a:extLst>
          </p:cNvPr>
          <p:cNvSpPr/>
          <p:nvPr/>
        </p:nvSpPr>
        <p:spPr>
          <a:xfrm>
            <a:off x="15501566" y="931591"/>
            <a:ext cx="1519894" cy="1430600"/>
          </a:xfrm>
          <a:custGeom>
            <a:avLst/>
            <a:gdLst/>
            <a:ahLst/>
            <a:cxnLst/>
            <a:rect l="l" t="t" r="r" b="b"/>
            <a:pathLst>
              <a:path w="2792853" h="2628773">
                <a:moveTo>
                  <a:pt x="0" y="0"/>
                </a:moveTo>
                <a:lnTo>
                  <a:pt x="2792853" y="0"/>
                </a:lnTo>
                <a:lnTo>
                  <a:pt x="2792853" y="2628773"/>
                </a:lnTo>
                <a:lnTo>
                  <a:pt x="0" y="262877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5" name="Freeform 10">
            <a:extLst>
              <a:ext uri="{FF2B5EF4-FFF2-40B4-BE49-F238E27FC236}">
                <a16:creationId xmlns:a16="http://schemas.microsoft.com/office/drawing/2014/main" id="{78D06FE5-7177-3F9B-6FB4-B1B28F5F5EA4}"/>
              </a:ext>
            </a:extLst>
          </p:cNvPr>
          <p:cNvSpPr/>
          <p:nvPr/>
        </p:nvSpPr>
        <p:spPr>
          <a:xfrm>
            <a:off x="459867" y="8118090"/>
            <a:ext cx="1137667" cy="2087462"/>
          </a:xfrm>
          <a:custGeom>
            <a:avLst/>
            <a:gdLst/>
            <a:ahLst/>
            <a:cxnLst/>
            <a:rect l="l" t="t" r="r" b="b"/>
            <a:pathLst>
              <a:path w="2242566" h="4114800">
                <a:moveTo>
                  <a:pt x="0" y="0"/>
                </a:moveTo>
                <a:lnTo>
                  <a:pt x="2242566" y="0"/>
                </a:lnTo>
                <a:lnTo>
                  <a:pt x="2242566"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Tree>
    <p:extLst>
      <p:ext uri="{BB962C8B-B14F-4D97-AF65-F5344CB8AC3E}">
        <p14:creationId xmlns:p14="http://schemas.microsoft.com/office/powerpoint/2010/main" val="31896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8DD"/>
        </a:solidFill>
        <a:effectLst/>
      </p:bgPr>
    </p:bg>
    <p:spTree>
      <p:nvGrpSpPr>
        <p:cNvPr id="1" name=""/>
        <p:cNvGrpSpPr/>
        <p:nvPr/>
      </p:nvGrpSpPr>
      <p:grpSpPr>
        <a:xfrm>
          <a:off x="0" y="0"/>
          <a:ext cx="0" cy="0"/>
          <a:chOff x="0" y="0"/>
          <a:chExt cx="0" cy="0"/>
        </a:xfrm>
      </p:grpSpPr>
      <p:sp>
        <p:nvSpPr>
          <p:cNvPr id="2" name="Freeform 2"/>
          <p:cNvSpPr/>
          <p:nvPr/>
        </p:nvSpPr>
        <p:spPr>
          <a:xfrm>
            <a:off x="8876824" y="1028700"/>
            <a:ext cx="7690935" cy="8229600"/>
          </a:xfrm>
          <a:custGeom>
            <a:avLst/>
            <a:gdLst/>
            <a:ahLst/>
            <a:cxnLst/>
            <a:rect l="l" t="t" r="r" b="b"/>
            <a:pathLst>
              <a:path w="7690935" h="8229600">
                <a:moveTo>
                  <a:pt x="0" y="0"/>
                </a:moveTo>
                <a:lnTo>
                  <a:pt x="7690936" y="0"/>
                </a:lnTo>
                <a:lnTo>
                  <a:pt x="7690936" y="8229600"/>
                </a:lnTo>
                <a:lnTo>
                  <a:pt x="0" y="82296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720239" y="3543300"/>
            <a:ext cx="5604597" cy="6202271"/>
          </a:xfrm>
          <a:custGeom>
            <a:avLst/>
            <a:gdLst/>
            <a:ahLst/>
            <a:cxnLst/>
            <a:rect l="l" t="t" r="r" b="b"/>
            <a:pathLst>
              <a:path w="5541674" h="6132637">
                <a:moveTo>
                  <a:pt x="0" y="0"/>
                </a:moveTo>
                <a:lnTo>
                  <a:pt x="5541675" y="0"/>
                </a:lnTo>
                <a:lnTo>
                  <a:pt x="5541675" y="6132637"/>
                </a:lnTo>
                <a:lnTo>
                  <a:pt x="0" y="61326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9722658" y="2543500"/>
            <a:ext cx="6259685" cy="4517262"/>
          </a:xfrm>
          <a:prstGeom prst="rect">
            <a:avLst/>
          </a:prstGeom>
        </p:spPr>
        <p:txBody>
          <a:bodyPr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a:ln>
                  <a:noFill/>
                </a:ln>
                <a:solidFill>
                  <a:srgbClr val="FFFFFF"/>
                </a:solidFill>
                <a:effectLst/>
                <a:uLnTx/>
                <a:uFillTx/>
                <a:ea typeface="+mn-ea"/>
                <a:cs typeface="+mn-cs"/>
              </a:rPr>
              <a:t>Các lệnh để định dạng kiểu chữ, phông chữ, màu chữ và kích thước chữ trên trang chiếu thuộc nhóm lệnh </a:t>
            </a:r>
            <a:r>
              <a:rPr kumimoji="0" lang="en-US" sz="4000" b="1" i="0" u="none" strike="noStrike" kern="1200" cap="none" spc="0" normalizeH="0" baseline="0" noProof="0">
                <a:ln>
                  <a:noFill/>
                </a:ln>
                <a:solidFill>
                  <a:srgbClr val="FFFFFF"/>
                </a:solidFill>
                <a:effectLst/>
                <a:uLnTx/>
                <a:uFillTx/>
                <a:ea typeface="+mn-ea"/>
                <a:cs typeface="+mn-cs"/>
              </a:rPr>
              <a:t>Font.</a:t>
            </a:r>
          </a:p>
        </p:txBody>
      </p:sp>
      <p:sp>
        <p:nvSpPr>
          <p:cNvPr id="6" name="Freeform 6"/>
          <p:cNvSpPr/>
          <p:nvPr/>
        </p:nvSpPr>
        <p:spPr>
          <a:xfrm>
            <a:off x="-1806788" y="1219200"/>
            <a:ext cx="3845468" cy="4114800"/>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7"/>
          <p:cNvPicPr>
            <a:picLocks noChangeAspect="1"/>
          </p:cNvPicPr>
          <p:nvPr/>
        </p:nvPicPr>
        <p:blipFill>
          <a:blip r:embed="rId8"/>
          <a:srcRect/>
          <a:stretch>
            <a:fillRect/>
          </a:stretch>
        </p:blipFill>
        <p:spPr>
          <a:xfrm>
            <a:off x="7288366" y="3548062"/>
            <a:ext cx="1003042" cy="970842"/>
          </a:xfrm>
          <a:prstGeom prst="rect">
            <a:avLst/>
          </a:prstGeom>
        </p:spPr>
      </p:pic>
      <p:sp>
        <p:nvSpPr>
          <p:cNvPr id="8" name="Rectangle 7">
            <a:extLst>
              <a:ext uri="{FF2B5EF4-FFF2-40B4-BE49-F238E27FC236}">
                <a16:creationId xmlns:a16="http://schemas.microsoft.com/office/drawing/2014/main" id="{B2995018-FF09-EC10-067B-58125EBCD81C}"/>
              </a:ext>
            </a:extLst>
          </p:cNvPr>
          <p:cNvSpPr/>
          <p:nvPr/>
        </p:nvSpPr>
        <p:spPr>
          <a:xfrm>
            <a:off x="2020747" y="739668"/>
            <a:ext cx="6433160" cy="1676399"/>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5B5051-8CCE-7516-9FF3-F0A32B25F891}"/>
              </a:ext>
            </a:extLst>
          </p:cNvPr>
          <p:cNvSpPr/>
          <p:nvPr/>
        </p:nvSpPr>
        <p:spPr>
          <a:xfrm>
            <a:off x="2173147" y="892068"/>
            <a:ext cx="6433160" cy="1676399"/>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EABE731-6DE3-2649-4CD7-37FB1905A666}"/>
              </a:ext>
            </a:extLst>
          </p:cNvPr>
          <p:cNvSpPr txBox="1"/>
          <p:nvPr/>
        </p:nvSpPr>
        <p:spPr>
          <a:xfrm>
            <a:off x="3081734" y="1236589"/>
            <a:ext cx="4876800" cy="938719"/>
          </a:xfrm>
          <a:prstGeom prst="rect">
            <a:avLst/>
          </a:prstGeom>
          <a:noFill/>
        </p:spPr>
        <p:txBody>
          <a:bodyPr wrap="square" rtlCol="0">
            <a:spAutoFit/>
          </a:bodyPr>
          <a:lstStyle/>
          <a:p>
            <a:pPr algn="ctr"/>
            <a:r>
              <a:rPr lang="en-US" sz="5500" b="1">
                <a:solidFill>
                  <a:schemeClr val="bg1"/>
                </a:solidFill>
                <a:latin typeface="Arial" panose="020B0604020202020204" pitchFamily="34" charset="0"/>
                <a:cs typeface="Arial" panose="020B0604020202020204" pitchFamily="34" charset="0"/>
              </a:rPr>
              <a:t>KẾT LUẬN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25A4D9-7EE0-ED9E-4578-F70236CD6F5D}"/>
              </a:ext>
            </a:extLst>
          </p:cNvPr>
          <p:cNvSpPr txBox="1"/>
          <p:nvPr/>
        </p:nvSpPr>
        <p:spPr>
          <a:xfrm>
            <a:off x="3924300" y="477340"/>
            <a:ext cx="10439400" cy="1169551"/>
          </a:xfrm>
          <a:prstGeom prst="rect">
            <a:avLst/>
          </a:prstGeom>
          <a:noFill/>
        </p:spPr>
        <p:txBody>
          <a:bodyPr wrap="square" rtlCol="0">
            <a:spAutoFit/>
          </a:bodyPr>
          <a:lstStyle/>
          <a:p>
            <a:pPr algn="ctr"/>
            <a:r>
              <a:rPr lang="en-US" sz="7000" b="1">
                <a:solidFill>
                  <a:schemeClr val="accent6">
                    <a:lumMod val="50000"/>
                  </a:schemeClr>
                </a:solidFill>
                <a:latin typeface="Arial" panose="020B0604020202020204" pitchFamily="34" charset="0"/>
                <a:cs typeface="Arial" panose="020B0604020202020204" pitchFamily="34" charset="0"/>
              </a:rPr>
              <a:t>LUYỆN TẬP </a:t>
            </a:r>
          </a:p>
        </p:txBody>
      </p:sp>
      <p:sp>
        <p:nvSpPr>
          <p:cNvPr id="3" name="Freeform 4">
            <a:extLst>
              <a:ext uri="{FF2B5EF4-FFF2-40B4-BE49-F238E27FC236}">
                <a16:creationId xmlns:a16="http://schemas.microsoft.com/office/drawing/2014/main" id="{0B89BB47-E44D-73CE-EBE3-9CFD5B21ECB4}"/>
              </a:ext>
            </a:extLst>
          </p:cNvPr>
          <p:cNvSpPr/>
          <p:nvPr/>
        </p:nvSpPr>
        <p:spPr>
          <a:xfrm rot="9926864">
            <a:off x="-2332603" y="-1422231"/>
            <a:ext cx="9424422" cy="2844462"/>
          </a:xfrm>
          <a:custGeom>
            <a:avLst/>
            <a:gdLst/>
            <a:ahLst/>
            <a:cxnLst/>
            <a:rect l="l" t="t" r="r" b="b"/>
            <a:pathLst>
              <a:path w="9424422" h="2844462">
                <a:moveTo>
                  <a:pt x="0" y="0"/>
                </a:moveTo>
                <a:lnTo>
                  <a:pt x="9424421" y="0"/>
                </a:lnTo>
                <a:lnTo>
                  <a:pt x="9424421" y="2844462"/>
                </a:lnTo>
                <a:lnTo>
                  <a:pt x="0" y="28444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6">
            <a:extLst>
              <a:ext uri="{FF2B5EF4-FFF2-40B4-BE49-F238E27FC236}">
                <a16:creationId xmlns:a16="http://schemas.microsoft.com/office/drawing/2014/main" id="{767EEE58-6C71-2282-FB55-2BB4F81DF5F1}"/>
              </a:ext>
            </a:extLst>
          </p:cNvPr>
          <p:cNvSpPr/>
          <p:nvPr/>
        </p:nvSpPr>
        <p:spPr>
          <a:xfrm rot="-96395">
            <a:off x="380474" y="489297"/>
            <a:ext cx="639259" cy="648694"/>
          </a:xfrm>
          <a:custGeom>
            <a:avLst/>
            <a:gdLst/>
            <a:ahLst/>
            <a:cxnLst/>
            <a:rect l="l" t="t" r="r" b="b"/>
            <a:pathLst>
              <a:path w="639259" h="648694">
                <a:moveTo>
                  <a:pt x="0" y="0"/>
                </a:moveTo>
                <a:lnTo>
                  <a:pt x="639258" y="0"/>
                </a:lnTo>
                <a:lnTo>
                  <a:pt x="639258" y="648694"/>
                </a:lnTo>
                <a:lnTo>
                  <a:pt x="0" y="6486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7">
            <a:extLst>
              <a:ext uri="{FF2B5EF4-FFF2-40B4-BE49-F238E27FC236}">
                <a16:creationId xmlns:a16="http://schemas.microsoft.com/office/drawing/2014/main" id="{AFD4EC8C-74AC-11B8-7B00-974B21EE12F7}"/>
              </a:ext>
            </a:extLst>
          </p:cNvPr>
          <p:cNvSpPr/>
          <p:nvPr/>
        </p:nvSpPr>
        <p:spPr>
          <a:xfrm rot="-96395">
            <a:off x="2284183" y="72088"/>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id="{5E309911-72BB-7C9B-C38D-BB0274249F18}"/>
              </a:ext>
            </a:extLst>
          </p:cNvPr>
          <p:cNvSpPr/>
          <p:nvPr/>
        </p:nvSpPr>
        <p:spPr>
          <a:xfrm rot="-708870">
            <a:off x="11832114" y="9060660"/>
            <a:ext cx="8811581" cy="2659495"/>
          </a:xfrm>
          <a:custGeom>
            <a:avLst/>
            <a:gdLst/>
            <a:ahLst/>
            <a:cxnLst/>
            <a:rect l="l" t="t" r="r" b="b"/>
            <a:pathLst>
              <a:path w="8811581" h="2659495">
                <a:moveTo>
                  <a:pt x="0" y="0"/>
                </a:moveTo>
                <a:lnTo>
                  <a:pt x="8811581" y="0"/>
                </a:lnTo>
                <a:lnTo>
                  <a:pt x="8811581" y="2659496"/>
                </a:lnTo>
                <a:lnTo>
                  <a:pt x="0" y="26594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5">
            <a:extLst>
              <a:ext uri="{FF2B5EF4-FFF2-40B4-BE49-F238E27FC236}">
                <a16:creationId xmlns:a16="http://schemas.microsoft.com/office/drawing/2014/main" id="{A1AA576C-BEF0-BBA0-8EC3-4BA050199963}"/>
              </a:ext>
            </a:extLst>
          </p:cNvPr>
          <p:cNvSpPr/>
          <p:nvPr/>
        </p:nvSpPr>
        <p:spPr>
          <a:xfrm rot="-96395">
            <a:off x="16992953" y="9313023"/>
            <a:ext cx="639259" cy="648694"/>
          </a:xfrm>
          <a:custGeom>
            <a:avLst/>
            <a:gdLst/>
            <a:ahLst/>
            <a:cxnLst/>
            <a:rect l="l" t="t" r="r" b="b"/>
            <a:pathLst>
              <a:path w="639259" h="648694">
                <a:moveTo>
                  <a:pt x="0" y="0"/>
                </a:moveTo>
                <a:lnTo>
                  <a:pt x="639259" y="0"/>
                </a:lnTo>
                <a:lnTo>
                  <a:pt x="639259" y="648694"/>
                </a:lnTo>
                <a:lnTo>
                  <a:pt x="0" y="64869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B74CF1B7-7611-79C0-EB6F-90E0C37B6FF4}"/>
              </a:ext>
            </a:extLst>
          </p:cNvPr>
          <p:cNvSpPr/>
          <p:nvPr/>
        </p:nvSpPr>
        <p:spPr>
          <a:xfrm rot="-96395">
            <a:off x="14684168" y="9683687"/>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8797915E-34C7-4F3C-2246-910F940CF927}"/>
              </a:ext>
            </a:extLst>
          </p:cNvPr>
          <p:cNvSpPr txBox="1"/>
          <p:nvPr/>
        </p:nvSpPr>
        <p:spPr>
          <a:xfrm>
            <a:off x="1257300" y="3670113"/>
            <a:ext cx="15773400" cy="1824923"/>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Lệnh nào sau đây giúp em trình bày một khối văn bản có sử dụng dấu đầu dòng? </a:t>
            </a:r>
          </a:p>
        </p:txBody>
      </p:sp>
      <p:sp>
        <p:nvSpPr>
          <p:cNvPr id="12" name="Arrow: Pentagon 11">
            <a:extLst>
              <a:ext uri="{FF2B5EF4-FFF2-40B4-BE49-F238E27FC236}">
                <a16:creationId xmlns:a16="http://schemas.microsoft.com/office/drawing/2014/main" id="{44BD3F58-7BAC-7BF7-B13B-E325629D62D5}"/>
              </a:ext>
            </a:extLst>
          </p:cNvPr>
          <p:cNvSpPr/>
          <p:nvPr/>
        </p:nvSpPr>
        <p:spPr>
          <a:xfrm>
            <a:off x="-38100" y="2059314"/>
            <a:ext cx="6781800" cy="1219200"/>
          </a:xfrm>
          <a:prstGeom prst="homePlat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Bài tập 2. SGK tr. 31</a:t>
            </a:r>
          </a:p>
        </p:txBody>
      </p:sp>
      <p:sp>
        <p:nvSpPr>
          <p:cNvPr id="13" name="Rectangle: Rounded Corners 12">
            <a:extLst>
              <a:ext uri="{FF2B5EF4-FFF2-40B4-BE49-F238E27FC236}">
                <a16:creationId xmlns:a16="http://schemas.microsoft.com/office/drawing/2014/main" id="{1735EE27-1A46-FDD2-1025-5346C667F097}"/>
              </a:ext>
            </a:extLst>
          </p:cNvPr>
          <p:cNvSpPr/>
          <p:nvPr/>
        </p:nvSpPr>
        <p:spPr>
          <a:xfrm>
            <a:off x="589612" y="6504216"/>
            <a:ext cx="4535774" cy="12192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A. </a:t>
            </a:r>
            <a:r>
              <a:rPr lang="en-US" sz="4000" b="1">
                <a:solidFill>
                  <a:schemeClr val="tx1"/>
                </a:solidFill>
                <a:latin typeface="Arial" panose="020B0604020202020204" pitchFamily="34" charset="0"/>
                <a:cs typeface="Arial" panose="020B0604020202020204" pitchFamily="34" charset="0"/>
              </a:rPr>
              <a:t>Numbering</a:t>
            </a:r>
            <a:r>
              <a:rPr lang="en-US" sz="4000">
                <a:solidFill>
                  <a:schemeClr val="tx1"/>
                </a:solidFill>
                <a:latin typeface="Arial" panose="020B0604020202020204" pitchFamily="34" charset="0"/>
                <a:cs typeface="Arial" panose="020B0604020202020204" pitchFamily="34" charset="0"/>
              </a:rPr>
              <a:t> </a:t>
            </a:r>
          </a:p>
        </p:txBody>
      </p:sp>
      <p:sp>
        <p:nvSpPr>
          <p:cNvPr id="14" name="Rectangle: Rounded Corners 13">
            <a:extLst>
              <a:ext uri="{FF2B5EF4-FFF2-40B4-BE49-F238E27FC236}">
                <a16:creationId xmlns:a16="http://schemas.microsoft.com/office/drawing/2014/main" id="{52E567C9-60F6-B2E0-17D9-20DCC66F9FA7}"/>
              </a:ext>
            </a:extLst>
          </p:cNvPr>
          <p:cNvSpPr/>
          <p:nvPr/>
        </p:nvSpPr>
        <p:spPr>
          <a:xfrm>
            <a:off x="5598826" y="6504216"/>
            <a:ext cx="3184160" cy="12192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a:t>
            </a:r>
            <a:r>
              <a:rPr lang="en-US" sz="4000" b="1">
                <a:solidFill>
                  <a:schemeClr val="tx1"/>
                </a:solidFill>
                <a:latin typeface="Arial" panose="020B0604020202020204" pitchFamily="34" charset="0"/>
                <a:cs typeface="Arial" panose="020B0604020202020204" pitchFamily="34" charset="0"/>
              </a:rPr>
              <a:t>Bullets</a:t>
            </a:r>
            <a:r>
              <a:rPr lang="en-US" sz="4000">
                <a:solidFill>
                  <a:schemeClr val="tx1"/>
                </a:solidFill>
                <a:latin typeface="Arial" panose="020B0604020202020204" pitchFamily="34" charset="0"/>
                <a:cs typeface="Arial" panose="020B0604020202020204" pitchFamily="34" charset="0"/>
              </a:rPr>
              <a:t> </a:t>
            </a:r>
          </a:p>
        </p:txBody>
      </p:sp>
      <p:sp>
        <p:nvSpPr>
          <p:cNvPr id="15" name="Rectangle: Rounded Corners 14">
            <a:extLst>
              <a:ext uri="{FF2B5EF4-FFF2-40B4-BE49-F238E27FC236}">
                <a16:creationId xmlns:a16="http://schemas.microsoft.com/office/drawing/2014/main" id="{EF8CE811-6D15-7805-B8AC-BFFCF31C9466}"/>
              </a:ext>
            </a:extLst>
          </p:cNvPr>
          <p:cNvSpPr/>
          <p:nvPr/>
        </p:nvSpPr>
        <p:spPr>
          <a:xfrm>
            <a:off x="9256426" y="6538358"/>
            <a:ext cx="3184160" cy="12192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C. </a:t>
            </a:r>
            <a:r>
              <a:rPr lang="en-US" sz="4000" b="1">
                <a:solidFill>
                  <a:schemeClr val="tx1"/>
                </a:solidFill>
                <a:latin typeface="Arial" panose="020B0604020202020204" pitchFamily="34" charset="0"/>
                <a:cs typeface="Arial" panose="020B0604020202020204" pitchFamily="34" charset="0"/>
              </a:rPr>
              <a:t>List</a:t>
            </a:r>
            <a:r>
              <a:rPr lang="en-US" sz="4000">
                <a:solidFill>
                  <a:schemeClr val="tx1"/>
                </a:solidFill>
                <a:latin typeface="Arial" panose="020B0604020202020204" pitchFamily="34" charset="0"/>
                <a:cs typeface="Arial" panose="020B0604020202020204" pitchFamily="34" charset="0"/>
              </a:rPr>
              <a:t> </a:t>
            </a:r>
          </a:p>
        </p:txBody>
      </p:sp>
      <p:sp>
        <p:nvSpPr>
          <p:cNvPr id="16" name="Rectangle: Rounded Corners 15">
            <a:extLst>
              <a:ext uri="{FF2B5EF4-FFF2-40B4-BE49-F238E27FC236}">
                <a16:creationId xmlns:a16="http://schemas.microsoft.com/office/drawing/2014/main" id="{07C25D47-F568-1129-8162-575159F11804}"/>
              </a:ext>
            </a:extLst>
          </p:cNvPr>
          <p:cNvSpPr/>
          <p:nvPr/>
        </p:nvSpPr>
        <p:spPr>
          <a:xfrm>
            <a:off x="12989597" y="6570932"/>
            <a:ext cx="4535774" cy="12192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D. </a:t>
            </a:r>
            <a:r>
              <a:rPr lang="en-US" sz="4000" b="1">
                <a:solidFill>
                  <a:schemeClr val="tx1"/>
                </a:solidFill>
                <a:latin typeface="Arial" panose="020B0604020202020204" pitchFamily="34" charset="0"/>
                <a:cs typeface="Arial" panose="020B0604020202020204" pitchFamily="34" charset="0"/>
              </a:rPr>
              <a:t>Multilevel list</a:t>
            </a:r>
            <a:r>
              <a:rPr lang="en-US" sz="4000">
                <a:solidFill>
                  <a:schemeClr val="tx1"/>
                </a:solidFill>
                <a:latin typeface="Arial" panose="020B0604020202020204" pitchFamily="34" charset="0"/>
                <a:cs typeface="Arial" panose="020B0604020202020204" pitchFamily="34" charset="0"/>
              </a:rPr>
              <a:t> </a:t>
            </a:r>
          </a:p>
        </p:txBody>
      </p:sp>
      <p:sp>
        <p:nvSpPr>
          <p:cNvPr id="17" name="Rectangle: Rounded Corners 16">
            <a:extLst>
              <a:ext uri="{FF2B5EF4-FFF2-40B4-BE49-F238E27FC236}">
                <a16:creationId xmlns:a16="http://schemas.microsoft.com/office/drawing/2014/main" id="{A768CC76-6FB6-6D17-FDF6-75C760668C27}"/>
              </a:ext>
            </a:extLst>
          </p:cNvPr>
          <p:cNvSpPr/>
          <p:nvPr/>
        </p:nvSpPr>
        <p:spPr>
          <a:xfrm>
            <a:off x="5598826" y="6501093"/>
            <a:ext cx="3184160" cy="1219200"/>
          </a:xfrm>
          <a:prstGeom prst="roundRect">
            <a:avLst/>
          </a:prstGeom>
          <a:solidFill>
            <a:srgbClr val="D3E7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a:t>
            </a:r>
            <a:r>
              <a:rPr lang="en-US" sz="4000" b="1">
                <a:solidFill>
                  <a:schemeClr val="tx1"/>
                </a:solidFill>
                <a:latin typeface="Arial" panose="020B0604020202020204" pitchFamily="34" charset="0"/>
                <a:cs typeface="Arial" panose="020B0604020202020204" pitchFamily="34" charset="0"/>
              </a:rPr>
              <a:t>Bullets</a:t>
            </a:r>
            <a:r>
              <a:rPr lang="en-US" sz="400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0264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C2209AB3-9FA8-9ECD-F6A1-C7C4E44EE82D}"/>
              </a:ext>
            </a:extLst>
          </p:cNvPr>
          <p:cNvSpPr/>
          <p:nvPr/>
        </p:nvSpPr>
        <p:spPr>
          <a:xfrm>
            <a:off x="11081208" y="3103498"/>
            <a:ext cx="6213885" cy="6673576"/>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3"/>
            <a:stretch>
              <a:fillRect/>
            </a:stretch>
          </a:blipFill>
        </p:spPr>
        <p:txBody>
          <a:bodyPr/>
          <a:lstStyle/>
          <a:p>
            <a:endParaRPr lang="en-US"/>
          </a:p>
        </p:txBody>
      </p:sp>
      <p:sp>
        <p:nvSpPr>
          <p:cNvPr id="2" name="TextBox 1">
            <a:extLst>
              <a:ext uri="{FF2B5EF4-FFF2-40B4-BE49-F238E27FC236}">
                <a16:creationId xmlns:a16="http://schemas.microsoft.com/office/drawing/2014/main" id="{AD25A4D9-7EE0-ED9E-4578-F70236CD6F5D}"/>
              </a:ext>
            </a:extLst>
          </p:cNvPr>
          <p:cNvSpPr txBox="1"/>
          <p:nvPr/>
        </p:nvSpPr>
        <p:spPr>
          <a:xfrm>
            <a:off x="3924300" y="477340"/>
            <a:ext cx="10439400" cy="1169551"/>
          </a:xfrm>
          <a:prstGeom prst="rect">
            <a:avLst/>
          </a:prstGeom>
          <a:noFill/>
        </p:spPr>
        <p:txBody>
          <a:bodyPr wrap="square" rtlCol="0">
            <a:spAutoFit/>
          </a:bodyPr>
          <a:lstStyle/>
          <a:p>
            <a:pPr algn="ctr"/>
            <a:r>
              <a:rPr lang="en-US" sz="7000" b="1">
                <a:solidFill>
                  <a:schemeClr val="accent6">
                    <a:lumMod val="50000"/>
                  </a:schemeClr>
                </a:solidFill>
                <a:latin typeface="Arial" panose="020B0604020202020204" pitchFamily="34" charset="0"/>
                <a:cs typeface="Arial" panose="020B0604020202020204" pitchFamily="34" charset="0"/>
              </a:rPr>
              <a:t>VẬN DỤNG </a:t>
            </a:r>
          </a:p>
        </p:txBody>
      </p:sp>
      <p:sp>
        <p:nvSpPr>
          <p:cNvPr id="3" name="Freeform 4">
            <a:extLst>
              <a:ext uri="{FF2B5EF4-FFF2-40B4-BE49-F238E27FC236}">
                <a16:creationId xmlns:a16="http://schemas.microsoft.com/office/drawing/2014/main" id="{0B89BB47-E44D-73CE-EBE3-9CFD5B21ECB4}"/>
              </a:ext>
            </a:extLst>
          </p:cNvPr>
          <p:cNvSpPr/>
          <p:nvPr/>
        </p:nvSpPr>
        <p:spPr>
          <a:xfrm rot="9926864">
            <a:off x="-2332603" y="-1422231"/>
            <a:ext cx="9424422" cy="2844462"/>
          </a:xfrm>
          <a:custGeom>
            <a:avLst/>
            <a:gdLst/>
            <a:ahLst/>
            <a:cxnLst/>
            <a:rect l="l" t="t" r="r" b="b"/>
            <a:pathLst>
              <a:path w="9424422" h="2844462">
                <a:moveTo>
                  <a:pt x="0" y="0"/>
                </a:moveTo>
                <a:lnTo>
                  <a:pt x="9424421" y="0"/>
                </a:lnTo>
                <a:lnTo>
                  <a:pt x="9424421" y="2844462"/>
                </a:lnTo>
                <a:lnTo>
                  <a:pt x="0" y="28444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6">
            <a:extLst>
              <a:ext uri="{FF2B5EF4-FFF2-40B4-BE49-F238E27FC236}">
                <a16:creationId xmlns:a16="http://schemas.microsoft.com/office/drawing/2014/main" id="{767EEE58-6C71-2282-FB55-2BB4F81DF5F1}"/>
              </a:ext>
            </a:extLst>
          </p:cNvPr>
          <p:cNvSpPr/>
          <p:nvPr/>
        </p:nvSpPr>
        <p:spPr>
          <a:xfrm rot="-96395">
            <a:off x="380474" y="489297"/>
            <a:ext cx="639259" cy="648694"/>
          </a:xfrm>
          <a:custGeom>
            <a:avLst/>
            <a:gdLst/>
            <a:ahLst/>
            <a:cxnLst/>
            <a:rect l="l" t="t" r="r" b="b"/>
            <a:pathLst>
              <a:path w="639259" h="648694">
                <a:moveTo>
                  <a:pt x="0" y="0"/>
                </a:moveTo>
                <a:lnTo>
                  <a:pt x="639258" y="0"/>
                </a:lnTo>
                <a:lnTo>
                  <a:pt x="639258" y="648694"/>
                </a:lnTo>
                <a:lnTo>
                  <a:pt x="0" y="6486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7">
            <a:extLst>
              <a:ext uri="{FF2B5EF4-FFF2-40B4-BE49-F238E27FC236}">
                <a16:creationId xmlns:a16="http://schemas.microsoft.com/office/drawing/2014/main" id="{AFD4EC8C-74AC-11B8-7B00-974B21EE12F7}"/>
              </a:ext>
            </a:extLst>
          </p:cNvPr>
          <p:cNvSpPr/>
          <p:nvPr/>
        </p:nvSpPr>
        <p:spPr>
          <a:xfrm rot="-96395">
            <a:off x="2284183" y="72088"/>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2">
            <a:extLst>
              <a:ext uri="{FF2B5EF4-FFF2-40B4-BE49-F238E27FC236}">
                <a16:creationId xmlns:a16="http://schemas.microsoft.com/office/drawing/2014/main" id="{5E309911-72BB-7C9B-C38D-BB0274249F18}"/>
              </a:ext>
            </a:extLst>
          </p:cNvPr>
          <p:cNvSpPr/>
          <p:nvPr/>
        </p:nvSpPr>
        <p:spPr>
          <a:xfrm rot="-708870">
            <a:off x="11832114" y="9060660"/>
            <a:ext cx="8811581" cy="2659495"/>
          </a:xfrm>
          <a:custGeom>
            <a:avLst/>
            <a:gdLst/>
            <a:ahLst/>
            <a:cxnLst/>
            <a:rect l="l" t="t" r="r" b="b"/>
            <a:pathLst>
              <a:path w="8811581" h="2659495">
                <a:moveTo>
                  <a:pt x="0" y="0"/>
                </a:moveTo>
                <a:lnTo>
                  <a:pt x="8811581" y="0"/>
                </a:lnTo>
                <a:lnTo>
                  <a:pt x="8811581" y="2659496"/>
                </a:lnTo>
                <a:lnTo>
                  <a:pt x="0" y="2659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5">
            <a:extLst>
              <a:ext uri="{FF2B5EF4-FFF2-40B4-BE49-F238E27FC236}">
                <a16:creationId xmlns:a16="http://schemas.microsoft.com/office/drawing/2014/main" id="{A1AA576C-BEF0-BBA0-8EC3-4BA050199963}"/>
              </a:ext>
            </a:extLst>
          </p:cNvPr>
          <p:cNvSpPr/>
          <p:nvPr/>
        </p:nvSpPr>
        <p:spPr>
          <a:xfrm rot="-96395">
            <a:off x="16992953" y="9313023"/>
            <a:ext cx="639259" cy="648694"/>
          </a:xfrm>
          <a:custGeom>
            <a:avLst/>
            <a:gdLst/>
            <a:ahLst/>
            <a:cxnLst/>
            <a:rect l="l" t="t" r="r" b="b"/>
            <a:pathLst>
              <a:path w="639259" h="648694">
                <a:moveTo>
                  <a:pt x="0" y="0"/>
                </a:moveTo>
                <a:lnTo>
                  <a:pt x="639259" y="0"/>
                </a:lnTo>
                <a:lnTo>
                  <a:pt x="639259" y="648694"/>
                </a:lnTo>
                <a:lnTo>
                  <a:pt x="0" y="6486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B74CF1B7-7611-79C0-EB6F-90E0C37B6FF4}"/>
              </a:ext>
            </a:extLst>
          </p:cNvPr>
          <p:cNvSpPr/>
          <p:nvPr/>
        </p:nvSpPr>
        <p:spPr>
          <a:xfrm rot="-96395">
            <a:off x="14684168" y="9683687"/>
            <a:ext cx="565384" cy="573729"/>
          </a:xfrm>
          <a:custGeom>
            <a:avLst/>
            <a:gdLst/>
            <a:ahLst/>
            <a:cxnLst/>
            <a:rect l="l" t="t" r="r" b="b"/>
            <a:pathLst>
              <a:path w="565384" h="573729">
                <a:moveTo>
                  <a:pt x="0" y="0"/>
                </a:moveTo>
                <a:lnTo>
                  <a:pt x="565384" y="0"/>
                </a:lnTo>
                <a:lnTo>
                  <a:pt x="565384" y="573729"/>
                </a:lnTo>
                <a:lnTo>
                  <a:pt x="0" y="5737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id="{BD64CCAF-E6BA-163B-E6AF-D2E567D777E9}"/>
              </a:ext>
            </a:extLst>
          </p:cNvPr>
          <p:cNvGrpSpPr/>
          <p:nvPr/>
        </p:nvGrpSpPr>
        <p:grpSpPr>
          <a:xfrm>
            <a:off x="453709" y="2533752"/>
            <a:ext cx="9836784" cy="6477000"/>
            <a:chOff x="453709" y="2533752"/>
            <a:chExt cx="9836784" cy="6477000"/>
          </a:xfrm>
        </p:grpSpPr>
        <p:sp>
          <p:nvSpPr>
            <p:cNvPr id="19" name="Rectangle: Rounded Corners 18">
              <a:extLst>
                <a:ext uri="{FF2B5EF4-FFF2-40B4-BE49-F238E27FC236}">
                  <a16:creationId xmlns:a16="http://schemas.microsoft.com/office/drawing/2014/main" id="{3F19C943-F999-D3F8-1BB3-50C2FA6F74BA}"/>
                </a:ext>
              </a:extLst>
            </p:cNvPr>
            <p:cNvSpPr/>
            <p:nvPr/>
          </p:nvSpPr>
          <p:spPr>
            <a:xfrm>
              <a:off x="453709" y="2533752"/>
              <a:ext cx="9836784" cy="6477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F82BD40-E3C8-9177-1ECC-B0D773CB05E4}"/>
                </a:ext>
              </a:extLst>
            </p:cNvPr>
            <p:cNvSpPr txBox="1"/>
            <p:nvPr/>
          </p:nvSpPr>
          <p:spPr>
            <a:xfrm>
              <a:off x="1143000" y="2873454"/>
              <a:ext cx="8686800" cy="5749074"/>
            </a:xfrm>
            <a:prstGeom prst="rect">
              <a:avLst/>
            </a:prstGeom>
            <a:noFill/>
          </p:spPr>
          <p:txBody>
            <a:bodyPr wrap="square" rtlCol="0">
              <a:spAutoFit/>
            </a:bodyPr>
            <a:lstStyle/>
            <a:p>
              <a:pPr algn="ctr">
                <a:lnSpc>
                  <a:spcPct val="150000"/>
                </a:lnSpc>
              </a:pPr>
              <a:r>
                <a:rPr lang="en-US" sz="5000" b="1">
                  <a:solidFill>
                    <a:srgbClr val="266C39"/>
                  </a:solidFill>
                  <a:latin typeface="Arial" panose="020B0604020202020204" pitchFamily="34" charset="0"/>
                  <a:cs typeface="Arial" panose="020B0604020202020204" pitchFamily="34" charset="0"/>
                </a:rPr>
                <a:t>NHIỆM VỤ </a:t>
              </a:r>
            </a:p>
            <a:p>
              <a:pPr algn="just">
                <a:lnSpc>
                  <a:spcPct val="150000"/>
                </a:lnSpc>
              </a:pPr>
              <a:r>
                <a:rPr lang="en-US" sz="4000">
                  <a:latin typeface="Arial" panose="020B0604020202020204" pitchFamily="34" charset="0"/>
                  <a:cs typeface="Arial" panose="020B0604020202020204" pitchFamily="34" charset="0"/>
                </a:rPr>
                <a:t>Em hãy thực hiện các lệnh định dạng để thay đổi kiểu chữ, phông chữ, màu chữ và kích thước chữ cho nội dung văn bản trong bài trình chiều có tên </a:t>
              </a:r>
              <a:r>
                <a:rPr lang="en-US" sz="4000" i="1">
                  <a:latin typeface="Arial" panose="020B0604020202020204" pitchFamily="34" charset="0"/>
                  <a:cs typeface="Arial" panose="020B0604020202020204" pitchFamily="34" charset="0"/>
                </a:rPr>
                <a:t>Que huong cua em </a:t>
              </a:r>
              <a:r>
                <a:rPr lang="en-US" sz="4000">
                  <a:latin typeface="Arial" panose="020B0604020202020204" pitchFamily="34" charset="0"/>
                  <a:cs typeface="Arial" panose="020B0604020202020204" pitchFamily="34" charset="0"/>
                </a:rPr>
                <a:t>ở Bài 1. </a:t>
              </a:r>
            </a:p>
          </p:txBody>
        </p:sp>
      </p:grpSp>
    </p:spTree>
    <p:extLst>
      <p:ext uri="{BB962C8B-B14F-4D97-AF65-F5344CB8AC3E}">
        <p14:creationId xmlns:p14="http://schemas.microsoft.com/office/powerpoint/2010/main" val="193794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TextBox 2"/>
          <p:cNvSpPr txBox="1"/>
          <p:nvPr/>
        </p:nvSpPr>
        <p:spPr>
          <a:xfrm>
            <a:off x="2035387" y="479399"/>
            <a:ext cx="9953954" cy="1949508"/>
          </a:xfrm>
          <a:prstGeom prst="rect">
            <a:avLst/>
          </a:prstGeom>
        </p:spPr>
        <p:txBody>
          <a:bodyPr lIns="0" tIns="0" rIns="0" bIns="0" rtlCol="0" anchor="t">
            <a:spAutoFit/>
          </a:bodyPr>
          <a:lstStyle/>
          <a:p>
            <a:pPr algn="ctr">
              <a:lnSpc>
                <a:spcPts val="18553"/>
              </a:lnSpc>
            </a:pPr>
            <a:r>
              <a:rPr lang="en-US" sz="5500" b="1">
                <a:solidFill>
                  <a:srgbClr val="E8663D"/>
                </a:solidFill>
                <a:latin typeface="Arial" panose="020B0604020202020204" pitchFamily="34" charset="0"/>
                <a:cs typeface="Arial" panose="020B0604020202020204" pitchFamily="34" charset="0"/>
              </a:rPr>
              <a:t>GHI NHỚ </a:t>
            </a:r>
          </a:p>
        </p:txBody>
      </p:sp>
      <p:sp>
        <p:nvSpPr>
          <p:cNvPr id="3" name="Freeform 3"/>
          <p:cNvSpPr/>
          <p:nvPr/>
        </p:nvSpPr>
        <p:spPr>
          <a:xfrm rot="331613">
            <a:off x="-1969397" y="7436307"/>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4063404">
            <a:off x="10726738" y="-262220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645441" flipH="1">
            <a:off x="1394357" y="540294"/>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a:off x="12958136" y="5618303"/>
            <a:ext cx="4051773" cy="4630597"/>
          </a:xfrm>
          <a:custGeom>
            <a:avLst/>
            <a:gdLst/>
            <a:ahLst/>
            <a:cxnLst/>
            <a:rect l="l" t="t" r="r" b="b"/>
            <a:pathLst>
              <a:path w="5365831" h="6132378">
                <a:moveTo>
                  <a:pt x="0" y="0"/>
                </a:moveTo>
                <a:lnTo>
                  <a:pt x="5365831" y="0"/>
                </a:lnTo>
                <a:lnTo>
                  <a:pt x="5365831" y="6132378"/>
                </a:lnTo>
                <a:lnTo>
                  <a:pt x="0" y="613237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7"/>
          <p:cNvSpPr txBox="1"/>
          <p:nvPr/>
        </p:nvSpPr>
        <p:spPr>
          <a:xfrm>
            <a:off x="1580084" y="2829341"/>
            <a:ext cx="10864560" cy="6349239"/>
          </a:xfrm>
          <a:prstGeom prst="rect">
            <a:avLst/>
          </a:prstGeom>
        </p:spPr>
        <p:txBody>
          <a:bodyPr wrap="square" lIns="0" tIns="0" rIns="0" bIns="0" rtlCol="0" anchor="t">
            <a:spAutoFit/>
          </a:bodyPr>
          <a:lstStyle/>
          <a:p>
            <a:pPr marL="571500" lvl="0" indent="-571500" algn="just">
              <a:lnSpc>
                <a:spcPct val="150000"/>
              </a:lnSpc>
              <a:spcBef>
                <a:spcPct val="0"/>
              </a:spcBef>
              <a:buFont typeface="Arial" panose="020B0604020202020204" pitchFamily="34" charset="0"/>
              <a:buChar char="•"/>
            </a:pPr>
            <a:r>
              <a:rPr lang="en-US" sz="4000">
                <a:solidFill>
                  <a:srgbClr val="5F3F31"/>
                </a:solidFill>
                <a:latin typeface="Arial" panose="020B0604020202020204" pitchFamily="34" charset="0"/>
                <a:cs typeface="Arial" panose="020B0604020202020204" pitchFamily="34" charset="0"/>
              </a:rPr>
              <a:t>Để định dạng văn bản trên trang chiếu, sử dụng các lệnh trong nhóm lệnh Font, trong dải lệnh Home. </a:t>
            </a:r>
          </a:p>
          <a:p>
            <a:pPr marL="571500" lvl="0" indent="-571500" algn="just">
              <a:lnSpc>
                <a:spcPct val="150000"/>
              </a:lnSpc>
              <a:spcBef>
                <a:spcPct val="0"/>
              </a:spcBef>
              <a:buFont typeface="Arial" panose="020B0604020202020204" pitchFamily="34" charset="0"/>
              <a:buChar char="•"/>
            </a:pPr>
            <a:r>
              <a:rPr lang="en-US" sz="4000">
                <a:solidFill>
                  <a:srgbClr val="5F3F31"/>
                </a:solidFill>
                <a:latin typeface="Arial" panose="020B0604020202020204" pitchFamily="34" charset="0"/>
                <a:cs typeface="Arial" panose="020B0604020202020204" pitchFamily="34" charset="0"/>
              </a:rPr>
              <a:t>Sử dụng phím Caps Lock để gõ chữ hoa. </a:t>
            </a:r>
          </a:p>
          <a:p>
            <a:pPr marL="571500" lvl="0" indent="-571500" algn="just">
              <a:lnSpc>
                <a:spcPct val="150000"/>
              </a:lnSpc>
              <a:spcBef>
                <a:spcPct val="0"/>
              </a:spcBef>
              <a:buFont typeface="Arial" panose="020B0604020202020204" pitchFamily="34" charset="0"/>
              <a:buChar char="•"/>
            </a:pPr>
            <a:r>
              <a:rPr lang="en-US" sz="4000">
                <a:solidFill>
                  <a:srgbClr val="5F3F31"/>
                </a:solidFill>
                <a:latin typeface="Arial" panose="020B0604020202020204" pitchFamily="34" charset="0"/>
                <a:cs typeface="Arial" panose="020B0604020202020204" pitchFamily="34" charset="0"/>
              </a:rPr>
              <a:t>Sử dụng lệnh Bullets để chọn dấu đầu dòng cho trình bày nội dung trên trang chiếu. </a:t>
            </a:r>
          </a:p>
          <a:p>
            <a:pPr marL="571500" lvl="0" indent="-571500" algn="just">
              <a:lnSpc>
                <a:spcPct val="150000"/>
              </a:lnSpc>
              <a:spcBef>
                <a:spcPct val="0"/>
              </a:spcBef>
              <a:buFont typeface="Arial" panose="020B0604020202020204" pitchFamily="34" charset="0"/>
              <a:buChar char="•"/>
            </a:pPr>
            <a:endParaRPr lang="en-US" sz="4000">
              <a:solidFill>
                <a:srgbClr val="5F3F31"/>
              </a:solidFill>
              <a:latin typeface="Arial" panose="020B0604020202020204" pitchFamily="34" charset="0"/>
              <a:cs typeface="Arial" panose="020B0604020202020204" pitchFamily="34" charset="0"/>
            </a:endParaRPr>
          </a:p>
        </p:txBody>
      </p:sp>
      <p:sp>
        <p:nvSpPr>
          <p:cNvPr id="8" name="Freeform 8"/>
          <p:cNvSpPr/>
          <p:nvPr/>
        </p:nvSpPr>
        <p:spPr>
          <a:xfrm rot="-224419">
            <a:off x="17272746" y="6339704"/>
            <a:ext cx="254099" cy="298940"/>
          </a:xfrm>
          <a:custGeom>
            <a:avLst/>
            <a:gdLst/>
            <a:ahLst/>
            <a:cxnLst/>
            <a:rect l="l" t="t" r="r" b="b"/>
            <a:pathLst>
              <a:path w="254099" h="298940">
                <a:moveTo>
                  <a:pt x="0" y="0"/>
                </a:moveTo>
                <a:lnTo>
                  <a:pt x="254098" y="0"/>
                </a:lnTo>
                <a:lnTo>
                  <a:pt x="254098" y="298940"/>
                </a:lnTo>
                <a:lnTo>
                  <a:pt x="0" y="2989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rot="1405588">
            <a:off x="13592157" y="4043368"/>
            <a:ext cx="285218" cy="335550"/>
          </a:xfrm>
          <a:custGeom>
            <a:avLst/>
            <a:gdLst/>
            <a:ahLst/>
            <a:cxnLst/>
            <a:rect l="l" t="t" r="r" b="b"/>
            <a:pathLst>
              <a:path w="285218" h="335550">
                <a:moveTo>
                  <a:pt x="0" y="0"/>
                </a:moveTo>
                <a:lnTo>
                  <a:pt x="285217" y="0"/>
                </a:lnTo>
                <a:lnTo>
                  <a:pt x="285217" y="335550"/>
                </a:lnTo>
                <a:lnTo>
                  <a:pt x="0" y="3355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rot="1405588">
            <a:off x="12395338" y="7925346"/>
            <a:ext cx="285218" cy="335550"/>
          </a:xfrm>
          <a:custGeom>
            <a:avLst/>
            <a:gdLst/>
            <a:ahLst/>
            <a:cxnLst/>
            <a:rect l="l" t="t" r="r" b="b"/>
            <a:pathLst>
              <a:path w="285218" h="335550">
                <a:moveTo>
                  <a:pt x="0" y="0"/>
                </a:moveTo>
                <a:lnTo>
                  <a:pt x="285217" y="0"/>
                </a:lnTo>
                <a:lnTo>
                  <a:pt x="285217" y="335550"/>
                </a:lnTo>
                <a:lnTo>
                  <a:pt x="0" y="3355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Freeform 10">
            <a:extLst>
              <a:ext uri="{FF2B5EF4-FFF2-40B4-BE49-F238E27FC236}">
                <a16:creationId xmlns:a16="http://schemas.microsoft.com/office/drawing/2014/main" id="{D177C8CF-F4D5-6619-1536-C96A28938BF1}"/>
              </a:ext>
            </a:extLst>
          </p:cNvPr>
          <p:cNvSpPr/>
          <p:nvPr/>
        </p:nvSpPr>
        <p:spPr>
          <a:xfrm rot="-686703">
            <a:off x="14774494" y="2663172"/>
            <a:ext cx="965318" cy="976810"/>
          </a:xfrm>
          <a:custGeom>
            <a:avLst/>
            <a:gdLst/>
            <a:ahLst/>
            <a:cxnLst/>
            <a:rect l="l" t="t" r="r" b="b"/>
            <a:pathLst>
              <a:path w="965318" h="976810">
                <a:moveTo>
                  <a:pt x="0" y="0"/>
                </a:moveTo>
                <a:lnTo>
                  <a:pt x="965318" y="0"/>
                </a:lnTo>
                <a:lnTo>
                  <a:pt x="965318" y="976810"/>
                </a:lnTo>
                <a:lnTo>
                  <a:pt x="0" y="9768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EA869F7-2DC6-758A-7B3E-655A79115290}"/>
              </a:ext>
            </a:extLst>
          </p:cNvPr>
          <p:cNvSpPr txBox="1"/>
          <p:nvPr/>
        </p:nvSpPr>
        <p:spPr>
          <a:xfrm>
            <a:off x="3848100" y="495300"/>
            <a:ext cx="10591800" cy="1169551"/>
          </a:xfrm>
          <a:prstGeom prst="rect">
            <a:avLst/>
          </a:prstGeom>
          <a:solidFill>
            <a:schemeClr val="bg1"/>
          </a:solidFill>
        </p:spPr>
        <p:txBody>
          <a:bodyPr wrap="square" rtlCol="0">
            <a:spAutoFit/>
          </a:bodyPr>
          <a:lstStyle/>
          <a:p>
            <a:pPr algn="ctr"/>
            <a:r>
              <a:rPr lang="en-US" sz="7000" b="1">
                <a:solidFill>
                  <a:schemeClr val="accent6">
                    <a:lumMod val="50000"/>
                  </a:schemeClr>
                </a:solidFill>
                <a:latin typeface="Arial" panose="020B0604020202020204" pitchFamily="34" charset="0"/>
                <a:cs typeface="Arial" panose="020B0604020202020204" pitchFamily="34" charset="0"/>
              </a:rPr>
              <a:t>KHỞI ĐỘNG </a:t>
            </a:r>
          </a:p>
        </p:txBody>
      </p:sp>
      <p:sp>
        <p:nvSpPr>
          <p:cNvPr id="18" name="Rectangle 17">
            <a:extLst>
              <a:ext uri="{FF2B5EF4-FFF2-40B4-BE49-F238E27FC236}">
                <a16:creationId xmlns:a16="http://schemas.microsoft.com/office/drawing/2014/main" id="{1CB851F8-0616-DC7D-63FF-DD843DFD333D}"/>
              </a:ext>
            </a:extLst>
          </p:cNvPr>
          <p:cNvSpPr/>
          <p:nvPr/>
        </p:nvSpPr>
        <p:spPr>
          <a:xfrm>
            <a:off x="1952625" y="3416073"/>
            <a:ext cx="6858000" cy="2057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Em học Tin học </a:t>
            </a:r>
          </a:p>
        </p:txBody>
      </p:sp>
      <p:sp>
        <p:nvSpPr>
          <p:cNvPr id="19" name="Rectangle 18">
            <a:extLst>
              <a:ext uri="{FF2B5EF4-FFF2-40B4-BE49-F238E27FC236}">
                <a16:creationId xmlns:a16="http://schemas.microsoft.com/office/drawing/2014/main" id="{5DC08262-4A01-F66D-AE0E-D9113165F62F}"/>
              </a:ext>
            </a:extLst>
          </p:cNvPr>
          <p:cNvSpPr/>
          <p:nvPr/>
        </p:nvSpPr>
        <p:spPr>
          <a:xfrm>
            <a:off x="9877425" y="3416073"/>
            <a:ext cx="6858000" cy="20574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FF0000"/>
                </a:solidFill>
                <a:latin typeface="Courier New" panose="02070309020205020404" pitchFamily="49" charset="0"/>
                <a:cs typeface="Courier New" panose="02070309020205020404" pitchFamily="49" charset="0"/>
              </a:rPr>
              <a:t>Em học Tin học </a:t>
            </a:r>
          </a:p>
        </p:txBody>
      </p:sp>
      <p:sp>
        <p:nvSpPr>
          <p:cNvPr id="21" name="TextBox 20">
            <a:extLst>
              <a:ext uri="{FF2B5EF4-FFF2-40B4-BE49-F238E27FC236}">
                <a16:creationId xmlns:a16="http://schemas.microsoft.com/office/drawing/2014/main" id="{6FFA72D6-2DC0-375E-5C63-5C219F398C2D}"/>
              </a:ext>
            </a:extLst>
          </p:cNvPr>
          <p:cNvSpPr txBox="1"/>
          <p:nvPr/>
        </p:nvSpPr>
        <p:spPr>
          <a:xfrm>
            <a:off x="1981200" y="1790700"/>
            <a:ext cx="13830300" cy="90159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Quan sát kiểu chữ ở hai trang chiếu và so sánh: </a:t>
            </a:r>
          </a:p>
        </p:txBody>
      </p:sp>
      <p:grpSp>
        <p:nvGrpSpPr>
          <p:cNvPr id="27" name="Group 26">
            <a:extLst>
              <a:ext uri="{FF2B5EF4-FFF2-40B4-BE49-F238E27FC236}">
                <a16:creationId xmlns:a16="http://schemas.microsoft.com/office/drawing/2014/main" id="{2CE00049-1295-98B4-BFC9-E960FAFFB372}"/>
              </a:ext>
            </a:extLst>
          </p:cNvPr>
          <p:cNvGrpSpPr/>
          <p:nvPr/>
        </p:nvGrpSpPr>
        <p:grpSpPr>
          <a:xfrm>
            <a:off x="685800" y="6578372"/>
            <a:ext cx="16285369" cy="2032672"/>
            <a:chOff x="707231" y="6286500"/>
            <a:chExt cx="16285369" cy="2032672"/>
          </a:xfrm>
        </p:grpSpPr>
        <p:sp>
          <p:nvSpPr>
            <p:cNvPr id="24" name="TextBox 23">
              <a:extLst>
                <a:ext uri="{FF2B5EF4-FFF2-40B4-BE49-F238E27FC236}">
                  <a16:creationId xmlns:a16="http://schemas.microsoft.com/office/drawing/2014/main" id="{4523F673-7E37-AA7E-9C67-5C5A0C0BD0B6}"/>
                </a:ext>
              </a:extLst>
            </p:cNvPr>
            <p:cNvSpPr txBox="1"/>
            <p:nvPr/>
          </p:nvSpPr>
          <p:spPr>
            <a:xfrm>
              <a:off x="3081336" y="6438899"/>
              <a:ext cx="13830301" cy="165167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Theo quan sát của em, màu chữ trên trang chiếu là màu gì? </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Màu chữ đó có thể thay đổi thành màu khác được hay không? </a:t>
              </a:r>
            </a:p>
          </p:txBody>
        </p:sp>
        <p:sp>
          <p:nvSpPr>
            <p:cNvPr id="26" name="Rectangle: Rounded Corners 25">
              <a:extLst>
                <a:ext uri="{FF2B5EF4-FFF2-40B4-BE49-F238E27FC236}">
                  <a16:creationId xmlns:a16="http://schemas.microsoft.com/office/drawing/2014/main" id="{03AE43E7-DAEE-5D29-93DA-5CF568D346C4}"/>
                </a:ext>
              </a:extLst>
            </p:cNvPr>
            <p:cNvSpPr/>
            <p:nvPr/>
          </p:nvSpPr>
          <p:spPr>
            <a:xfrm>
              <a:off x="2133600" y="6286500"/>
              <a:ext cx="14859000" cy="1956471"/>
            </a:xfrm>
            <a:prstGeom prst="roundRect">
              <a:avLst/>
            </a:prstGeom>
            <a:no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41E2FEB-73D9-A1C5-EC8E-EA7B9BCB60EF}"/>
                </a:ext>
              </a:extLst>
            </p:cNvPr>
            <p:cNvSpPr/>
            <p:nvPr/>
          </p:nvSpPr>
          <p:spPr>
            <a:xfrm>
              <a:off x="707231" y="6438899"/>
              <a:ext cx="2090738" cy="188027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413531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3456186">
            <a:off x="3348487" y="-4116200"/>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331613">
            <a:off x="1582921" y="8530974"/>
            <a:ext cx="8451171" cy="6253867"/>
          </a:xfrm>
          <a:custGeom>
            <a:avLst/>
            <a:gdLst/>
            <a:ahLst/>
            <a:cxnLst/>
            <a:rect l="l" t="t" r="r" b="b"/>
            <a:pathLst>
              <a:path w="8451171" h="6253867">
                <a:moveTo>
                  <a:pt x="0" y="0"/>
                </a:moveTo>
                <a:lnTo>
                  <a:pt x="8451171" y="0"/>
                </a:lnTo>
                <a:lnTo>
                  <a:pt x="8451171" y="6253867"/>
                </a:lnTo>
                <a:lnTo>
                  <a:pt x="0" y="62538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rot="331613">
            <a:off x="15067984" y="4813924"/>
            <a:ext cx="8451171" cy="6253867"/>
          </a:xfrm>
          <a:custGeom>
            <a:avLst/>
            <a:gdLst/>
            <a:ahLst/>
            <a:cxnLst/>
            <a:rect l="l" t="t" r="r" b="b"/>
            <a:pathLst>
              <a:path w="8451171" h="6253867">
                <a:moveTo>
                  <a:pt x="0" y="0"/>
                </a:moveTo>
                <a:lnTo>
                  <a:pt x="8451171" y="0"/>
                </a:lnTo>
                <a:lnTo>
                  <a:pt x="8451171" y="6253866"/>
                </a:lnTo>
                <a:lnTo>
                  <a:pt x="0" y="62538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2" name="TextBox 12"/>
          <p:cNvSpPr txBox="1"/>
          <p:nvPr/>
        </p:nvSpPr>
        <p:spPr>
          <a:xfrm>
            <a:off x="2454437" y="711014"/>
            <a:ext cx="13379126" cy="1512081"/>
          </a:xfrm>
          <a:prstGeom prst="rect">
            <a:avLst/>
          </a:prstGeom>
        </p:spPr>
        <p:txBody>
          <a:bodyPr lIns="0" tIns="0" rIns="0" bIns="0" rtlCol="0" anchor="t">
            <a:spAutoFit/>
          </a:bodyPr>
          <a:lstStyle/>
          <a:p>
            <a:pPr algn="ctr">
              <a:lnSpc>
                <a:spcPts val="13874"/>
              </a:lnSpc>
            </a:pPr>
            <a:r>
              <a:rPr lang="en-US" sz="6000" b="1">
                <a:solidFill>
                  <a:srgbClr val="E8663D"/>
                </a:solidFill>
                <a:latin typeface="Arial" panose="020B0604020202020204" pitchFamily="34" charset="0"/>
                <a:cs typeface="Arial" panose="020B0604020202020204" pitchFamily="34" charset="0"/>
              </a:rPr>
              <a:t>HƯỚNG DẪN VỀ NHÀ </a:t>
            </a:r>
          </a:p>
        </p:txBody>
      </p:sp>
      <p:sp>
        <p:nvSpPr>
          <p:cNvPr id="16" name="Freeform 16"/>
          <p:cNvSpPr/>
          <p:nvPr/>
        </p:nvSpPr>
        <p:spPr>
          <a:xfrm rot="-708870">
            <a:off x="11992321" y="8768025"/>
            <a:ext cx="8372671" cy="2527024"/>
          </a:xfrm>
          <a:custGeom>
            <a:avLst/>
            <a:gdLst/>
            <a:ahLst/>
            <a:cxnLst/>
            <a:rect l="l" t="t" r="r" b="b"/>
            <a:pathLst>
              <a:path w="8372671" h="2527024">
                <a:moveTo>
                  <a:pt x="0" y="0"/>
                </a:moveTo>
                <a:lnTo>
                  <a:pt x="8372672" y="0"/>
                </a:lnTo>
                <a:lnTo>
                  <a:pt x="8372672" y="2527024"/>
                </a:lnTo>
                <a:lnTo>
                  <a:pt x="0" y="252702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7" name="Freeform 17"/>
          <p:cNvSpPr/>
          <p:nvPr/>
        </p:nvSpPr>
        <p:spPr>
          <a:xfrm rot="9926864">
            <a:off x="-3068050" y="-1327036"/>
            <a:ext cx="9432823" cy="2846998"/>
          </a:xfrm>
          <a:custGeom>
            <a:avLst/>
            <a:gdLst/>
            <a:ahLst/>
            <a:cxnLst/>
            <a:rect l="l" t="t" r="r" b="b"/>
            <a:pathLst>
              <a:path w="9432823" h="2846998">
                <a:moveTo>
                  <a:pt x="0" y="0"/>
                </a:moveTo>
                <a:lnTo>
                  <a:pt x="9432824" y="0"/>
                </a:lnTo>
                <a:lnTo>
                  <a:pt x="9432824" y="2846998"/>
                </a:lnTo>
                <a:lnTo>
                  <a:pt x="0" y="284699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8"/>
          <p:cNvSpPr/>
          <p:nvPr/>
        </p:nvSpPr>
        <p:spPr>
          <a:xfrm rot="-96395">
            <a:off x="16896097" y="9007817"/>
            <a:ext cx="607417" cy="616382"/>
          </a:xfrm>
          <a:custGeom>
            <a:avLst/>
            <a:gdLst/>
            <a:ahLst/>
            <a:cxnLst/>
            <a:rect l="l" t="t" r="r" b="b"/>
            <a:pathLst>
              <a:path w="607417" h="616382">
                <a:moveTo>
                  <a:pt x="0" y="0"/>
                </a:moveTo>
                <a:lnTo>
                  <a:pt x="607416" y="0"/>
                </a:lnTo>
                <a:lnTo>
                  <a:pt x="607416" y="616383"/>
                </a:lnTo>
                <a:lnTo>
                  <a:pt x="0" y="61638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19"/>
          <p:cNvSpPr/>
          <p:nvPr/>
        </p:nvSpPr>
        <p:spPr>
          <a:xfrm rot="-96395">
            <a:off x="670546" y="303334"/>
            <a:ext cx="607417" cy="616382"/>
          </a:xfrm>
          <a:custGeom>
            <a:avLst/>
            <a:gdLst/>
            <a:ahLst/>
            <a:cxnLst/>
            <a:rect l="l" t="t" r="r" b="b"/>
            <a:pathLst>
              <a:path w="607417" h="616382">
                <a:moveTo>
                  <a:pt x="0" y="0"/>
                </a:moveTo>
                <a:lnTo>
                  <a:pt x="607416" y="0"/>
                </a:lnTo>
                <a:lnTo>
                  <a:pt x="607416" y="616382"/>
                </a:lnTo>
                <a:lnTo>
                  <a:pt x="0" y="6163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0" name="Freeform 20"/>
          <p:cNvSpPr/>
          <p:nvPr/>
        </p:nvSpPr>
        <p:spPr>
          <a:xfrm rot="-96395">
            <a:off x="2315514" y="104283"/>
            <a:ext cx="565888" cy="574240"/>
          </a:xfrm>
          <a:custGeom>
            <a:avLst/>
            <a:gdLst/>
            <a:ahLst/>
            <a:cxnLst/>
            <a:rect l="l" t="t" r="r" b="b"/>
            <a:pathLst>
              <a:path w="565888" h="574240">
                <a:moveTo>
                  <a:pt x="0" y="0"/>
                </a:moveTo>
                <a:lnTo>
                  <a:pt x="565888" y="0"/>
                </a:lnTo>
                <a:lnTo>
                  <a:pt x="565888" y="574240"/>
                </a:lnTo>
                <a:lnTo>
                  <a:pt x="0" y="5742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1" name="Freeform 21"/>
          <p:cNvSpPr/>
          <p:nvPr/>
        </p:nvSpPr>
        <p:spPr>
          <a:xfrm rot="-96395">
            <a:off x="14794403" y="9640413"/>
            <a:ext cx="565888" cy="574240"/>
          </a:xfrm>
          <a:custGeom>
            <a:avLst/>
            <a:gdLst/>
            <a:ahLst/>
            <a:cxnLst/>
            <a:rect l="l" t="t" r="r" b="b"/>
            <a:pathLst>
              <a:path w="565888" h="574240">
                <a:moveTo>
                  <a:pt x="0" y="0"/>
                </a:moveTo>
                <a:lnTo>
                  <a:pt x="565888" y="0"/>
                </a:lnTo>
                <a:lnTo>
                  <a:pt x="565888" y="574241"/>
                </a:lnTo>
                <a:lnTo>
                  <a:pt x="0" y="57424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id="{34E9C002-8CCE-1E06-CF93-48DCED5F1FCB}"/>
              </a:ext>
            </a:extLst>
          </p:cNvPr>
          <p:cNvGrpSpPr/>
          <p:nvPr/>
        </p:nvGrpSpPr>
        <p:grpSpPr>
          <a:xfrm>
            <a:off x="662024" y="3003058"/>
            <a:ext cx="8008037" cy="4934607"/>
            <a:chOff x="1315142" y="3098589"/>
            <a:chExt cx="8008037" cy="4934607"/>
          </a:xfrm>
        </p:grpSpPr>
        <p:sp>
          <p:nvSpPr>
            <p:cNvPr id="25" name="Rectangle: Rounded Corners 24">
              <a:extLst>
                <a:ext uri="{FF2B5EF4-FFF2-40B4-BE49-F238E27FC236}">
                  <a16:creationId xmlns:a16="http://schemas.microsoft.com/office/drawing/2014/main" id="{1F54FAA5-FEA4-6521-2C04-48C469E5A380}"/>
                </a:ext>
              </a:extLst>
            </p:cNvPr>
            <p:cNvSpPr/>
            <p:nvPr/>
          </p:nvSpPr>
          <p:spPr>
            <a:xfrm>
              <a:off x="1315142" y="3634027"/>
              <a:ext cx="8008037" cy="4399169"/>
            </a:xfrm>
            <a:prstGeom prst="roundRect">
              <a:avLst/>
            </a:prstGeom>
            <a:solidFill>
              <a:schemeClr val="bg1"/>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rot="1458920">
              <a:off x="4791686" y="3098589"/>
              <a:ext cx="820708" cy="965539"/>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108A699E-E219-CDCB-D3FB-B32DD5A15B74}"/>
                </a:ext>
              </a:extLst>
            </p:cNvPr>
            <p:cNvSpPr txBox="1"/>
            <p:nvPr/>
          </p:nvSpPr>
          <p:spPr>
            <a:xfrm>
              <a:off x="1648361" y="4567080"/>
              <a:ext cx="7407212" cy="1954831"/>
            </a:xfrm>
            <a:prstGeom prst="rect">
              <a:avLst/>
            </a:prstGeom>
            <a:noFill/>
          </p:spPr>
          <p:txBody>
            <a:bodyPr wrap="square" rtlCol="0">
              <a:spAutoFit/>
            </a:bodyPr>
            <a:lstStyle/>
            <a:p>
              <a:pPr algn="ctr">
                <a:lnSpc>
                  <a:spcPct val="150000"/>
                </a:lnSpc>
              </a:pPr>
              <a:r>
                <a:rPr lang="en-US" sz="4300">
                  <a:latin typeface="Arial" panose="020B0604020202020204" pitchFamily="34" charset="0"/>
                  <a:cs typeface="Arial" panose="020B0604020202020204" pitchFamily="34" charset="0"/>
                </a:rPr>
                <a:t>Ôn tập lại nội dung chính của bài học ngày hôm nay. </a:t>
              </a:r>
            </a:p>
          </p:txBody>
        </p:sp>
      </p:grpSp>
      <p:grpSp>
        <p:nvGrpSpPr>
          <p:cNvPr id="28" name="Group 27">
            <a:extLst>
              <a:ext uri="{FF2B5EF4-FFF2-40B4-BE49-F238E27FC236}">
                <a16:creationId xmlns:a16="http://schemas.microsoft.com/office/drawing/2014/main" id="{D0B91185-39E0-A128-EA1F-A6A0E500B5FD}"/>
              </a:ext>
            </a:extLst>
          </p:cNvPr>
          <p:cNvGrpSpPr/>
          <p:nvPr/>
        </p:nvGrpSpPr>
        <p:grpSpPr>
          <a:xfrm>
            <a:off x="9337433" y="2981660"/>
            <a:ext cx="8008037" cy="4934607"/>
            <a:chOff x="1315142" y="3098589"/>
            <a:chExt cx="8008037" cy="4934607"/>
          </a:xfrm>
        </p:grpSpPr>
        <p:sp>
          <p:nvSpPr>
            <p:cNvPr id="29" name="Rectangle: Rounded Corners 28">
              <a:extLst>
                <a:ext uri="{FF2B5EF4-FFF2-40B4-BE49-F238E27FC236}">
                  <a16:creationId xmlns:a16="http://schemas.microsoft.com/office/drawing/2014/main" id="{9DBB19C1-4424-12FE-DA88-B024C6DB48CF}"/>
                </a:ext>
              </a:extLst>
            </p:cNvPr>
            <p:cNvSpPr/>
            <p:nvPr/>
          </p:nvSpPr>
          <p:spPr>
            <a:xfrm>
              <a:off x="1315142" y="3634027"/>
              <a:ext cx="8008037" cy="4399169"/>
            </a:xfrm>
            <a:prstGeom prst="roundRect">
              <a:avLst/>
            </a:prstGeom>
            <a:solidFill>
              <a:schemeClr val="bg1"/>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4">
              <a:extLst>
                <a:ext uri="{FF2B5EF4-FFF2-40B4-BE49-F238E27FC236}">
                  <a16:creationId xmlns:a16="http://schemas.microsoft.com/office/drawing/2014/main" id="{D403F3A1-9007-D3F0-0F68-B6807ABB6A21}"/>
                </a:ext>
              </a:extLst>
            </p:cNvPr>
            <p:cNvSpPr/>
            <p:nvPr/>
          </p:nvSpPr>
          <p:spPr>
            <a:xfrm rot="1458920">
              <a:off x="4791686" y="3098589"/>
              <a:ext cx="820708" cy="965539"/>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31" name="TextBox 30">
              <a:extLst>
                <a:ext uri="{FF2B5EF4-FFF2-40B4-BE49-F238E27FC236}">
                  <a16:creationId xmlns:a16="http://schemas.microsoft.com/office/drawing/2014/main" id="{EC9D03BD-3DD8-14ED-653E-5C930137A108}"/>
                </a:ext>
              </a:extLst>
            </p:cNvPr>
            <p:cNvSpPr txBox="1"/>
            <p:nvPr/>
          </p:nvSpPr>
          <p:spPr>
            <a:xfrm>
              <a:off x="1648361" y="4567080"/>
              <a:ext cx="7407212" cy="2947410"/>
            </a:xfrm>
            <a:prstGeom prst="rect">
              <a:avLst/>
            </a:prstGeom>
            <a:noFill/>
          </p:spPr>
          <p:txBody>
            <a:bodyPr wrap="square" rtlCol="0">
              <a:spAutoFit/>
            </a:bodyPr>
            <a:lstStyle/>
            <a:p>
              <a:pPr algn="ctr">
                <a:lnSpc>
                  <a:spcPct val="150000"/>
                </a:lnSpc>
              </a:pPr>
              <a:r>
                <a:rPr lang="en-US" sz="4300">
                  <a:latin typeface="Arial" panose="020B0604020202020204" pitchFamily="34" charset="0"/>
                  <a:cs typeface="Arial" panose="020B0604020202020204" pitchFamily="34" charset="0"/>
                </a:rPr>
                <a:t>Đọc trước và chuẩn bị bài mới, </a:t>
              </a:r>
              <a:r>
                <a:rPr lang="en-US" sz="4300" b="1" i="1">
                  <a:latin typeface="Arial" panose="020B0604020202020204" pitchFamily="34" charset="0"/>
                  <a:cs typeface="Arial" panose="020B0604020202020204" pitchFamily="34" charset="0"/>
                </a:rPr>
                <a:t>Bài 3. Hiệu ứng chuyển trang chiếu.</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6" name="Freeform 6"/>
          <p:cNvSpPr/>
          <p:nvPr/>
        </p:nvSpPr>
        <p:spPr>
          <a:xfrm rot="331613">
            <a:off x="-476164" y="8642930"/>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rot="10625599">
            <a:off x="9046763" y="-5870453"/>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5400000">
            <a:off x="-5281746"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303604">
            <a:off x="299822" y="7864172"/>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rot="5303604">
            <a:off x="726297" y="2735299"/>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rot="5303604">
            <a:off x="297655" y="5650307"/>
            <a:ext cx="554446" cy="562629"/>
          </a:xfrm>
          <a:custGeom>
            <a:avLst/>
            <a:gdLst/>
            <a:ahLst/>
            <a:cxnLst/>
            <a:rect l="l" t="t" r="r" b="b"/>
            <a:pathLst>
              <a:path w="554446" h="562629">
                <a:moveTo>
                  <a:pt x="0" y="0"/>
                </a:moveTo>
                <a:lnTo>
                  <a:pt x="554446" y="0"/>
                </a:lnTo>
                <a:lnTo>
                  <a:pt x="554446" y="562629"/>
                </a:lnTo>
                <a:lnTo>
                  <a:pt x="0" y="56262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rot="-5400000">
            <a:off x="12588039" y="3486261"/>
            <a:ext cx="10981707" cy="3314479"/>
          </a:xfrm>
          <a:custGeom>
            <a:avLst/>
            <a:gdLst/>
            <a:ahLst/>
            <a:cxnLst/>
            <a:rect l="l" t="t" r="r" b="b"/>
            <a:pathLst>
              <a:path w="10981707" h="3314479">
                <a:moveTo>
                  <a:pt x="0" y="0"/>
                </a:moveTo>
                <a:lnTo>
                  <a:pt x="10981707" y="0"/>
                </a:lnTo>
                <a:lnTo>
                  <a:pt x="10981707" y="3314478"/>
                </a:lnTo>
                <a:lnTo>
                  <a:pt x="0" y="33144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3" name="Freeform 13"/>
          <p:cNvSpPr/>
          <p:nvPr/>
        </p:nvSpPr>
        <p:spPr>
          <a:xfrm rot="-4991742">
            <a:off x="17283829" y="5061018"/>
            <a:ext cx="818257" cy="830335"/>
          </a:xfrm>
          <a:custGeom>
            <a:avLst/>
            <a:gdLst/>
            <a:ahLst/>
            <a:cxnLst/>
            <a:rect l="l" t="t" r="r" b="b"/>
            <a:pathLst>
              <a:path w="818257" h="830335">
                <a:moveTo>
                  <a:pt x="0" y="0"/>
                </a:moveTo>
                <a:lnTo>
                  <a:pt x="818258" y="0"/>
                </a:lnTo>
                <a:lnTo>
                  <a:pt x="818258" y="830335"/>
                </a:lnTo>
                <a:lnTo>
                  <a:pt x="0" y="8303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4" name="Freeform 14"/>
          <p:cNvSpPr/>
          <p:nvPr/>
        </p:nvSpPr>
        <p:spPr>
          <a:xfrm rot="-4991742">
            <a:off x="17074218" y="2857869"/>
            <a:ext cx="582044" cy="590635"/>
          </a:xfrm>
          <a:custGeom>
            <a:avLst/>
            <a:gdLst/>
            <a:ahLst/>
            <a:cxnLst/>
            <a:rect l="l" t="t" r="r" b="b"/>
            <a:pathLst>
              <a:path w="582044" h="590635">
                <a:moveTo>
                  <a:pt x="0" y="0"/>
                </a:moveTo>
                <a:lnTo>
                  <a:pt x="582045" y="0"/>
                </a:lnTo>
                <a:lnTo>
                  <a:pt x="582045" y="590635"/>
                </a:lnTo>
                <a:lnTo>
                  <a:pt x="0" y="5906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5" name="Freeform 15"/>
          <p:cNvSpPr/>
          <p:nvPr/>
        </p:nvSpPr>
        <p:spPr>
          <a:xfrm rot="-4991742">
            <a:off x="17074218" y="6932564"/>
            <a:ext cx="582044" cy="590635"/>
          </a:xfrm>
          <a:custGeom>
            <a:avLst/>
            <a:gdLst/>
            <a:ahLst/>
            <a:cxnLst/>
            <a:rect l="l" t="t" r="r" b="b"/>
            <a:pathLst>
              <a:path w="582044" h="590635">
                <a:moveTo>
                  <a:pt x="0" y="0"/>
                </a:moveTo>
                <a:lnTo>
                  <a:pt x="582045" y="0"/>
                </a:lnTo>
                <a:lnTo>
                  <a:pt x="582045" y="590635"/>
                </a:lnTo>
                <a:lnTo>
                  <a:pt x="0" y="5906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6" name="Freeform 16"/>
          <p:cNvSpPr/>
          <p:nvPr/>
        </p:nvSpPr>
        <p:spPr>
          <a:xfrm rot="-791539">
            <a:off x="1347423" y="6994760"/>
            <a:ext cx="1324171" cy="4527080"/>
          </a:xfrm>
          <a:custGeom>
            <a:avLst/>
            <a:gdLst/>
            <a:ahLst/>
            <a:cxnLst/>
            <a:rect l="l" t="t" r="r" b="b"/>
            <a:pathLst>
              <a:path w="1324171" h="4527080">
                <a:moveTo>
                  <a:pt x="0" y="0"/>
                </a:moveTo>
                <a:lnTo>
                  <a:pt x="1324171" y="0"/>
                </a:lnTo>
                <a:lnTo>
                  <a:pt x="1324171" y="4527080"/>
                </a:lnTo>
                <a:lnTo>
                  <a:pt x="0" y="45270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8" name="Freeform 28"/>
          <p:cNvSpPr/>
          <p:nvPr/>
        </p:nvSpPr>
        <p:spPr>
          <a:xfrm>
            <a:off x="3158686" y="1882991"/>
            <a:ext cx="500776" cy="461340"/>
          </a:xfrm>
          <a:custGeom>
            <a:avLst/>
            <a:gdLst/>
            <a:ahLst/>
            <a:cxnLst/>
            <a:rect l="l" t="t" r="r" b="b"/>
            <a:pathLst>
              <a:path w="500776" h="461340">
                <a:moveTo>
                  <a:pt x="0" y="0"/>
                </a:moveTo>
                <a:lnTo>
                  <a:pt x="500776" y="0"/>
                </a:lnTo>
                <a:lnTo>
                  <a:pt x="500776" y="461340"/>
                </a:lnTo>
                <a:lnTo>
                  <a:pt x="0" y="46134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9" name="Freeform 29"/>
          <p:cNvSpPr/>
          <p:nvPr/>
        </p:nvSpPr>
        <p:spPr>
          <a:xfrm rot="-224419">
            <a:off x="2697310" y="5574734"/>
            <a:ext cx="254099" cy="298940"/>
          </a:xfrm>
          <a:custGeom>
            <a:avLst/>
            <a:gdLst/>
            <a:ahLst/>
            <a:cxnLst/>
            <a:rect l="l" t="t" r="r" b="b"/>
            <a:pathLst>
              <a:path w="254099" h="298940">
                <a:moveTo>
                  <a:pt x="0" y="0"/>
                </a:moveTo>
                <a:lnTo>
                  <a:pt x="254099" y="0"/>
                </a:lnTo>
                <a:lnTo>
                  <a:pt x="254099" y="298939"/>
                </a:lnTo>
                <a:lnTo>
                  <a:pt x="0" y="298939"/>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30" name="Freeform 30"/>
          <p:cNvSpPr/>
          <p:nvPr/>
        </p:nvSpPr>
        <p:spPr>
          <a:xfrm rot="1405588">
            <a:off x="15196578" y="3823596"/>
            <a:ext cx="285218" cy="335550"/>
          </a:xfrm>
          <a:custGeom>
            <a:avLst/>
            <a:gdLst/>
            <a:ahLst/>
            <a:cxnLst/>
            <a:rect l="l" t="t" r="r" b="b"/>
            <a:pathLst>
              <a:path w="285218" h="335550">
                <a:moveTo>
                  <a:pt x="0" y="0"/>
                </a:moveTo>
                <a:lnTo>
                  <a:pt x="285217" y="0"/>
                </a:lnTo>
                <a:lnTo>
                  <a:pt x="285217" y="335551"/>
                </a:lnTo>
                <a:lnTo>
                  <a:pt x="0" y="33555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37" name="TextBox 37"/>
          <p:cNvSpPr txBox="1"/>
          <p:nvPr/>
        </p:nvSpPr>
        <p:spPr>
          <a:xfrm>
            <a:off x="2133000" y="2137798"/>
            <a:ext cx="14022000" cy="4780668"/>
          </a:xfrm>
          <a:prstGeom prst="rect">
            <a:avLst/>
          </a:prstGeom>
        </p:spPr>
        <p:txBody>
          <a:bodyPr wrap="square" lIns="0" tIns="0" rIns="0" bIns="0" rtlCol="0" anchor="t">
            <a:spAutoFit/>
          </a:bodyPr>
          <a:lstStyle/>
          <a:p>
            <a:pPr marL="0" lvl="0" indent="0" algn="ctr">
              <a:lnSpc>
                <a:spcPct val="150000"/>
              </a:lnSpc>
              <a:spcBef>
                <a:spcPct val="0"/>
              </a:spcBef>
            </a:pPr>
            <a:r>
              <a:rPr lang="en-US" sz="7200" b="1">
                <a:solidFill>
                  <a:srgbClr val="5F3F31"/>
                </a:solidFill>
                <a:latin typeface="Arial" panose="020B0604020202020204" pitchFamily="34" charset="0"/>
                <a:cs typeface="Arial" panose="020B0604020202020204" pitchFamily="34" charset="0"/>
              </a:rPr>
              <a:t>TẠM BIỆT CÁC EM!</a:t>
            </a:r>
          </a:p>
          <a:p>
            <a:pPr marL="0" lvl="0" indent="0" algn="ctr">
              <a:lnSpc>
                <a:spcPct val="150000"/>
              </a:lnSpc>
              <a:spcBef>
                <a:spcPct val="0"/>
              </a:spcBef>
            </a:pPr>
            <a:r>
              <a:rPr lang="en-US" sz="7200" b="1" u="none" strike="noStrike">
                <a:solidFill>
                  <a:srgbClr val="5F3F31"/>
                </a:solidFill>
                <a:latin typeface="Arial" panose="020B0604020202020204" pitchFamily="34" charset="0"/>
                <a:cs typeface="Arial" panose="020B0604020202020204" pitchFamily="34" charset="0"/>
              </a:rPr>
              <a:t>H</a:t>
            </a:r>
            <a:r>
              <a:rPr lang="en-US" sz="7200" b="1">
                <a:solidFill>
                  <a:srgbClr val="5F3F31"/>
                </a:solidFill>
                <a:latin typeface="Arial" panose="020B0604020202020204" pitchFamily="34" charset="0"/>
                <a:cs typeface="Arial" panose="020B0604020202020204" pitchFamily="34" charset="0"/>
              </a:rPr>
              <a:t>ẸN GẶP LẠI CÁC EM VÀO CÁC TIẾT HỌC SAU!</a:t>
            </a:r>
            <a:endParaRPr lang="en-US" sz="7200" b="1" u="none" strike="noStrike">
              <a:solidFill>
                <a:srgbClr val="5F3F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365491"/>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441DFDE-F00B-6FE9-AA42-03FD8CCE8F2E}"/>
              </a:ext>
            </a:extLst>
          </p:cNvPr>
          <p:cNvSpPr/>
          <p:nvPr/>
        </p:nvSpPr>
        <p:spPr>
          <a:xfrm>
            <a:off x="12877800" y="1119187"/>
            <a:ext cx="4160386" cy="9253538"/>
          </a:xfrm>
          <a:custGeom>
            <a:avLst/>
            <a:gdLst/>
            <a:ahLst/>
            <a:cxnLst/>
            <a:rect l="l" t="t" r="r" b="b"/>
            <a:pathLst>
              <a:path w="3498950" h="8403591">
                <a:moveTo>
                  <a:pt x="0" y="0"/>
                </a:moveTo>
                <a:lnTo>
                  <a:pt x="3498950" y="0"/>
                </a:lnTo>
                <a:lnTo>
                  <a:pt x="3498950" y="8403591"/>
                </a:lnTo>
                <a:lnTo>
                  <a:pt x="0" y="84035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8">
            <a:extLst>
              <a:ext uri="{FF2B5EF4-FFF2-40B4-BE49-F238E27FC236}">
                <a16:creationId xmlns:a16="http://schemas.microsoft.com/office/drawing/2014/main" id="{E392CF07-FF30-05FB-12DB-3C6000EC8ADA}"/>
              </a:ext>
            </a:extLst>
          </p:cNvPr>
          <p:cNvSpPr/>
          <p:nvPr/>
        </p:nvSpPr>
        <p:spPr>
          <a:xfrm>
            <a:off x="91516" y="3771900"/>
            <a:ext cx="1193674" cy="1178753"/>
          </a:xfrm>
          <a:custGeom>
            <a:avLst/>
            <a:gdLst/>
            <a:ahLst/>
            <a:cxnLst/>
            <a:rect l="l" t="t" r="r" b="b"/>
            <a:pathLst>
              <a:path w="1193674" h="1178753">
                <a:moveTo>
                  <a:pt x="0" y="0"/>
                </a:moveTo>
                <a:lnTo>
                  <a:pt x="1193674" y="0"/>
                </a:lnTo>
                <a:lnTo>
                  <a:pt x="1193674" y="1178753"/>
                </a:lnTo>
                <a:lnTo>
                  <a:pt x="0" y="11787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10">
            <a:extLst>
              <a:ext uri="{FF2B5EF4-FFF2-40B4-BE49-F238E27FC236}">
                <a16:creationId xmlns:a16="http://schemas.microsoft.com/office/drawing/2014/main" id="{79229616-64BE-D30B-C850-95FBD75C816A}"/>
              </a:ext>
            </a:extLst>
          </p:cNvPr>
          <p:cNvSpPr/>
          <p:nvPr/>
        </p:nvSpPr>
        <p:spPr>
          <a:xfrm flipH="1">
            <a:off x="16611600" y="952500"/>
            <a:ext cx="1193674" cy="1178753"/>
          </a:xfrm>
          <a:custGeom>
            <a:avLst/>
            <a:gdLst/>
            <a:ahLst/>
            <a:cxnLst/>
            <a:rect l="l" t="t" r="r" b="b"/>
            <a:pathLst>
              <a:path w="1193674" h="1178753">
                <a:moveTo>
                  <a:pt x="1193674" y="0"/>
                </a:moveTo>
                <a:lnTo>
                  <a:pt x="0" y="0"/>
                </a:lnTo>
                <a:lnTo>
                  <a:pt x="0" y="1178753"/>
                </a:lnTo>
                <a:lnTo>
                  <a:pt x="1193674" y="1178753"/>
                </a:lnTo>
                <a:lnTo>
                  <a:pt x="119367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Rectangle 5">
            <a:extLst>
              <a:ext uri="{FF2B5EF4-FFF2-40B4-BE49-F238E27FC236}">
                <a16:creationId xmlns:a16="http://schemas.microsoft.com/office/drawing/2014/main" id="{14304749-78FD-1E1B-37D2-C99FC0D6CEFE}"/>
              </a:ext>
            </a:extLst>
          </p:cNvPr>
          <p:cNvSpPr/>
          <p:nvPr/>
        </p:nvSpPr>
        <p:spPr>
          <a:xfrm>
            <a:off x="914400" y="1033462"/>
            <a:ext cx="5638800" cy="167163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a:solidFill>
                  <a:schemeClr val="tx1"/>
                </a:solidFill>
                <a:latin typeface="Arial" panose="020B0604020202020204" pitchFamily="34" charset="0"/>
                <a:cs typeface="Arial" panose="020B0604020202020204" pitchFamily="34" charset="0"/>
              </a:rPr>
              <a:t>Em học Tin học </a:t>
            </a:r>
          </a:p>
        </p:txBody>
      </p:sp>
      <p:sp>
        <p:nvSpPr>
          <p:cNvPr id="7" name="Rectangle 6">
            <a:extLst>
              <a:ext uri="{FF2B5EF4-FFF2-40B4-BE49-F238E27FC236}">
                <a16:creationId xmlns:a16="http://schemas.microsoft.com/office/drawing/2014/main" id="{99C6D47E-077E-212B-108B-4296980C74A0}"/>
              </a:ext>
            </a:extLst>
          </p:cNvPr>
          <p:cNvSpPr/>
          <p:nvPr/>
        </p:nvSpPr>
        <p:spPr>
          <a:xfrm>
            <a:off x="7467600" y="1028700"/>
            <a:ext cx="5638800" cy="167163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FF0000"/>
                </a:solidFill>
                <a:latin typeface="Courier New" panose="02070309020205020404" pitchFamily="49" charset="0"/>
                <a:cs typeface="Courier New" panose="02070309020205020404" pitchFamily="49" charset="0"/>
              </a:rPr>
              <a:t>Em học Tin học </a:t>
            </a:r>
          </a:p>
        </p:txBody>
      </p:sp>
      <p:sp>
        <p:nvSpPr>
          <p:cNvPr id="8" name="TextBox 7">
            <a:extLst>
              <a:ext uri="{FF2B5EF4-FFF2-40B4-BE49-F238E27FC236}">
                <a16:creationId xmlns:a16="http://schemas.microsoft.com/office/drawing/2014/main" id="{093F690E-3E64-7AFA-7E59-509EA6D5DF81}"/>
              </a:ext>
            </a:extLst>
          </p:cNvPr>
          <p:cNvSpPr txBox="1"/>
          <p:nvPr/>
        </p:nvSpPr>
        <p:spPr>
          <a:xfrm>
            <a:off x="2895600" y="2995612"/>
            <a:ext cx="1295400"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82E6903C-DB78-CF45-F633-57305F56DC12}"/>
              </a:ext>
            </a:extLst>
          </p:cNvPr>
          <p:cNvSpPr txBox="1"/>
          <p:nvPr/>
        </p:nvSpPr>
        <p:spPr>
          <a:xfrm>
            <a:off x="10058400" y="2995612"/>
            <a:ext cx="1295400" cy="630942"/>
          </a:xfrm>
          <a:prstGeom prst="rect">
            <a:avLst/>
          </a:prstGeom>
          <a:noFill/>
        </p:spPr>
        <p:txBody>
          <a:bodyPr wrap="square" rtlCol="0">
            <a:spAutoFit/>
          </a:bodyPr>
          <a:lstStyle/>
          <a:p>
            <a:pPr algn="ctr"/>
            <a:r>
              <a:rPr lang="en-US" sz="3500" b="1">
                <a:solidFill>
                  <a:srgbClr val="002060"/>
                </a:solidFill>
                <a:latin typeface="Arial" panose="020B0604020202020204" pitchFamily="34" charset="0"/>
                <a:cs typeface="Arial" panose="020B0604020202020204" pitchFamily="34" charset="0"/>
              </a:rPr>
              <a:t>(2)</a:t>
            </a:r>
          </a:p>
        </p:txBody>
      </p:sp>
      <p:sp>
        <p:nvSpPr>
          <p:cNvPr id="10" name="Arrow: Down 9">
            <a:extLst>
              <a:ext uri="{FF2B5EF4-FFF2-40B4-BE49-F238E27FC236}">
                <a16:creationId xmlns:a16="http://schemas.microsoft.com/office/drawing/2014/main" id="{EE38D7D4-72B8-9B5B-480B-2B834C2F8839}"/>
              </a:ext>
            </a:extLst>
          </p:cNvPr>
          <p:cNvSpPr/>
          <p:nvPr/>
        </p:nvSpPr>
        <p:spPr>
          <a:xfrm>
            <a:off x="6667500" y="3581220"/>
            <a:ext cx="685800" cy="630942"/>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E111CF-33BC-669C-C57F-D1D995EBEB05}"/>
              </a:ext>
            </a:extLst>
          </p:cNvPr>
          <p:cNvSpPr txBox="1"/>
          <p:nvPr/>
        </p:nvSpPr>
        <p:spPr>
          <a:xfrm>
            <a:off x="2133600" y="4533900"/>
            <a:ext cx="9753600" cy="1824923"/>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lnSpc>
                <a:spcPct val="150000"/>
              </a:lnSpc>
            </a:pPr>
            <a:r>
              <a:rPr lang="en-US" sz="4000">
                <a:solidFill>
                  <a:srgbClr val="002060"/>
                </a:solidFill>
                <a:latin typeface="Arial" panose="020B0604020202020204" pitchFamily="34" charset="0"/>
                <a:cs typeface="Arial" panose="020B0604020202020204" pitchFamily="34" charset="0"/>
              </a:rPr>
              <a:t>Cách trình bày của trang chiếu (2) nổi bật hơn trang chiếu (1) </a:t>
            </a:r>
          </a:p>
        </p:txBody>
      </p:sp>
      <p:cxnSp>
        <p:nvCxnSpPr>
          <p:cNvPr id="15" name="Straight Connector 14">
            <a:extLst>
              <a:ext uri="{FF2B5EF4-FFF2-40B4-BE49-F238E27FC236}">
                <a16:creationId xmlns:a16="http://schemas.microsoft.com/office/drawing/2014/main" id="{645182DC-CD82-B76D-9611-E49D24CB7821}"/>
              </a:ext>
            </a:extLst>
          </p:cNvPr>
          <p:cNvCxnSpPr>
            <a:cxnSpLocks/>
          </p:cNvCxnSpPr>
          <p:nvPr/>
        </p:nvCxnSpPr>
        <p:spPr>
          <a:xfrm flipV="1">
            <a:off x="914400" y="5753100"/>
            <a:ext cx="0" cy="1981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D30346-7C8B-4150-8CE4-71482EBF043F}"/>
              </a:ext>
            </a:extLst>
          </p:cNvPr>
          <p:cNvCxnSpPr>
            <a:cxnSpLocks/>
          </p:cNvCxnSpPr>
          <p:nvPr/>
        </p:nvCxnSpPr>
        <p:spPr>
          <a:xfrm>
            <a:off x="934470" y="5753100"/>
            <a:ext cx="11991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04607F6-E4EC-B770-444E-9330D470705F}"/>
              </a:ext>
            </a:extLst>
          </p:cNvPr>
          <p:cNvCxnSpPr>
            <a:cxnSpLocks/>
          </p:cNvCxnSpPr>
          <p:nvPr/>
        </p:nvCxnSpPr>
        <p:spPr>
          <a:xfrm>
            <a:off x="914400" y="7734300"/>
            <a:ext cx="838200" cy="0"/>
          </a:xfrm>
          <a:prstGeom prst="line">
            <a:avLst/>
          </a:prstGeom>
          <a:ln w="381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CB6B979-FC8D-CB66-6D82-8FA61FE7E52C}"/>
              </a:ext>
            </a:extLst>
          </p:cNvPr>
          <p:cNvSpPr txBox="1"/>
          <p:nvPr/>
        </p:nvSpPr>
        <p:spPr>
          <a:xfrm>
            <a:off x="1828461" y="6900864"/>
            <a:ext cx="11030289" cy="2848268"/>
          </a:xfrm>
          <a:prstGeom prst="rect">
            <a:avLst/>
          </a:prstGeom>
          <a:noFill/>
        </p:spPr>
        <p:txBody>
          <a:bodyPr wrap="square" rtlCol="0">
            <a:spAutoFit/>
          </a:bodyPr>
          <a:lstStyle/>
          <a:p>
            <a:pPr algn="just">
              <a:lnSpc>
                <a:spcPct val="150000"/>
              </a:lnSpc>
            </a:pPr>
            <a:r>
              <a:rPr lang="en-US" sz="4000">
                <a:latin typeface="Arial" panose="020B0604020202020204" pitchFamily="34" charset="0"/>
                <a:cs typeface="Arial" panose="020B0604020202020204" pitchFamily="34" charset="0"/>
              </a:rPr>
              <a:t>Màu sắc của chữ trên trang chiếu có thể thay đổi tùy ý cho phù hợp với mục đích của người thuyết trình. </a:t>
            </a:r>
          </a:p>
        </p:txBody>
      </p:sp>
    </p:spTree>
    <p:extLst>
      <p:ext uri="{BB962C8B-B14F-4D97-AF65-F5344CB8AC3E}">
        <p14:creationId xmlns:p14="http://schemas.microsoft.com/office/powerpoint/2010/main" val="12304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animBg="1"/>
      <p:bldP spid="11" grpId="0" animBg="1"/>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2168227">
            <a:off x="-3410266" y="-2001139"/>
            <a:ext cx="8451171" cy="6253867"/>
          </a:xfrm>
          <a:custGeom>
            <a:avLst/>
            <a:gdLst/>
            <a:ahLst/>
            <a:cxnLst/>
            <a:rect l="l" t="t" r="r" b="b"/>
            <a:pathLst>
              <a:path w="8451171" h="6253867">
                <a:moveTo>
                  <a:pt x="0" y="0"/>
                </a:moveTo>
                <a:lnTo>
                  <a:pt x="8451172" y="0"/>
                </a:lnTo>
                <a:lnTo>
                  <a:pt x="8451172" y="6253866"/>
                </a:lnTo>
                <a:lnTo>
                  <a:pt x="0" y="62538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9404108">
            <a:off x="13033714" y="-2859079"/>
            <a:ext cx="8451171" cy="6253867"/>
          </a:xfrm>
          <a:custGeom>
            <a:avLst/>
            <a:gdLst/>
            <a:ahLst/>
            <a:cxnLst/>
            <a:rect l="l" t="t" r="r" b="b"/>
            <a:pathLst>
              <a:path w="8451171" h="6253867">
                <a:moveTo>
                  <a:pt x="0" y="0"/>
                </a:moveTo>
                <a:lnTo>
                  <a:pt x="8451172" y="0"/>
                </a:lnTo>
                <a:lnTo>
                  <a:pt x="8451172" y="6253866"/>
                </a:lnTo>
                <a:lnTo>
                  <a:pt x="0" y="62538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rot="612474" flipH="1">
            <a:off x="-494283" y="4135546"/>
            <a:ext cx="3163504" cy="4519291"/>
          </a:xfrm>
          <a:custGeom>
            <a:avLst/>
            <a:gdLst/>
            <a:ahLst/>
            <a:cxnLst/>
            <a:rect l="l" t="t" r="r" b="b"/>
            <a:pathLst>
              <a:path w="3163504" h="4519291">
                <a:moveTo>
                  <a:pt x="3163503" y="0"/>
                </a:moveTo>
                <a:lnTo>
                  <a:pt x="0" y="0"/>
                </a:lnTo>
                <a:lnTo>
                  <a:pt x="0" y="4519290"/>
                </a:lnTo>
                <a:lnTo>
                  <a:pt x="3163503" y="4519290"/>
                </a:lnTo>
                <a:lnTo>
                  <a:pt x="3163503"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rot="962454">
            <a:off x="-2090532" y="6065778"/>
            <a:ext cx="6168300" cy="1861705"/>
          </a:xfrm>
          <a:custGeom>
            <a:avLst/>
            <a:gdLst/>
            <a:ahLst/>
            <a:cxnLst/>
            <a:rect l="l" t="t" r="r" b="b"/>
            <a:pathLst>
              <a:path w="6168300" h="1861705">
                <a:moveTo>
                  <a:pt x="0" y="0"/>
                </a:moveTo>
                <a:lnTo>
                  <a:pt x="6168300" y="0"/>
                </a:lnTo>
                <a:lnTo>
                  <a:pt x="6168300" y="1861705"/>
                </a:lnTo>
                <a:lnTo>
                  <a:pt x="0" y="186170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6" name="Freeform 6"/>
          <p:cNvSpPr/>
          <p:nvPr/>
        </p:nvSpPr>
        <p:spPr>
          <a:xfrm rot="9677033">
            <a:off x="6127513" y="7808259"/>
            <a:ext cx="10240371" cy="8695006"/>
          </a:xfrm>
          <a:custGeom>
            <a:avLst/>
            <a:gdLst/>
            <a:ahLst/>
            <a:cxnLst/>
            <a:rect l="l" t="t" r="r" b="b"/>
            <a:pathLst>
              <a:path w="10240371" h="8695006">
                <a:moveTo>
                  <a:pt x="0" y="0"/>
                </a:moveTo>
                <a:lnTo>
                  <a:pt x="10240371" y="0"/>
                </a:lnTo>
                <a:lnTo>
                  <a:pt x="10240371" y="8695006"/>
                </a:lnTo>
                <a:lnTo>
                  <a:pt x="0" y="86950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 name="Freeform 7"/>
          <p:cNvSpPr/>
          <p:nvPr/>
        </p:nvSpPr>
        <p:spPr>
          <a:xfrm flipH="1">
            <a:off x="15112899" y="5477436"/>
            <a:ext cx="2438654" cy="4867105"/>
          </a:xfrm>
          <a:custGeom>
            <a:avLst/>
            <a:gdLst/>
            <a:ahLst/>
            <a:cxnLst/>
            <a:rect l="l" t="t" r="r" b="b"/>
            <a:pathLst>
              <a:path w="2742217" h="5113692">
                <a:moveTo>
                  <a:pt x="2742217" y="0"/>
                </a:moveTo>
                <a:lnTo>
                  <a:pt x="0" y="0"/>
                </a:lnTo>
                <a:lnTo>
                  <a:pt x="0" y="5113692"/>
                </a:lnTo>
                <a:lnTo>
                  <a:pt x="2742217" y="5113692"/>
                </a:lnTo>
                <a:lnTo>
                  <a:pt x="274221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8" name="Freeform 8"/>
          <p:cNvSpPr/>
          <p:nvPr/>
        </p:nvSpPr>
        <p:spPr>
          <a:xfrm rot="1203605">
            <a:off x="-4920906" y="6669776"/>
            <a:ext cx="9934730" cy="4888343"/>
          </a:xfrm>
          <a:custGeom>
            <a:avLst/>
            <a:gdLst/>
            <a:ahLst/>
            <a:cxnLst/>
            <a:rect l="l" t="t" r="r" b="b"/>
            <a:pathLst>
              <a:path w="11044771" h="5605221">
                <a:moveTo>
                  <a:pt x="0" y="0"/>
                </a:moveTo>
                <a:lnTo>
                  <a:pt x="11044771" y="0"/>
                </a:lnTo>
                <a:lnTo>
                  <a:pt x="11044771" y="5605221"/>
                </a:lnTo>
                <a:lnTo>
                  <a:pt x="0" y="560522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9" name="Freeform 9"/>
          <p:cNvSpPr/>
          <p:nvPr/>
        </p:nvSpPr>
        <p:spPr>
          <a:xfrm rot="-96395">
            <a:off x="96120" y="6282559"/>
            <a:ext cx="694231" cy="704478"/>
          </a:xfrm>
          <a:custGeom>
            <a:avLst/>
            <a:gdLst/>
            <a:ahLst/>
            <a:cxnLst/>
            <a:rect l="l" t="t" r="r" b="b"/>
            <a:pathLst>
              <a:path w="694231" h="704478">
                <a:moveTo>
                  <a:pt x="0" y="0"/>
                </a:moveTo>
                <a:lnTo>
                  <a:pt x="694231" y="0"/>
                </a:lnTo>
                <a:lnTo>
                  <a:pt x="694231" y="704478"/>
                </a:lnTo>
                <a:lnTo>
                  <a:pt x="0" y="70447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0" name="Freeform 10"/>
          <p:cNvSpPr/>
          <p:nvPr/>
        </p:nvSpPr>
        <p:spPr>
          <a:xfrm rot="-96395">
            <a:off x="2169016" y="6914748"/>
            <a:ext cx="694231" cy="704478"/>
          </a:xfrm>
          <a:custGeom>
            <a:avLst/>
            <a:gdLst/>
            <a:ahLst/>
            <a:cxnLst/>
            <a:rect l="l" t="t" r="r" b="b"/>
            <a:pathLst>
              <a:path w="694231" h="704478">
                <a:moveTo>
                  <a:pt x="0" y="0"/>
                </a:moveTo>
                <a:lnTo>
                  <a:pt x="694231" y="0"/>
                </a:lnTo>
                <a:lnTo>
                  <a:pt x="694231" y="704478"/>
                </a:lnTo>
                <a:lnTo>
                  <a:pt x="0" y="70447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1" name="Freeform 11"/>
          <p:cNvSpPr/>
          <p:nvPr/>
        </p:nvSpPr>
        <p:spPr>
          <a:xfrm rot="-96395">
            <a:off x="-900945" y="6314671"/>
            <a:ext cx="574077" cy="582550"/>
          </a:xfrm>
          <a:custGeom>
            <a:avLst/>
            <a:gdLst/>
            <a:ahLst/>
            <a:cxnLst/>
            <a:rect l="l" t="t" r="r" b="b"/>
            <a:pathLst>
              <a:path w="574077" h="582550">
                <a:moveTo>
                  <a:pt x="0" y="0"/>
                </a:moveTo>
                <a:lnTo>
                  <a:pt x="574077" y="0"/>
                </a:lnTo>
                <a:lnTo>
                  <a:pt x="574077" y="582550"/>
                </a:lnTo>
                <a:lnTo>
                  <a:pt x="0" y="58255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2" name="Freeform 12"/>
          <p:cNvSpPr/>
          <p:nvPr/>
        </p:nvSpPr>
        <p:spPr>
          <a:xfrm rot="-96395">
            <a:off x="1095523" y="6913088"/>
            <a:ext cx="574077" cy="582550"/>
          </a:xfrm>
          <a:custGeom>
            <a:avLst/>
            <a:gdLst/>
            <a:ahLst/>
            <a:cxnLst/>
            <a:rect l="l" t="t" r="r" b="b"/>
            <a:pathLst>
              <a:path w="574077" h="582550">
                <a:moveTo>
                  <a:pt x="0" y="0"/>
                </a:moveTo>
                <a:lnTo>
                  <a:pt x="574077" y="0"/>
                </a:lnTo>
                <a:lnTo>
                  <a:pt x="574077" y="582550"/>
                </a:lnTo>
                <a:lnTo>
                  <a:pt x="0" y="58255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3" name="Freeform 13"/>
          <p:cNvSpPr/>
          <p:nvPr/>
        </p:nvSpPr>
        <p:spPr>
          <a:xfrm rot="-1232496">
            <a:off x="14318327" y="2251612"/>
            <a:ext cx="286077" cy="336561"/>
          </a:xfrm>
          <a:custGeom>
            <a:avLst/>
            <a:gdLst/>
            <a:ahLst/>
            <a:cxnLst/>
            <a:rect l="l" t="t" r="r" b="b"/>
            <a:pathLst>
              <a:path w="286077" h="336561">
                <a:moveTo>
                  <a:pt x="0" y="0"/>
                </a:moveTo>
                <a:lnTo>
                  <a:pt x="286077" y="0"/>
                </a:lnTo>
                <a:lnTo>
                  <a:pt x="286077" y="336561"/>
                </a:lnTo>
                <a:lnTo>
                  <a:pt x="0" y="33656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4" name="Freeform 14"/>
          <p:cNvSpPr/>
          <p:nvPr/>
        </p:nvSpPr>
        <p:spPr>
          <a:xfrm rot="-88680">
            <a:off x="14653122" y="2183245"/>
            <a:ext cx="965318" cy="976810"/>
          </a:xfrm>
          <a:custGeom>
            <a:avLst/>
            <a:gdLst/>
            <a:ahLst/>
            <a:cxnLst/>
            <a:rect l="l" t="t" r="r" b="b"/>
            <a:pathLst>
              <a:path w="965318" h="976810">
                <a:moveTo>
                  <a:pt x="0" y="0"/>
                </a:moveTo>
                <a:lnTo>
                  <a:pt x="965318" y="0"/>
                </a:lnTo>
                <a:lnTo>
                  <a:pt x="965318" y="976809"/>
                </a:lnTo>
                <a:lnTo>
                  <a:pt x="0" y="976809"/>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15" name="Freeform 15"/>
          <p:cNvSpPr/>
          <p:nvPr/>
        </p:nvSpPr>
        <p:spPr>
          <a:xfrm rot="1405588">
            <a:off x="13146748" y="8171737"/>
            <a:ext cx="322182" cy="379037"/>
          </a:xfrm>
          <a:custGeom>
            <a:avLst/>
            <a:gdLst/>
            <a:ahLst/>
            <a:cxnLst/>
            <a:rect l="l" t="t" r="r" b="b"/>
            <a:pathLst>
              <a:path w="322182" h="379037">
                <a:moveTo>
                  <a:pt x="0" y="0"/>
                </a:moveTo>
                <a:lnTo>
                  <a:pt x="322182" y="0"/>
                </a:lnTo>
                <a:lnTo>
                  <a:pt x="322182" y="379037"/>
                </a:lnTo>
                <a:lnTo>
                  <a:pt x="0" y="379037"/>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6" name="Freeform 16"/>
          <p:cNvSpPr/>
          <p:nvPr/>
        </p:nvSpPr>
        <p:spPr>
          <a:xfrm rot="115429">
            <a:off x="4868276" y="2909469"/>
            <a:ext cx="269937" cy="317573"/>
          </a:xfrm>
          <a:custGeom>
            <a:avLst/>
            <a:gdLst/>
            <a:ahLst/>
            <a:cxnLst/>
            <a:rect l="l" t="t" r="r" b="b"/>
            <a:pathLst>
              <a:path w="269937" h="317573">
                <a:moveTo>
                  <a:pt x="0" y="0"/>
                </a:moveTo>
                <a:lnTo>
                  <a:pt x="269937" y="0"/>
                </a:lnTo>
                <a:lnTo>
                  <a:pt x="269937" y="317573"/>
                </a:lnTo>
                <a:lnTo>
                  <a:pt x="0" y="31757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8" name="Freeform 18"/>
          <p:cNvSpPr/>
          <p:nvPr/>
        </p:nvSpPr>
        <p:spPr>
          <a:xfrm rot="-983886">
            <a:off x="10144251" y="8385533"/>
            <a:ext cx="11294980" cy="3409030"/>
          </a:xfrm>
          <a:custGeom>
            <a:avLst/>
            <a:gdLst/>
            <a:ahLst/>
            <a:cxnLst/>
            <a:rect l="l" t="t" r="r" b="b"/>
            <a:pathLst>
              <a:path w="11294980" h="3409030">
                <a:moveTo>
                  <a:pt x="0" y="0"/>
                </a:moveTo>
                <a:lnTo>
                  <a:pt x="11294980" y="0"/>
                </a:lnTo>
                <a:lnTo>
                  <a:pt x="11294980" y="3409031"/>
                </a:lnTo>
                <a:lnTo>
                  <a:pt x="0" y="3409031"/>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sp>
        <p:nvSpPr>
          <p:cNvPr id="19" name="Freeform 19"/>
          <p:cNvSpPr/>
          <p:nvPr/>
        </p:nvSpPr>
        <p:spPr>
          <a:xfrm rot="-575628">
            <a:off x="12847094" y="9498030"/>
            <a:ext cx="841600" cy="854022"/>
          </a:xfrm>
          <a:custGeom>
            <a:avLst/>
            <a:gdLst/>
            <a:ahLst/>
            <a:cxnLst/>
            <a:rect l="l" t="t" r="r" b="b"/>
            <a:pathLst>
              <a:path w="841600" h="854022">
                <a:moveTo>
                  <a:pt x="0" y="0"/>
                </a:moveTo>
                <a:lnTo>
                  <a:pt x="841599" y="0"/>
                </a:lnTo>
                <a:lnTo>
                  <a:pt x="841599" y="854022"/>
                </a:lnTo>
                <a:lnTo>
                  <a:pt x="0" y="85402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20" name="Freeform 20"/>
          <p:cNvSpPr/>
          <p:nvPr/>
        </p:nvSpPr>
        <p:spPr>
          <a:xfrm rot="-575628">
            <a:off x="17144182" y="8414310"/>
            <a:ext cx="695940" cy="706212"/>
          </a:xfrm>
          <a:custGeom>
            <a:avLst/>
            <a:gdLst/>
            <a:ahLst/>
            <a:cxnLst/>
            <a:rect l="l" t="t" r="r" b="b"/>
            <a:pathLst>
              <a:path w="695940" h="706212">
                <a:moveTo>
                  <a:pt x="0" y="0"/>
                </a:moveTo>
                <a:lnTo>
                  <a:pt x="695940" y="0"/>
                </a:lnTo>
                <a:lnTo>
                  <a:pt x="695940" y="706212"/>
                </a:lnTo>
                <a:lnTo>
                  <a:pt x="0" y="70621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22" name="TextBox 22"/>
          <p:cNvSpPr txBox="1"/>
          <p:nvPr/>
        </p:nvSpPr>
        <p:spPr>
          <a:xfrm>
            <a:off x="2302449" y="1650425"/>
            <a:ext cx="13546002" cy="4780668"/>
          </a:xfrm>
          <a:prstGeom prst="rect">
            <a:avLst/>
          </a:prstGeom>
        </p:spPr>
        <p:txBody>
          <a:bodyPr wrap="square" lIns="0" tIns="0" rIns="0" bIns="0" rtlCol="0" anchor="t">
            <a:spAutoFit/>
          </a:bodyPr>
          <a:lstStyle/>
          <a:p>
            <a:pPr algn="ctr">
              <a:lnSpc>
                <a:spcPct val="150000"/>
              </a:lnSpc>
            </a:pPr>
            <a:r>
              <a:rPr lang="en-US" sz="7200" b="1">
                <a:solidFill>
                  <a:srgbClr val="E8663D"/>
                </a:solidFill>
                <a:latin typeface="Arial" panose="020B0604020202020204" pitchFamily="34" charset="0"/>
                <a:cs typeface="Arial" panose="020B0604020202020204" pitchFamily="34" charset="0"/>
              </a:rPr>
              <a:t>BÀI 2.</a:t>
            </a:r>
          </a:p>
          <a:p>
            <a:pPr algn="ctr">
              <a:lnSpc>
                <a:spcPct val="150000"/>
              </a:lnSpc>
            </a:pPr>
            <a:r>
              <a:rPr lang="en-US" sz="7200" b="1">
                <a:solidFill>
                  <a:schemeClr val="bg2">
                    <a:lumMod val="25000"/>
                  </a:schemeClr>
                </a:solidFill>
                <a:latin typeface="Arial" panose="020B0604020202020204" pitchFamily="34" charset="0"/>
                <a:cs typeface="Arial" panose="020B0604020202020204" pitchFamily="34" charset="0"/>
              </a:rPr>
              <a:t>ĐỊNH DẠNG VĂN BẢN TRÊN </a:t>
            </a:r>
            <a:r>
              <a:rPr lang="en-US" sz="7200" b="1">
                <a:solidFill>
                  <a:schemeClr val="bg2">
                    <a:lumMod val="25000"/>
                  </a:schemeClr>
                </a:solidFill>
                <a:latin typeface="Arial" panose="020B0604020202020204" pitchFamily="34" charset="0"/>
                <a:cs typeface="Arial" panose="020B0604020202020204" pitchFamily="34" charset="0"/>
              </a:rPr>
              <a:t>TRANG TRÌNH </a:t>
            </a:r>
            <a:r>
              <a:rPr lang="en-US" sz="7200" b="1">
                <a:solidFill>
                  <a:schemeClr val="bg2">
                    <a:lumMod val="25000"/>
                  </a:schemeClr>
                </a:solidFill>
                <a:latin typeface="Arial" panose="020B0604020202020204" pitchFamily="34" charset="0"/>
                <a:cs typeface="Arial" panose="020B0604020202020204" pitchFamily="34" charset="0"/>
              </a:rPr>
              <a:t>CHIẾU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rot="-856830">
            <a:off x="-4157982" y="2466882"/>
            <a:ext cx="9867306" cy="7301807"/>
          </a:xfrm>
          <a:custGeom>
            <a:avLst/>
            <a:gdLst/>
            <a:ahLst/>
            <a:cxnLst/>
            <a:rect l="l" t="t" r="r" b="b"/>
            <a:pathLst>
              <a:path w="9867306" h="7301807">
                <a:moveTo>
                  <a:pt x="0" y="0"/>
                </a:moveTo>
                <a:lnTo>
                  <a:pt x="9867307" y="0"/>
                </a:lnTo>
                <a:lnTo>
                  <a:pt x="9867307" y="7301806"/>
                </a:lnTo>
                <a:lnTo>
                  <a:pt x="0" y="73018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9068637">
            <a:off x="12201716" y="-1342492"/>
            <a:ext cx="9867306" cy="7301807"/>
          </a:xfrm>
          <a:custGeom>
            <a:avLst/>
            <a:gdLst/>
            <a:ahLst/>
            <a:cxnLst/>
            <a:rect l="l" t="t" r="r" b="b"/>
            <a:pathLst>
              <a:path w="9867306" h="7301807">
                <a:moveTo>
                  <a:pt x="0" y="0"/>
                </a:moveTo>
                <a:lnTo>
                  <a:pt x="9867306" y="0"/>
                </a:lnTo>
                <a:lnTo>
                  <a:pt x="9867306" y="7301807"/>
                </a:lnTo>
                <a:lnTo>
                  <a:pt x="0" y="7301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TextBox 4"/>
          <p:cNvSpPr txBox="1"/>
          <p:nvPr/>
        </p:nvSpPr>
        <p:spPr>
          <a:xfrm>
            <a:off x="2353252" y="1169660"/>
            <a:ext cx="13581496" cy="1541256"/>
          </a:xfrm>
          <a:prstGeom prst="rect">
            <a:avLst/>
          </a:prstGeom>
        </p:spPr>
        <p:txBody>
          <a:bodyPr lIns="0" tIns="0" rIns="0" bIns="0" rtlCol="0" anchor="t">
            <a:spAutoFit/>
          </a:bodyPr>
          <a:lstStyle/>
          <a:p>
            <a:pPr marL="0" lvl="0" indent="0" algn="ctr">
              <a:lnSpc>
                <a:spcPts val="13857"/>
              </a:lnSpc>
              <a:spcBef>
                <a:spcPct val="0"/>
              </a:spcBef>
            </a:pPr>
            <a:r>
              <a:rPr lang="en-US" sz="7000" b="1">
                <a:solidFill>
                  <a:srgbClr val="E8663D"/>
                </a:solidFill>
                <a:latin typeface="Arial" panose="020B0604020202020204" pitchFamily="34" charset="0"/>
                <a:cs typeface="Arial" panose="020B0604020202020204" pitchFamily="34" charset="0"/>
              </a:rPr>
              <a:t>NỘI DUNG BÀI HỌC </a:t>
            </a:r>
          </a:p>
        </p:txBody>
      </p:sp>
      <p:sp>
        <p:nvSpPr>
          <p:cNvPr id="5" name="Freeform 5"/>
          <p:cNvSpPr/>
          <p:nvPr/>
        </p:nvSpPr>
        <p:spPr>
          <a:xfrm rot="498030">
            <a:off x="15709496" y="4513548"/>
            <a:ext cx="2851744" cy="5355389"/>
          </a:xfrm>
          <a:custGeom>
            <a:avLst/>
            <a:gdLst/>
            <a:ahLst/>
            <a:cxnLst/>
            <a:rect l="l" t="t" r="r" b="b"/>
            <a:pathLst>
              <a:path w="2851744" h="5355389">
                <a:moveTo>
                  <a:pt x="0" y="0"/>
                </a:moveTo>
                <a:lnTo>
                  <a:pt x="2851744" y="0"/>
                </a:lnTo>
                <a:lnTo>
                  <a:pt x="2851744" y="5355389"/>
                </a:lnTo>
                <a:lnTo>
                  <a:pt x="0" y="535538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919000">
            <a:off x="11537395" y="7603411"/>
            <a:ext cx="10851709" cy="3275243"/>
          </a:xfrm>
          <a:custGeom>
            <a:avLst/>
            <a:gdLst/>
            <a:ahLst/>
            <a:cxnLst/>
            <a:rect l="l" t="t" r="r" b="b"/>
            <a:pathLst>
              <a:path w="10851709" h="3275243">
                <a:moveTo>
                  <a:pt x="0" y="0"/>
                </a:moveTo>
                <a:lnTo>
                  <a:pt x="10851709" y="0"/>
                </a:lnTo>
                <a:lnTo>
                  <a:pt x="10851709" y="3275243"/>
                </a:lnTo>
                <a:lnTo>
                  <a:pt x="0" y="32752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Freeform 7"/>
          <p:cNvSpPr/>
          <p:nvPr/>
        </p:nvSpPr>
        <p:spPr>
          <a:xfrm rot="962772">
            <a:off x="-4137460" y="7686501"/>
            <a:ext cx="10301111" cy="3109063"/>
          </a:xfrm>
          <a:custGeom>
            <a:avLst/>
            <a:gdLst/>
            <a:ahLst/>
            <a:cxnLst/>
            <a:rect l="l" t="t" r="r" b="b"/>
            <a:pathLst>
              <a:path w="10301111" h="3109063">
                <a:moveTo>
                  <a:pt x="0" y="0"/>
                </a:moveTo>
                <a:lnTo>
                  <a:pt x="10301111" y="0"/>
                </a:lnTo>
                <a:lnTo>
                  <a:pt x="10301111" y="3109062"/>
                </a:lnTo>
                <a:lnTo>
                  <a:pt x="0" y="310906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rot="1405588">
            <a:off x="15572129" y="3716132"/>
            <a:ext cx="582332" cy="685097"/>
          </a:xfrm>
          <a:custGeom>
            <a:avLst/>
            <a:gdLst/>
            <a:ahLst/>
            <a:cxnLst/>
            <a:rect l="l" t="t" r="r" b="b"/>
            <a:pathLst>
              <a:path w="582332" h="685097">
                <a:moveTo>
                  <a:pt x="0" y="0"/>
                </a:moveTo>
                <a:lnTo>
                  <a:pt x="582333" y="0"/>
                </a:lnTo>
                <a:lnTo>
                  <a:pt x="582333" y="685097"/>
                </a:lnTo>
                <a:lnTo>
                  <a:pt x="0" y="6850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277867">
            <a:off x="2077546" y="6121006"/>
            <a:ext cx="385209" cy="453187"/>
          </a:xfrm>
          <a:custGeom>
            <a:avLst/>
            <a:gdLst/>
            <a:ahLst/>
            <a:cxnLst/>
            <a:rect l="l" t="t" r="r" b="b"/>
            <a:pathLst>
              <a:path w="385209" h="453187">
                <a:moveTo>
                  <a:pt x="0" y="0"/>
                </a:moveTo>
                <a:lnTo>
                  <a:pt x="385209" y="0"/>
                </a:lnTo>
                <a:lnTo>
                  <a:pt x="385209" y="453188"/>
                </a:lnTo>
                <a:lnTo>
                  <a:pt x="0" y="4531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rot="-304850" flipH="1">
            <a:off x="1053204" y="6260813"/>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510743">
            <a:off x="14137588" y="8940455"/>
            <a:ext cx="808571" cy="820506"/>
          </a:xfrm>
          <a:custGeom>
            <a:avLst/>
            <a:gdLst/>
            <a:ahLst/>
            <a:cxnLst/>
            <a:rect l="l" t="t" r="r" b="b"/>
            <a:pathLst>
              <a:path w="808571" h="820506">
                <a:moveTo>
                  <a:pt x="0" y="0"/>
                </a:moveTo>
                <a:lnTo>
                  <a:pt x="808572" y="0"/>
                </a:lnTo>
                <a:lnTo>
                  <a:pt x="808572" y="820506"/>
                </a:lnTo>
                <a:lnTo>
                  <a:pt x="0" y="8205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510743">
            <a:off x="17019522" y="8940455"/>
            <a:ext cx="808571" cy="820506"/>
          </a:xfrm>
          <a:custGeom>
            <a:avLst/>
            <a:gdLst/>
            <a:ahLst/>
            <a:cxnLst/>
            <a:rect l="l" t="t" r="r" b="b"/>
            <a:pathLst>
              <a:path w="808571" h="820506">
                <a:moveTo>
                  <a:pt x="0" y="0"/>
                </a:moveTo>
                <a:lnTo>
                  <a:pt x="808572" y="0"/>
                </a:lnTo>
                <a:lnTo>
                  <a:pt x="808572" y="820506"/>
                </a:lnTo>
                <a:lnTo>
                  <a:pt x="0" y="8205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rot="-2052611">
            <a:off x="1809638" y="8495693"/>
            <a:ext cx="767546" cy="778875"/>
          </a:xfrm>
          <a:custGeom>
            <a:avLst/>
            <a:gdLst/>
            <a:ahLst/>
            <a:cxnLst/>
            <a:rect l="l" t="t" r="r" b="b"/>
            <a:pathLst>
              <a:path w="767546" h="778875">
                <a:moveTo>
                  <a:pt x="0" y="0"/>
                </a:moveTo>
                <a:lnTo>
                  <a:pt x="767546" y="0"/>
                </a:lnTo>
                <a:lnTo>
                  <a:pt x="767546" y="778875"/>
                </a:lnTo>
                <a:lnTo>
                  <a:pt x="0" y="77887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rot="1371029">
            <a:off x="2898021" y="9436882"/>
            <a:ext cx="521639" cy="529338"/>
          </a:xfrm>
          <a:custGeom>
            <a:avLst/>
            <a:gdLst/>
            <a:ahLst/>
            <a:cxnLst/>
            <a:rect l="l" t="t" r="r" b="b"/>
            <a:pathLst>
              <a:path w="521639" h="529338">
                <a:moveTo>
                  <a:pt x="0" y="0"/>
                </a:moveTo>
                <a:lnTo>
                  <a:pt x="521639" y="0"/>
                </a:lnTo>
                <a:lnTo>
                  <a:pt x="521639" y="529338"/>
                </a:lnTo>
                <a:lnTo>
                  <a:pt x="0" y="52933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7" name="Freeform 17"/>
          <p:cNvSpPr/>
          <p:nvPr/>
        </p:nvSpPr>
        <p:spPr>
          <a:xfrm rot="1371029">
            <a:off x="409147" y="8888856"/>
            <a:ext cx="521639" cy="529338"/>
          </a:xfrm>
          <a:custGeom>
            <a:avLst/>
            <a:gdLst/>
            <a:ahLst/>
            <a:cxnLst/>
            <a:rect l="l" t="t" r="r" b="b"/>
            <a:pathLst>
              <a:path w="521639" h="529338">
                <a:moveTo>
                  <a:pt x="0" y="0"/>
                </a:moveTo>
                <a:lnTo>
                  <a:pt x="521639" y="0"/>
                </a:lnTo>
                <a:lnTo>
                  <a:pt x="521639" y="529338"/>
                </a:lnTo>
                <a:lnTo>
                  <a:pt x="0" y="52933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8" name="Freeform 18"/>
          <p:cNvSpPr/>
          <p:nvPr/>
        </p:nvSpPr>
        <p:spPr>
          <a:xfrm rot="2912897">
            <a:off x="15601023" y="8454917"/>
            <a:ext cx="549521" cy="557632"/>
          </a:xfrm>
          <a:custGeom>
            <a:avLst/>
            <a:gdLst/>
            <a:ahLst/>
            <a:cxnLst/>
            <a:rect l="l" t="t" r="r" b="b"/>
            <a:pathLst>
              <a:path w="549521" h="557632">
                <a:moveTo>
                  <a:pt x="0" y="0"/>
                </a:moveTo>
                <a:lnTo>
                  <a:pt x="549521" y="0"/>
                </a:lnTo>
                <a:lnTo>
                  <a:pt x="549521" y="557632"/>
                </a:lnTo>
                <a:lnTo>
                  <a:pt x="0" y="557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grpSp>
        <p:nvGrpSpPr>
          <p:cNvPr id="26" name="Group 25">
            <a:extLst>
              <a:ext uri="{FF2B5EF4-FFF2-40B4-BE49-F238E27FC236}">
                <a16:creationId xmlns:a16="http://schemas.microsoft.com/office/drawing/2014/main" id="{6D6E40DF-4A2B-866D-1EC7-9E1DEE6AFF2A}"/>
              </a:ext>
            </a:extLst>
          </p:cNvPr>
          <p:cNvGrpSpPr/>
          <p:nvPr/>
        </p:nvGrpSpPr>
        <p:grpSpPr>
          <a:xfrm>
            <a:off x="2815711" y="3426444"/>
            <a:ext cx="9144646" cy="1581069"/>
            <a:chOff x="3429000" y="3392011"/>
            <a:chExt cx="9144646" cy="1581069"/>
          </a:xfrm>
        </p:grpSpPr>
        <p:sp>
          <p:nvSpPr>
            <p:cNvPr id="20" name="Oval 19">
              <a:extLst>
                <a:ext uri="{FF2B5EF4-FFF2-40B4-BE49-F238E27FC236}">
                  <a16:creationId xmlns:a16="http://schemas.microsoft.com/office/drawing/2014/main" id="{8F8E0220-A4C8-65F3-6E15-9FA60B19E632}"/>
                </a:ext>
              </a:extLst>
            </p:cNvPr>
            <p:cNvSpPr/>
            <p:nvPr/>
          </p:nvSpPr>
          <p:spPr>
            <a:xfrm>
              <a:off x="3429000" y="3392011"/>
              <a:ext cx="1510635" cy="1581069"/>
            </a:xfrm>
            <a:prstGeom prst="ellipse">
              <a:avLst/>
            </a:prstGeom>
            <a:solidFill>
              <a:schemeClr val="accent3">
                <a:lumMod val="20000"/>
                <a:lumOff val="80000"/>
              </a:schemeClr>
            </a:solidFill>
            <a:ln w="38100">
              <a:solidFill>
                <a:srgbClr val="266C39"/>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solidFill>
                    <a:srgbClr val="266C39"/>
                  </a:solidFill>
                  <a:latin typeface="Arial" panose="020B0604020202020204" pitchFamily="34" charset="0"/>
                  <a:cs typeface="Arial" panose="020B0604020202020204" pitchFamily="34" charset="0"/>
                </a:rPr>
                <a:t>01</a:t>
              </a:r>
            </a:p>
          </p:txBody>
        </p:sp>
        <p:sp>
          <p:nvSpPr>
            <p:cNvPr id="25" name="TextBox 24">
              <a:extLst>
                <a:ext uri="{FF2B5EF4-FFF2-40B4-BE49-F238E27FC236}">
                  <a16:creationId xmlns:a16="http://schemas.microsoft.com/office/drawing/2014/main" id="{FA71F5A3-626B-EF72-10E5-371F27F04412}"/>
                </a:ext>
              </a:extLst>
            </p:cNvPr>
            <p:cNvSpPr txBox="1"/>
            <p:nvPr/>
          </p:nvSpPr>
          <p:spPr>
            <a:xfrm>
              <a:off x="6178976" y="3744927"/>
              <a:ext cx="6394670"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Định dạng chữ </a:t>
              </a:r>
            </a:p>
          </p:txBody>
        </p:sp>
      </p:grpSp>
      <p:grpSp>
        <p:nvGrpSpPr>
          <p:cNvPr id="27" name="Group 26">
            <a:extLst>
              <a:ext uri="{FF2B5EF4-FFF2-40B4-BE49-F238E27FC236}">
                <a16:creationId xmlns:a16="http://schemas.microsoft.com/office/drawing/2014/main" id="{98F76AA7-38E5-17E3-E324-5CE76127493B}"/>
              </a:ext>
            </a:extLst>
          </p:cNvPr>
          <p:cNvGrpSpPr/>
          <p:nvPr/>
        </p:nvGrpSpPr>
        <p:grpSpPr>
          <a:xfrm>
            <a:off x="2789444" y="6090521"/>
            <a:ext cx="13824669" cy="1581069"/>
            <a:chOff x="3429000" y="3392011"/>
            <a:chExt cx="13824669" cy="1581069"/>
          </a:xfrm>
        </p:grpSpPr>
        <p:sp>
          <p:nvSpPr>
            <p:cNvPr id="28" name="Oval 27">
              <a:extLst>
                <a:ext uri="{FF2B5EF4-FFF2-40B4-BE49-F238E27FC236}">
                  <a16:creationId xmlns:a16="http://schemas.microsoft.com/office/drawing/2014/main" id="{E3A82BA9-AF39-15FD-6559-7CA4E051E0E5}"/>
                </a:ext>
              </a:extLst>
            </p:cNvPr>
            <p:cNvSpPr/>
            <p:nvPr/>
          </p:nvSpPr>
          <p:spPr>
            <a:xfrm>
              <a:off x="3429000" y="3392011"/>
              <a:ext cx="1510635" cy="1581069"/>
            </a:xfrm>
            <a:prstGeom prst="ellipse">
              <a:avLst/>
            </a:prstGeom>
            <a:solidFill>
              <a:schemeClr val="accent3">
                <a:lumMod val="20000"/>
                <a:lumOff val="80000"/>
              </a:schemeClr>
            </a:solidFill>
            <a:ln w="38100">
              <a:solidFill>
                <a:srgbClr val="266C39"/>
              </a:solidFill>
            </a:ln>
            <a:effectLst>
              <a:outerShdw blurRad="50800" dist="38100" dir="18900000" algn="b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solidFill>
                    <a:srgbClr val="266C39"/>
                  </a:solidFill>
                  <a:latin typeface="Arial" panose="020B0604020202020204" pitchFamily="34" charset="0"/>
                  <a:cs typeface="Arial" panose="020B0604020202020204" pitchFamily="34" charset="0"/>
                </a:rPr>
                <a:t>02</a:t>
              </a:r>
            </a:p>
          </p:txBody>
        </p:sp>
        <p:sp>
          <p:nvSpPr>
            <p:cNvPr id="29" name="TextBox 28">
              <a:extLst>
                <a:ext uri="{FF2B5EF4-FFF2-40B4-BE49-F238E27FC236}">
                  <a16:creationId xmlns:a16="http://schemas.microsoft.com/office/drawing/2014/main" id="{5D1514F8-E919-EFB8-C8F2-EEE1750D0490}"/>
                </a:ext>
              </a:extLst>
            </p:cNvPr>
            <p:cNvSpPr txBox="1"/>
            <p:nvPr/>
          </p:nvSpPr>
          <p:spPr>
            <a:xfrm>
              <a:off x="6178975" y="3744927"/>
              <a:ext cx="11074694" cy="861774"/>
            </a:xfrm>
            <a:prstGeom prst="rect">
              <a:avLst/>
            </a:prstGeom>
            <a:noFill/>
          </p:spPr>
          <p:txBody>
            <a:bodyPr wrap="square" rtlCol="0">
              <a:spAutoFit/>
            </a:bodyPr>
            <a:lstStyle/>
            <a:p>
              <a:r>
                <a:rPr lang="en-US" sz="5000" b="1">
                  <a:latin typeface="Arial" panose="020B0604020202020204" pitchFamily="34" charset="0"/>
                  <a:cs typeface="Arial" panose="020B0604020202020204" pitchFamily="34" charset="0"/>
                </a:rPr>
                <a:t>Định dạng công cụ gạch đầu dòng </a:t>
              </a:r>
            </a:p>
          </p:txBody>
        </p:sp>
      </p:grpSp>
    </p:spTree>
    <p:extLst>
      <p:ext uri="{BB962C8B-B14F-4D97-AF65-F5344CB8AC3E}">
        <p14:creationId xmlns:p14="http://schemas.microsoft.com/office/powerpoint/2010/main" val="35785426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1"/>
        </a:solidFill>
        <a:effectLst/>
      </p:bgPr>
    </p:bg>
    <p:spTree>
      <p:nvGrpSpPr>
        <p:cNvPr id="1" name=""/>
        <p:cNvGrpSpPr/>
        <p:nvPr/>
      </p:nvGrpSpPr>
      <p:grpSpPr>
        <a:xfrm>
          <a:off x="0" y="0"/>
          <a:ext cx="0" cy="0"/>
          <a:chOff x="0" y="0"/>
          <a:chExt cx="0" cy="0"/>
        </a:xfrm>
      </p:grpSpPr>
      <p:sp>
        <p:nvSpPr>
          <p:cNvPr id="2" name="Freeform 2"/>
          <p:cNvSpPr/>
          <p:nvPr/>
        </p:nvSpPr>
        <p:spPr>
          <a:xfrm>
            <a:off x="12300089" y="1737690"/>
            <a:ext cx="4236352" cy="6492493"/>
          </a:xfrm>
          <a:custGeom>
            <a:avLst/>
            <a:gdLst/>
            <a:ahLst/>
            <a:cxnLst/>
            <a:rect l="l" t="t" r="r" b="b"/>
            <a:pathLst>
              <a:path w="4236352" h="6492493">
                <a:moveTo>
                  <a:pt x="0" y="0"/>
                </a:moveTo>
                <a:lnTo>
                  <a:pt x="4236352" y="0"/>
                </a:lnTo>
                <a:lnTo>
                  <a:pt x="4236352" y="6492493"/>
                </a:lnTo>
                <a:lnTo>
                  <a:pt x="0" y="649249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1817266" y="3178252"/>
            <a:ext cx="9612734" cy="3032048"/>
          </a:xfrm>
          <a:prstGeom prst="rect">
            <a:avLst/>
          </a:prstGeom>
        </p:spPr>
        <p:txBody>
          <a:bodyPr lIns="0" tIns="0" rIns="0" bIns="0" rtlCol="0" anchor="t">
            <a:spAutoFit/>
          </a:bodyPr>
          <a:lstStyle/>
          <a:p>
            <a:pPr algn="ctr">
              <a:lnSpc>
                <a:spcPct val="150000"/>
              </a:lnSpc>
            </a:pPr>
            <a:r>
              <a:rPr lang="en-US" sz="7000" b="1">
                <a:solidFill>
                  <a:srgbClr val="ED9125"/>
                </a:solidFill>
                <a:latin typeface="Arial" panose="020B0604020202020204" pitchFamily="34" charset="0"/>
                <a:cs typeface="Arial" panose="020B0604020202020204" pitchFamily="34" charset="0"/>
              </a:rPr>
              <a:t>PHẦN 1.</a:t>
            </a:r>
          </a:p>
          <a:p>
            <a:pPr algn="ctr">
              <a:lnSpc>
                <a:spcPct val="150000"/>
              </a:lnSpc>
            </a:pPr>
            <a:r>
              <a:rPr lang="en-US" sz="7000" b="1">
                <a:solidFill>
                  <a:srgbClr val="ED9125"/>
                </a:solidFill>
                <a:latin typeface="Arial" panose="020B0604020202020204" pitchFamily="34" charset="0"/>
                <a:cs typeface="Arial" panose="020B0604020202020204" pitchFamily="34" charset="0"/>
              </a:rPr>
              <a:t>ĐỊNH DẠNG CHỮ</a:t>
            </a:r>
          </a:p>
        </p:txBody>
      </p:sp>
      <p:sp>
        <p:nvSpPr>
          <p:cNvPr id="5" name="Freeform 5"/>
          <p:cNvSpPr/>
          <p:nvPr/>
        </p:nvSpPr>
        <p:spPr>
          <a:xfrm rot="-224419">
            <a:off x="16117199" y="1336426"/>
            <a:ext cx="341766" cy="402077"/>
          </a:xfrm>
          <a:custGeom>
            <a:avLst/>
            <a:gdLst/>
            <a:ahLst/>
            <a:cxnLst/>
            <a:rect l="l" t="t" r="r" b="b"/>
            <a:pathLst>
              <a:path w="341766" h="402077">
                <a:moveTo>
                  <a:pt x="0" y="0"/>
                </a:moveTo>
                <a:lnTo>
                  <a:pt x="341765" y="0"/>
                </a:lnTo>
                <a:lnTo>
                  <a:pt x="341765" y="402078"/>
                </a:lnTo>
                <a:lnTo>
                  <a:pt x="0" y="40207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p:cNvSpPr/>
          <p:nvPr/>
        </p:nvSpPr>
        <p:spPr>
          <a:xfrm rot="1405588">
            <a:off x="16961322" y="6037920"/>
            <a:ext cx="249845" cy="293936"/>
          </a:xfrm>
          <a:custGeom>
            <a:avLst/>
            <a:gdLst/>
            <a:ahLst/>
            <a:cxnLst/>
            <a:rect l="l" t="t" r="r" b="b"/>
            <a:pathLst>
              <a:path w="249845" h="293936">
                <a:moveTo>
                  <a:pt x="0" y="0"/>
                </a:moveTo>
                <a:lnTo>
                  <a:pt x="249845" y="0"/>
                </a:lnTo>
                <a:lnTo>
                  <a:pt x="249845" y="293936"/>
                </a:lnTo>
                <a:lnTo>
                  <a:pt x="0" y="29393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rot="1405588">
            <a:off x="2276142" y="1406203"/>
            <a:ext cx="249845" cy="293936"/>
          </a:xfrm>
          <a:custGeom>
            <a:avLst/>
            <a:gdLst/>
            <a:ahLst/>
            <a:cxnLst/>
            <a:rect l="l" t="t" r="r" b="b"/>
            <a:pathLst>
              <a:path w="249845" h="293936">
                <a:moveTo>
                  <a:pt x="0" y="0"/>
                </a:moveTo>
                <a:lnTo>
                  <a:pt x="249846" y="0"/>
                </a:lnTo>
                <a:lnTo>
                  <a:pt x="249846" y="293935"/>
                </a:lnTo>
                <a:lnTo>
                  <a:pt x="0" y="29393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8" name="Freeform 8"/>
          <p:cNvSpPr/>
          <p:nvPr/>
        </p:nvSpPr>
        <p:spPr>
          <a:xfrm rot="1458920">
            <a:off x="10909723" y="2824713"/>
            <a:ext cx="276857" cy="325714"/>
          </a:xfrm>
          <a:custGeom>
            <a:avLst/>
            <a:gdLst/>
            <a:ahLst/>
            <a:cxnLst/>
            <a:rect l="l" t="t" r="r" b="b"/>
            <a:pathLst>
              <a:path w="276857" h="325714">
                <a:moveTo>
                  <a:pt x="0" y="0"/>
                </a:moveTo>
                <a:lnTo>
                  <a:pt x="276857" y="0"/>
                </a:lnTo>
                <a:lnTo>
                  <a:pt x="276857" y="325714"/>
                </a:lnTo>
                <a:lnTo>
                  <a:pt x="0" y="32571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331613">
            <a:off x="3405463" y="8388489"/>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rot="4063404">
            <a:off x="2827529" y="-5198524"/>
            <a:ext cx="9867306" cy="7301807"/>
          </a:xfrm>
          <a:custGeom>
            <a:avLst/>
            <a:gdLst/>
            <a:ahLst/>
            <a:cxnLst/>
            <a:rect l="l" t="t" r="r" b="b"/>
            <a:pathLst>
              <a:path w="9867306" h="7301807">
                <a:moveTo>
                  <a:pt x="0" y="0"/>
                </a:moveTo>
                <a:lnTo>
                  <a:pt x="9867306" y="0"/>
                </a:lnTo>
                <a:lnTo>
                  <a:pt x="9867306" y="7301806"/>
                </a:lnTo>
                <a:lnTo>
                  <a:pt x="0" y="73018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a:off x="11448751" y="5646132"/>
            <a:ext cx="2186753" cy="2584051"/>
          </a:xfrm>
          <a:custGeom>
            <a:avLst/>
            <a:gdLst/>
            <a:ahLst/>
            <a:cxnLst/>
            <a:rect l="l" t="t" r="r" b="b"/>
            <a:pathLst>
              <a:path w="2186753" h="2584051">
                <a:moveTo>
                  <a:pt x="0" y="0"/>
                </a:moveTo>
                <a:lnTo>
                  <a:pt x="2186753" y="0"/>
                </a:lnTo>
                <a:lnTo>
                  <a:pt x="2186753" y="2584051"/>
                </a:lnTo>
                <a:lnTo>
                  <a:pt x="0" y="25840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2266071" y="8669129"/>
            <a:ext cx="9756427" cy="2944667"/>
          </a:xfrm>
          <a:custGeom>
            <a:avLst/>
            <a:gdLst/>
            <a:ahLst/>
            <a:cxnLst/>
            <a:rect l="l" t="t" r="r" b="b"/>
            <a:pathLst>
              <a:path w="9756427" h="2944667">
                <a:moveTo>
                  <a:pt x="0" y="0"/>
                </a:moveTo>
                <a:lnTo>
                  <a:pt x="9756426" y="0"/>
                </a:lnTo>
                <a:lnTo>
                  <a:pt x="9756426" y="2944667"/>
                </a:lnTo>
                <a:lnTo>
                  <a:pt x="0" y="294466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96395">
            <a:off x="2713289" y="9581660"/>
            <a:ext cx="726961" cy="737691"/>
          </a:xfrm>
          <a:custGeom>
            <a:avLst/>
            <a:gdLst/>
            <a:ahLst/>
            <a:cxnLst/>
            <a:rect l="l" t="t" r="r" b="b"/>
            <a:pathLst>
              <a:path w="726961" h="737691">
                <a:moveTo>
                  <a:pt x="0" y="0"/>
                </a:moveTo>
                <a:lnTo>
                  <a:pt x="726961" y="0"/>
                </a:lnTo>
                <a:lnTo>
                  <a:pt x="726961" y="737691"/>
                </a:lnTo>
                <a:lnTo>
                  <a:pt x="0" y="73769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96395">
            <a:off x="1213009" y="9266607"/>
            <a:ext cx="601142" cy="610015"/>
          </a:xfrm>
          <a:custGeom>
            <a:avLst/>
            <a:gdLst/>
            <a:ahLst/>
            <a:cxnLst/>
            <a:rect l="l" t="t" r="r" b="b"/>
            <a:pathLst>
              <a:path w="601142" h="610015">
                <a:moveTo>
                  <a:pt x="0" y="0"/>
                </a:moveTo>
                <a:lnTo>
                  <a:pt x="601142" y="0"/>
                </a:lnTo>
                <a:lnTo>
                  <a:pt x="601142" y="610015"/>
                </a:lnTo>
                <a:lnTo>
                  <a:pt x="0" y="61001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5" name="Freeform 15"/>
          <p:cNvSpPr/>
          <p:nvPr/>
        </p:nvSpPr>
        <p:spPr>
          <a:xfrm rot="-96395">
            <a:off x="4549901" y="9332184"/>
            <a:ext cx="601142" cy="610015"/>
          </a:xfrm>
          <a:custGeom>
            <a:avLst/>
            <a:gdLst/>
            <a:ahLst/>
            <a:cxnLst/>
            <a:rect l="l" t="t" r="r" b="b"/>
            <a:pathLst>
              <a:path w="601142" h="610015">
                <a:moveTo>
                  <a:pt x="0" y="0"/>
                </a:moveTo>
                <a:lnTo>
                  <a:pt x="601142" y="0"/>
                </a:lnTo>
                <a:lnTo>
                  <a:pt x="601142" y="610014"/>
                </a:lnTo>
                <a:lnTo>
                  <a:pt x="0" y="61001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6" name="Freeform 16"/>
          <p:cNvSpPr/>
          <p:nvPr/>
        </p:nvSpPr>
        <p:spPr>
          <a:xfrm rot="919396" flipH="1">
            <a:off x="1273972" y="1435894"/>
            <a:ext cx="965318" cy="976810"/>
          </a:xfrm>
          <a:custGeom>
            <a:avLst/>
            <a:gdLst/>
            <a:ahLst/>
            <a:cxnLst/>
            <a:rect l="l" t="t" r="r" b="b"/>
            <a:pathLst>
              <a:path w="965318" h="976810">
                <a:moveTo>
                  <a:pt x="965318" y="0"/>
                </a:moveTo>
                <a:lnTo>
                  <a:pt x="0" y="0"/>
                </a:lnTo>
                <a:lnTo>
                  <a:pt x="0" y="976810"/>
                </a:lnTo>
                <a:lnTo>
                  <a:pt x="965318" y="976810"/>
                </a:lnTo>
                <a:lnTo>
                  <a:pt x="965318"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2132A2-C7C7-07D5-66EA-3DC1817D4A7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228" t="37883" r="7114"/>
          <a:stretch/>
        </p:blipFill>
        <p:spPr>
          <a:xfrm>
            <a:off x="3062287" y="5727257"/>
            <a:ext cx="11658600" cy="4659755"/>
          </a:xfrm>
          <a:prstGeom prst="rect">
            <a:avLst/>
          </a:prstGeom>
        </p:spPr>
      </p:pic>
      <p:sp>
        <p:nvSpPr>
          <p:cNvPr id="18" name="TextBox 17">
            <a:extLst>
              <a:ext uri="{FF2B5EF4-FFF2-40B4-BE49-F238E27FC236}">
                <a16:creationId xmlns:a16="http://schemas.microsoft.com/office/drawing/2014/main" id="{9EE6C699-CF24-DCBC-7991-90A217A7E2F2}"/>
              </a:ext>
            </a:extLst>
          </p:cNvPr>
          <p:cNvSpPr txBox="1"/>
          <p:nvPr/>
        </p:nvSpPr>
        <p:spPr>
          <a:xfrm>
            <a:off x="1600200" y="571500"/>
            <a:ext cx="15087600" cy="861774"/>
          </a:xfrm>
          <a:prstGeom prst="rect">
            <a:avLst/>
          </a:prstGeom>
          <a:noFill/>
        </p:spPr>
        <p:txBody>
          <a:bodyPr wrap="square" rtlCol="0">
            <a:spAutoFit/>
          </a:bodyPr>
          <a:lstStyle/>
          <a:p>
            <a:pPr algn="ctr"/>
            <a:r>
              <a:rPr lang="en-US" sz="5000" b="1">
                <a:solidFill>
                  <a:schemeClr val="accent2">
                    <a:lumMod val="75000"/>
                  </a:schemeClr>
                </a:solidFill>
                <a:latin typeface="Arial" panose="020B0604020202020204" pitchFamily="34" charset="0"/>
                <a:cs typeface="Arial" panose="020B0604020202020204" pitchFamily="34" charset="0"/>
              </a:rPr>
              <a:t>THỰC HIỆN THEO NHÓM ĐÔI CÁC THAO TÁC </a:t>
            </a:r>
          </a:p>
        </p:txBody>
      </p:sp>
      <p:sp>
        <p:nvSpPr>
          <p:cNvPr id="19" name="TextBox 18">
            <a:extLst>
              <a:ext uri="{FF2B5EF4-FFF2-40B4-BE49-F238E27FC236}">
                <a16:creationId xmlns:a16="http://schemas.microsoft.com/office/drawing/2014/main" id="{D98DDD19-0E22-7C3A-2BFC-529AAE35D92C}"/>
              </a:ext>
            </a:extLst>
          </p:cNvPr>
          <p:cNvSpPr txBox="1"/>
          <p:nvPr/>
        </p:nvSpPr>
        <p:spPr>
          <a:xfrm>
            <a:off x="1081087" y="2019300"/>
            <a:ext cx="15621000" cy="707886"/>
          </a:xfrm>
          <a:prstGeom prst="rect">
            <a:avLst/>
          </a:prstGeom>
          <a:noFill/>
        </p:spPr>
        <p:txBody>
          <a:bodyPr wrap="square" rtlCol="0">
            <a:spAutoFit/>
          </a:bodyPr>
          <a:lstStyle/>
          <a:p>
            <a:pPr algn="just"/>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Kéo thả chuột để chọn khối văn bản cần định dạng. </a:t>
            </a:r>
          </a:p>
        </p:txBody>
      </p:sp>
      <p:sp>
        <p:nvSpPr>
          <p:cNvPr id="20" name="Rectangle: Rounded Corners 19">
            <a:extLst>
              <a:ext uri="{FF2B5EF4-FFF2-40B4-BE49-F238E27FC236}">
                <a16:creationId xmlns:a16="http://schemas.microsoft.com/office/drawing/2014/main" id="{1722DFB4-B1E3-CD96-C53B-CF628B25706D}"/>
              </a:ext>
            </a:extLst>
          </p:cNvPr>
          <p:cNvSpPr/>
          <p:nvPr/>
        </p:nvSpPr>
        <p:spPr>
          <a:xfrm>
            <a:off x="3543300" y="3162299"/>
            <a:ext cx="9105900" cy="957843"/>
          </a:xfrm>
          <a:prstGeom prst="round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highlight>
                  <a:srgbClr val="C0C0C0"/>
                </a:highlight>
                <a:latin typeface="Arial" panose="020B0604020202020204" pitchFamily="34" charset="0"/>
                <a:cs typeface="Arial" panose="020B0604020202020204" pitchFamily="34" charset="0"/>
              </a:rPr>
              <a:t>Bánh mì, sữa chua, bánh gạo </a:t>
            </a:r>
          </a:p>
        </p:txBody>
      </p:sp>
      <p:pic>
        <p:nvPicPr>
          <p:cNvPr id="1026" name="Picture 2" descr="Cursor ">
            <a:extLst>
              <a:ext uri="{FF2B5EF4-FFF2-40B4-BE49-F238E27FC236}">
                <a16:creationId xmlns:a16="http://schemas.microsoft.com/office/drawing/2014/main" id="{24E65A98-5939-29FE-A7C5-95EBE6FD4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0" y="3846222"/>
            <a:ext cx="740644" cy="70903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92F376F-B8EB-D19D-7C2D-4712937E4CC6}"/>
              </a:ext>
            </a:extLst>
          </p:cNvPr>
          <p:cNvSpPr txBox="1"/>
          <p:nvPr/>
        </p:nvSpPr>
        <p:spPr>
          <a:xfrm>
            <a:off x="1081087" y="4817906"/>
            <a:ext cx="15621000" cy="707886"/>
          </a:xfrm>
          <a:prstGeom prst="rect">
            <a:avLst/>
          </a:prstGeom>
          <a:noFill/>
        </p:spPr>
        <p:txBody>
          <a:bodyPr wrap="square" rtlCol="0">
            <a:spAutoFit/>
          </a:bodyPr>
          <a:lstStyle/>
          <a:p>
            <a:pPr algn="just"/>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Chọn lệnh định dạng chữ cho trang chiếu (hình 2).</a:t>
            </a:r>
          </a:p>
        </p:txBody>
      </p:sp>
    </p:spTree>
    <p:extLst>
      <p:ext uri="{BB962C8B-B14F-4D97-AF65-F5344CB8AC3E}">
        <p14:creationId xmlns:p14="http://schemas.microsoft.com/office/powerpoint/2010/main" val="77577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left)">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92EDB92-E188-EA2C-463D-0E4B890F31A2}"/>
              </a:ext>
            </a:extLst>
          </p:cNvPr>
          <p:cNvGrpSpPr/>
          <p:nvPr/>
        </p:nvGrpSpPr>
        <p:grpSpPr>
          <a:xfrm>
            <a:off x="838200" y="495300"/>
            <a:ext cx="16611600" cy="2286000"/>
            <a:chOff x="838200" y="495300"/>
            <a:chExt cx="16611600" cy="2286000"/>
          </a:xfrm>
        </p:grpSpPr>
        <p:sp>
          <p:nvSpPr>
            <p:cNvPr id="5" name="Rectangle: Rounded Corners 4">
              <a:extLst>
                <a:ext uri="{FF2B5EF4-FFF2-40B4-BE49-F238E27FC236}">
                  <a16:creationId xmlns:a16="http://schemas.microsoft.com/office/drawing/2014/main" id="{B7DE483A-0A4E-712A-1BB6-73B2B3B77C54}"/>
                </a:ext>
              </a:extLst>
            </p:cNvPr>
            <p:cNvSpPr/>
            <p:nvPr/>
          </p:nvSpPr>
          <p:spPr>
            <a:xfrm>
              <a:off x="838200" y="495300"/>
              <a:ext cx="16611600" cy="2286000"/>
            </a:xfrm>
            <a:prstGeom prst="roundRect">
              <a:avLst>
                <a:gd name="adj" fmla="val 979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FC109AE-B2EB-ADC2-8129-1A9477D1200C}"/>
                </a:ext>
              </a:extLst>
            </p:cNvPr>
            <p:cNvSpPr txBox="1"/>
            <p:nvPr/>
          </p:nvSpPr>
          <p:spPr>
            <a:xfrm>
              <a:off x="1447800" y="587444"/>
              <a:ext cx="14935200" cy="2041456"/>
            </a:xfrm>
            <a:prstGeom prst="rect">
              <a:avLst/>
            </a:prstGeom>
            <a:noFill/>
          </p:spPr>
          <p:txBody>
            <a:bodyPr wrap="square" rtlCol="0">
              <a:spAutoFit/>
            </a:bodyPr>
            <a:lstStyle/>
            <a:p>
              <a:pPr>
                <a:lnSpc>
                  <a:spcPct val="150000"/>
                </a:lnSpc>
              </a:pPr>
              <a:r>
                <a:rPr lang="en-US" sz="4500" b="1">
                  <a:latin typeface="Arial" panose="020B0604020202020204" pitchFamily="34" charset="0"/>
                  <a:cs typeface="Arial" panose="020B0604020202020204" pitchFamily="34" charset="0"/>
                </a:rPr>
                <a:t>Hoạt động 1. </a:t>
              </a:r>
            </a:p>
            <a:p>
              <a:pPr>
                <a:lnSpc>
                  <a:spcPct val="150000"/>
                </a:lnSpc>
              </a:pPr>
              <a:r>
                <a:rPr lang="en-US" sz="4500">
                  <a:latin typeface="Arial" panose="020B0604020202020204" pitchFamily="34" charset="0"/>
                  <a:cs typeface="Arial" panose="020B0604020202020204" pitchFamily="34" charset="0"/>
                </a:rPr>
                <a:t>Để gõ chữ hoa trên trang chiếu, em làm như thế nào? </a:t>
              </a:r>
            </a:p>
          </p:txBody>
        </p:sp>
      </p:grpSp>
      <p:sp>
        <p:nvSpPr>
          <p:cNvPr id="7" name="Freeform 6">
            <a:extLst>
              <a:ext uri="{FF2B5EF4-FFF2-40B4-BE49-F238E27FC236}">
                <a16:creationId xmlns:a16="http://schemas.microsoft.com/office/drawing/2014/main" id="{FD2EEFA4-75D1-9AF7-0663-3A991F207FAB}"/>
              </a:ext>
            </a:extLst>
          </p:cNvPr>
          <p:cNvSpPr/>
          <p:nvPr/>
        </p:nvSpPr>
        <p:spPr>
          <a:xfrm>
            <a:off x="11049000" y="3381374"/>
            <a:ext cx="6705600" cy="6905626"/>
          </a:xfrm>
          <a:custGeom>
            <a:avLst/>
            <a:gdLst/>
            <a:ahLst/>
            <a:cxnLst/>
            <a:rect l="l" t="t" r="r" b="b"/>
            <a:pathLst>
              <a:path w="5706192" h="5920821">
                <a:moveTo>
                  <a:pt x="0" y="0"/>
                </a:moveTo>
                <a:lnTo>
                  <a:pt x="5706192" y="0"/>
                </a:lnTo>
                <a:lnTo>
                  <a:pt x="5706192" y="5920821"/>
                </a:lnTo>
                <a:lnTo>
                  <a:pt x="0" y="5920821"/>
                </a:lnTo>
                <a:lnTo>
                  <a:pt x="0" y="0"/>
                </a:lnTo>
                <a:close/>
              </a:path>
            </a:pathLst>
          </a:custGeom>
          <a:blipFill>
            <a:blip r:embed="rId2"/>
            <a:stretch>
              <a:fillRect/>
            </a:stretch>
          </a:blipFill>
        </p:spPr>
        <p:txBody>
          <a:bodyPr/>
          <a:lstStyle/>
          <a:p>
            <a:endParaRPr lang="en-US"/>
          </a:p>
        </p:txBody>
      </p:sp>
      <p:sp>
        <p:nvSpPr>
          <p:cNvPr id="8" name="Rectangle 7">
            <a:extLst>
              <a:ext uri="{FF2B5EF4-FFF2-40B4-BE49-F238E27FC236}">
                <a16:creationId xmlns:a16="http://schemas.microsoft.com/office/drawing/2014/main" id="{4F96FDA1-7698-CA84-332F-E5F197F20B21}"/>
              </a:ext>
            </a:extLst>
          </p:cNvPr>
          <p:cNvSpPr/>
          <p:nvPr/>
        </p:nvSpPr>
        <p:spPr>
          <a:xfrm>
            <a:off x="2662238" y="4367213"/>
            <a:ext cx="5919788" cy="1371600"/>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Courier New" panose="02070309020205020404" pitchFamily="49" charset="0"/>
                <a:cs typeface="Courier New" panose="02070309020205020404" pitchFamily="49" charset="0"/>
              </a:rPr>
              <a:t>tin học </a:t>
            </a:r>
          </a:p>
        </p:txBody>
      </p:sp>
      <p:sp>
        <p:nvSpPr>
          <p:cNvPr id="9" name="Rectangle 8">
            <a:extLst>
              <a:ext uri="{FF2B5EF4-FFF2-40B4-BE49-F238E27FC236}">
                <a16:creationId xmlns:a16="http://schemas.microsoft.com/office/drawing/2014/main" id="{AA83770C-07C2-4D08-9345-03D47B13A1C0}"/>
              </a:ext>
            </a:extLst>
          </p:cNvPr>
          <p:cNvSpPr/>
          <p:nvPr/>
        </p:nvSpPr>
        <p:spPr>
          <a:xfrm>
            <a:off x="2667000" y="6591300"/>
            <a:ext cx="5919788" cy="1371600"/>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Courier New" panose="02070309020205020404" pitchFamily="49" charset="0"/>
                <a:cs typeface="Courier New" panose="02070309020205020404" pitchFamily="49" charset="0"/>
              </a:rPr>
              <a:t>Tin học </a:t>
            </a:r>
          </a:p>
        </p:txBody>
      </p:sp>
      <p:sp>
        <p:nvSpPr>
          <p:cNvPr id="10" name="Arrow: Down 9">
            <a:extLst>
              <a:ext uri="{FF2B5EF4-FFF2-40B4-BE49-F238E27FC236}">
                <a16:creationId xmlns:a16="http://schemas.microsoft.com/office/drawing/2014/main" id="{4C0B963A-C39A-4FA3-C949-20A8F45F1937}"/>
              </a:ext>
            </a:extLst>
          </p:cNvPr>
          <p:cNvSpPr/>
          <p:nvPr/>
        </p:nvSpPr>
        <p:spPr>
          <a:xfrm>
            <a:off x="5164932" y="5853113"/>
            <a:ext cx="457200" cy="62388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2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E8DD"/>
        </a:solidFill>
        <a:effectLst/>
      </p:bgPr>
    </p:bg>
    <p:spTree>
      <p:nvGrpSpPr>
        <p:cNvPr id="1" name=""/>
        <p:cNvGrpSpPr/>
        <p:nvPr/>
      </p:nvGrpSpPr>
      <p:grpSpPr>
        <a:xfrm>
          <a:off x="0" y="0"/>
          <a:ext cx="0" cy="0"/>
          <a:chOff x="0" y="0"/>
          <a:chExt cx="0" cy="0"/>
        </a:xfrm>
      </p:grpSpPr>
      <p:sp>
        <p:nvSpPr>
          <p:cNvPr id="2" name="Freeform 2"/>
          <p:cNvSpPr/>
          <p:nvPr/>
        </p:nvSpPr>
        <p:spPr>
          <a:xfrm rot="5400000">
            <a:off x="4601549" y="-2523083"/>
            <a:ext cx="9084901" cy="15333167"/>
          </a:xfrm>
          <a:custGeom>
            <a:avLst/>
            <a:gdLst/>
            <a:ahLst/>
            <a:cxnLst/>
            <a:rect l="l" t="t" r="r" b="b"/>
            <a:pathLst>
              <a:path w="9084901" h="15333167">
                <a:moveTo>
                  <a:pt x="0" y="0"/>
                </a:moveTo>
                <a:lnTo>
                  <a:pt x="9084902" y="0"/>
                </a:lnTo>
                <a:lnTo>
                  <a:pt x="9084902" y="15333166"/>
                </a:lnTo>
                <a:lnTo>
                  <a:pt x="0" y="153331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15127620" y="532414"/>
            <a:ext cx="1998845" cy="1370357"/>
          </a:xfrm>
          <a:custGeom>
            <a:avLst/>
            <a:gdLst/>
            <a:ahLst/>
            <a:cxnLst/>
            <a:rect l="l" t="t" r="r" b="b"/>
            <a:pathLst>
              <a:path w="1550129" h="1110456">
                <a:moveTo>
                  <a:pt x="0" y="0"/>
                </a:moveTo>
                <a:lnTo>
                  <a:pt x="1550129" y="0"/>
                </a:lnTo>
                <a:lnTo>
                  <a:pt x="1550129" y="1110456"/>
                </a:lnTo>
                <a:lnTo>
                  <a:pt x="0" y="11104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1456381">
            <a:off x="919054" y="7434070"/>
            <a:ext cx="2086711" cy="2695746"/>
          </a:xfrm>
          <a:custGeom>
            <a:avLst/>
            <a:gdLst/>
            <a:ahLst/>
            <a:cxnLst/>
            <a:rect l="l" t="t" r="r" b="b"/>
            <a:pathLst>
              <a:path w="4013805" h="4916687">
                <a:moveTo>
                  <a:pt x="0" y="0"/>
                </a:moveTo>
                <a:lnTo>
                  <a:pt x="4013805" y="0"/>
                </a:lnTo>
                <a:lnTo>
                  <a:pt x="4013805" y="4916687"/>
                </a:lnTo>
                <a:lnTo>
                  <a:pt x="0" y="49166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3873052" y="1562100"/>
            <a:ext cx="10541897" cy="859210"/>
          </a:xfrm>
          <a:prstGeom prst="rect">
            <a:avLst/>
          </a:prstGeom>
        </p:spPr>
        <p:txBody>
          <a:bodyPr wrap="square" lIns="0" tIns="0" rIns="0" bIns="0" rtlCol="0" anchor="t">
            <a:spAutoFit/>
          </a:bodyPr>
          <a:lstStyle/>
          <a:p>
            <a:pPr marL="0" marR="0" lvl="0" indent="0" algn="ctr" defTabSz="914400" rtl="0" eaLnBrk="1" fontAlgn="auto" latinLnBrk="0" hangingPunct="1">
              <a:lnSpc>
                <a:spcPts val="6720"/>
              </a:lnSpc>
              <a:spcBef>
                <a:spcPts val="0"/>
              </a:spcBef>
              <a:spcAft>
                <a:spcPts val="0"/>
              </a:spcAft>
              <a:buClrTx/>
              <a:buSzTx/>
              <a:buFontTx/>
              <a:buNone/>
              <a:tabLst/>
              <a:defRPr/>
            </a:pPr>
            <a:r>
              <a:rPr kumimoji="0" lang="en-US" sz="5600" b="1" i="0" u="none" strike="noStrike" kern="1200" cap="none" spc="0" normalizeH="0" baseline="0" noProof="0">
                <a:ln>
                  <a:noFill/>
                </a:ln>
                <a:solidFill>
                  <a:srgbClr val="D46D50"/>
                </a:solidFill>
                <a:effectLst/>
                <a:uLnTx/>
                <a:uFillTx/>
                <a:latin typeface="Arial" panose="020B0604020202020204" pitchFamily="34" charset="0"/>
                <a:cs typeface="Arial" panose="020B0604020202020204" pitchFamily="34" charset="0"/>
              </a:rPr>
              <a:t>LƯU Ý </a:t>
            </a:r>
          </a:p>
        </p:txBody>
      </p:sp>
      <p:sp>
        <p:nvSpPr>
          <p:cNvPr id="16" name="Freeform 16"/>
          <p:cNvSpPr/>
          <p:nvPr/>
        </p:nvSpPr>
        <p:spPr>
          <a:xfrm>
            <a:off x="16332689" y="8490502"/>
            <a:ext cx="1587552" cy="1535595"/>
          </a:xfrm>
          <a:custGeom>
            <a:avLst/>
            <a:gdLst/>
            <a:ahLst/>
            <a:cxnLst/>
            <a:rect l="l" t="t" r="r" b="b"/>
            <a:pathLst>
              <a:path w="1587552" h="1535595">
                <a:moveTo>
                  <a:pt x="0" y="0"/>
                </a:moveTo>
                <a:lnTo>
                  <a:pt x="1587552" y="0"/>
                </a:lnTo>
                <a:lnTo>
                  <a:pt x="1587552" y="1535596"/>
                </a:lnTo>
                <a:lnTo>
                  <a:pt x="0" y="153559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558852" y="556227"/>
            <a:ext cx="1587552" cy="1535595"/>
          </a:xfrm>
          <a:custGeom>
            <a:avLst/>
            <a:gdLst/>
            <a:ahLst/>
            <a:cxnLst/>
            <a:rect l="l" t="t" r="r" b="b"/>
            <a:pathLst>
              <a:path w="1587552" h="1535595">
                <a:moveTo>
                  <a:pt x="0" y="0"/>
                </a:moveTo>
                <a:lnTo>
                  <a:pt x="1587552" y="0"/>
                </a:lnTo>
                <a:lnTo>
                  <a:pt x="1587552" y="1535596"/>
                </a:lnTo>
                <a:lnTo>
                  <a:pt x="0" y="153559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EA30E82C-C5BE-8577-6214-7C66F2B21FA3}"/>
              </a:ext>
            </a:extLst>
          </p:cNvPr>
          <p:cNvSpPr txBox="1"/>
          <p:nvPr/>
        </p:nvSpPr>
        <p:spPr>
          <a:xfrm>
            <a:off x="3089439" y="2705100"/>
            <a:ext cx="12109119" cy="5532925"/>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t>Để gõ chữ hoa, em nhấn phím </a:t>
            </a:r>
            <a:r>
              <a:rPr lang="vi-VN" sz="4000" b="1"/>
              <a:t>Caps Lock </a:t>
            </a:r>
            <a:r>
              <a:rPr lang="vi-VN" sz="4000"/>
              <a:t>trên bàn phím. </a:t>
            </a:r>
            <a:endParaRPr lang="en-US" sz="4000"/>
          </a:p>
          <a:p>
            <a:pPr marL="571500" indent="-571500" algn="just">
              <a:lnSpc>
                <a:spcPct val="150000"/>
              </a:lnSpc>
              <a:buFont typeface="Arial" panose="020B0604020202020204" pitchFamily="34" charset="0"/>
              <a:buChar char="•"/>
            </a:pPr>
            <a:r>
              <a:rPr lang="vi-VN" sz="4000"/>
              <a:t>Khi đèn tín hiệu </a:t>
            </a:r>
            <a:r>
              <a:rPr lang="vi-VN" sz="4000" b="1"/>
              <a:t>Caps Lock </a:t>
            </a:r>
            <a:r>
              <a:rPr lang="vi-VN" sz="4000"/>
              <a:t>sáng, em gõ, sẽ hiện ra chữ hoa. </a:t>
            </a:r>
            <a:endParaRPr lang="en-US" sz="4000"/>
          </a:p>
          <a:p>
            <a:pPr marL="571500" indent="-571500" algn="just">
              <a:lnSpc>
                <a:spcPct val="150000"/>
              </a:lnSpc>
              <a:buFont typeface="Arial" panose="020B0604020202020204" pitchFamily="34" charset="0"/>
              <a:buChar char="•"/>
            </a:pPr>
            <a:r>
              <a:rPr lang="vi-VN" sz="4000"/>
              <a:t>Để chuyển về gõ chữ thường, em nhấn phím </a:t>
            </a:r>
            <a:r>
              <a:rPr lang="vi-VN" sz="4000" b="1"/>
              <a:t>Caps Lock</a:t>
            </a:r>
            <a:r>
              <a:rPr lang="vi-VN" sz="4000"/>
              <a:t>, đèn tín hiệu </a:t>
            </a:r>
            <a:r>
              <a:rPr lang="vi-VN" sz="4000" b="1"/>
              <a:t>Caps Lock </a:t>
            </a:r>
            <a:r>
              <a:rPr lang="vi-VN" sz="4000"/>
              <a:t>sẽ tắt.</a:t>
            </a:r>
            <a:endParaRPr lang="en-US" sz="4000"/>
          </a:p>
        </p:txBody>
      </p:sp>
    </p:spTree>
    <p:extLst>
      <p:ext uri="{BB962C8B-B14F-4D97-AF65-F5344CB8AC3E}">
        <p14:creationId xmlns:p14="http://schemas.microsoft.com/office/powerpoint/2010/main" val="1107573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wipe(down)">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wipe(down)">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wipe(down)">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690</Words>
  <Application>Microsoft Office PowerPoint</Application>
  <PresentationFormat>Custom</PresentationFormat>
  <Paragraphs>78</Paragraphs>
  <Slides>21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Courier New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Orange Playful Illustration Word Puzzle Game Presentation</dc:title>
  <cp:lastModifiedBy>Administrator</cp:lastModifiedBy>
  <cp:revision>5</cp:revision>
  <dcterms:created xsi:type="dcterms:W3CDTF">2006-08-16T00:00:00Z</dcterms:created>
  <dcterms:modified xsi:type="dcterms:W3CDTF">2023-12-04T06:50:38Z</dcterms:modified>
  <dc:identifier>DAFtiw6LBDw</dc:identifier>
</cp:coreProperties>
</file>