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70" r:id="rId3"/>
    <p:sldId id="271" r:id="rId4"/>
    <p:sldId id="256" r:id="rId5"/>
    <p:sldId id="269" r:id="rId6"/>
    <p:sldId id="257" r:id="rId7"/>
    <p:sldId id="273" r:id="rId8"/>
    <p:sldId id="272" r:id="rId9"/>
    <p:sldId id="281" r:id="rId10"/>
    <p:sldId id="282" r:id="rId11"/>
    <p:sldId id="274" r:id="rId12"/>
    <p:sldId id="283" r:id="rId13"/>
    <p:sldId id="284" r:id="rId14"/>
    <p:sldId id="286" r:id="rId15"/>
    <p:sldId id="285" r:id="rId16"/>
    <p:sldId id="287" r:id="rId17"/>
    <p:sldId id="288" r:id="rId18"/>
    <p:sldId id="289" r:id="rId19"/>
    <p:sldId id="291" r:id="rId20"/>
    <p:sldId id="290" r:id="rId21"/>
    <p:sldId id="292" r:id="rId22"/>
    <p:sldId id="293" r:id="rId23"/>
    <p:sldId id="294" r:id="rId24"/>
    <p:sldId id="295"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Amasis MT Pro Black" panose="020B0604020202020204" charset="0"/>
      <p:bold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A14C50-7ED9-4093-8D5F-B7216CEE63DE}">
          <p14:sldIdLst>
            <p14:sldId id="267"/>
            <p14:sldId id="270"/>
            <p14:sldId id="271"/>
            <p14:sldId id="256"/>
            <p14:sldId id="269"/>
            <p14:sldId id="257"/>
            <p14:sldId id="273"/>
            <p14:sldId id="272"/>
            <p14:sldId id="281"/>
            <p14:sldId id="282"/>
            <p14:sldId id="274"/>
            <p14:sldId id="283"/>
            <p14:sldId id="284"/>
            <p14:sldId id="286"/>
            <p14:sldId id="285"/>
            <p14:sldId id="287"/>
            <p14:sldId id="288"/>
            <p14:sldId id="289"/>
            <p14:sldId id="291"/>
            <p14:sldId id="290"/>
            <p14:sldId id="292"/>
            <p14:sldId id="293"/>
            <p14:sldId id="294"/>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66"/>
    <a:srgbClr val="FFEED0"/>
    <a:srgbClr val="FFEE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22" autoAdjust="0"/>
  </p:normalViewPr>
  <p:slideViewPr>
    <p:cSldViewPr>
      <p:cViewPr varScale="1">
        <p:scale>
          <a:sx n="40" d="100"/>
          <a:sy n="40" d="100"/>
        </p:scale>
        <p:origin x="9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7.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3.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1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4" Type="http://schemas.openxmlformats.org/officeDocument/2006/relationships/image" Target="../media/image19.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3.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6.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8597740">
            <a:off x="1306215" y="-677682"/>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315166">
            <a:off x="1989082" y="757840"/>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8597740">
            <a:off x="10119814" y="6885635"/>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 name="Group 5"/>
          <p:cNvGrpSpPr/>
          <p:nvPr/>
        </p:nvGrpSpPr>
        <p:grpSpPr>
          <a:xfrm>
            <a:off x="1981199" y="1186940"/>
            <a:ext cx="14113733" cy="8071360"/>
            <a:chOff x="0" y="0"/>
            <a:chExt cx="6169886" cy="4194369"/>
          </a:xfrm>
        </p:grpSpPr>
        <p:sp>
          <p:nvSpPr>
            <p:cNvPr id="6" name="Freeform 6"/>
            <p:cNvSpPr/>
            <p:nvPr/>
          </p:nvSpPr>
          <p:spPr>
            <a:xfrm>
              <a:off x="-1" y="0"/>
              <a:ext cx="6176157" cy="4198997"/>
            </a:xfrm>
            <a:custGeom>
              <a:avLst/>
              <a:gdLst/>
              <a:ahLst/>
              <a:cxnLst/>
              <a:rect l="l" t="t" r="r" b="b"/>
              <a:pathLst>
                <a:path w="6176157" h="4198997">
                  <a:moveTo>
                    <a:pt x="6138056" y="3593825"/>
                  </a:moveTo>
                  <a:cubicBezTo>
                    <a:pt x="6135629" y="3773849"/>
                    <a:pt x="5962514" y="3907503"/>
                    <a:pt x="5761638" y="3907503"/>
                  </a:cubicBezTo>
                  <a:cubicBezTo>
                    <a:pt x="5761638" y="3907503"/>
                    <a:pt x="5567658" y="3897533"/>
                    <a:pt x="5271250" y="3910977"/>
                  </a:cubicBezTo>
                  <a:cubicBezTo>
                    <a:pt x="5084075" y="3919467"/>
                    <a:pt x="1597307" y="3922594"/>
                    <a:pt x="908799" y="3923747"/>
                  </a:cubicBezTo>
                  <a:lnTo>
                    <a:pt x="940817" y="4176545"/>
                  </a:lnTo>
                  <a:cubicBezTo>
                    <a:pt x="942220" y="4189892"/>
                    <a:pt x="927684" y="4198997"/>
                    <a:pt x="916302" y="4191884"/>
                  </a:cubicBezTo>
                  <a:cubicBezTo>
                    <a:pt x="864324" y="4159398"/>
                    <a:pt x="793268" y="4118030"/>
                    <a:pt x="653873" y="4030583"/>
                  </a:cubicBezTo>
                  <a:cubicBezTo>
                    <a:pt x="595960" y="3994252"/>
                    <a:pt x="543807" y="3955369"/>
                    <a:pt x="504750" y="3924372"/>
                  </a:cubicBezTo>
                  <a:cubicBezTo>
                    <a:pt x="439719" y="3924420"/>
                    <a:pt x="401817" y="3924420"/>
                    <a:pt x="401817" y="3924420"/>
                  </a:cubicBezTo>
                  <a:cubicBezTo>
                    <a:pt x="200942" y="3924420"/>
                    <a:pt x="26610" y="3827152"/>
                    <a:pt x="25400" y="3667040"/>
                  </a:cubicBezTo>
                  <a:cubicBezTo>
                    <a:pt x="25400" y="3667040"/>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463461" y="12700"/>
                    <a:pt x="5723538" y="0"/>
                    <a:pt x="5723538" y="0"/>
                  </a:cubicBezTo>
                  <a:cubicBezTo>
                    <a:pt x="5978826" y="0"/>
                    <a:pt x="6169886" y="101068"/>
                    <a:pt x="6163456" y="303615"/>
                  </a:cubicBezTo>
                  <a:cubicBezTo>
                    <a:pt x="6163456" y="303615"/>
                    <a:pt x="6161821" y="802156"/>
                    <a:pt x="6168989" y="2729421"/>
                  </a:cubicBezTo>
                  <a:cubicBezTo>
                    <a:pt x="6176157" y="3260755"/>
                    <a:pt x="6138056" y="3593825"/>
                    <a:pt x="6138056" y="3593825"/>
                  </a:cubicBezTo>
                  <a:close/>
                </a:path>
              </a:pathLst>
            </a:custGeom>
            <a:solidFill>
              <a:srgbClr val="EEC51D"/>
            </a:solidFill>
          </p:spPr>
          <p:txBody>
            <a:bodyPr/>
            <a:lstStyle/>
            <a:p>
              <a:endParaRPr lang="en-US"/>
            </a:p>
          </p:txBody>
        </p:sp>
      </p:grpSp>
      <p:sp>
        <p:nvSpPr>
          <p:cNvPr id="8" name="TextBox 8"/>
          <p:cNvSpPr txBox="1"/>
          <p:nvPr/>
        </p:nvSpPr>
        <p:spPr>
          <a:xfrm>
            <a:off x="3670160" y="2528069"/>
            <a:ext cx="11271752" cy="4780668"/>
          </a:xfrm>
          <a:prstGeom prst="rect">
            <a:avLst/>
          </a:prstGeom>
        </p:spPr>
        <p:txBody>
          <a:bodyPr wrap="square" lIns="0" tIns="0" rIns="0" bIns="0" rtlCol="0" anchor="t">
            <a:spAutoFit/>
          </a:bodyPr>
          <a:lstStyle/>
          <a:p>
            <a:pPr algn="ctr">
              <a:lnSpc>
                <a:spcPct val="150000"/>
              </a:lnSpc>
            </a:pPr>
            <a:r>
              <a:rPr lang="en-US" sz="7200" b="1">
                <a:solidFill>
                  <a:srgbClr val="000000"/>
                </a:solidFill>
                <a:latin typeface="Arial" panose="020B0604020202020204" pitchFamily="34" charset="0"/>
                <a:cs typeface="Arial" panose="020B0604020202020204" pitchFamily="34" charset="0"/>
              </a:rPr>
              <a:t>XIN CHÀO CÁC EM!</a:t>
            </a:r>
          </a:p>
          <a:p>
            <a:pPr algn="ctr">
              <a:lnSpc>
                <a:spcPct val="150000"/>
              </a:lnSpc>
            </a:pPr>
            <a:r>
              <a:rPr lang="en-US" sz="7200" b="1">
                <a:solidFill>
                  <a:srgbClr val="000000"/>
                </a:solidFill>
                <a:latin typeface="Arial" panose="020B0604020202020204" pitchFamily="34" charset="0"/>
                <a:cs typeface="Arial" panose="020B0604020202020204" pitchFamily="34" charset="0"/>
              </a:rPr>
              <a:t>CHÀO MỪNG CÁC EM ĐẾN VỚI BÀI HỌC MỚI!</a:t>
            </a:r>
          </a:p>
        </p:txBody>
      </p:sp>
      <p:sp>
        <p:nvSpPr>
          <p:cNvPr id="9" name="Freeform 9"/>
          <p:cNvSpPr/>
          <p:nvPr/>
        </p:nvSpPr>
        <p:spPr>
          <a:xfrm>
            <a:off x="8983718" y="1364532"/>
            <a:ext cx="644636" cy="824535"/>
          </a:xfrm>
          <a:custGeom>
            <a:avLst/>
            <a:gdLst/>
            <a:ahLst/>
            <a:cxnLst/>
            <a:rect l="l" t="t" r="r" b="b"/>
            <a:pathLst>
              <a:path w="423390" h="541546">
                <a:moveTo>
                  <a:pt x="0" y="0"/>
                </a:moveTo>
                <a:lnTo>
                  <a:pt x="423390" y="0"/>
                </a:lnTo>
                <a:lnTo>
                  <a:pt x="423390" y="541546"/>
                </a:lnTo>
                <a:lnTo>
                  <a:pt x="0" y="5415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145393" y="5405285"/>
            <a:ext cx="3927764" cy="5143500"/>
          </a:xfrm>
          <a:custGeom>
            <a:avLst/>
            <a:gdLst/>
            <a:ahLst/>
            <a:cxnLst/>
            <a:rect l="l" t="t" r="r" b="b"/>
            <a:pathLst>
              <a:path w="3397962" h="4449712">
                <a:moveTo>
                  <a:pt x="0" y="0"/>
                </a:moveTo>
                <a:lnTo>
                  <a:pt x="3397961" y="0"/>
                </a:lnTo>
                <a:lnTo>
                  <a:pt x="3397961" y="4449712"/>
                </a:lnTo>
                <a:lnTo>
                  <a:pt x="0" y="44497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924752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8597740">
            <a:off x="1306215" y="-677682"/>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315166">
            <a:off x="1989082" y="757840"/>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8597740">
            <a:off x="10119814" y="6885635"/>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 name="Group 5"/>
          <p:cNvGrpSpPr/>
          <p:nvPr/>
        </p:nvGrpSpPr>
        <p:grpSpPr>
          <a:xfrm>
            <a:off x="1689490" y="1372766"/>
            <a:ext cx="12934796" cy="7474792"/>
            <a:chOff x="0" y="0"/>
            <a:chExt cx="6169886" cy="3884356"/>
          </a:xfrm>
          <a:solidFill>
            <a:schemeClr val="bg1"/>
          </a:solidFill>
        </p:grpSpPr>
        <p:sp>
          <p:nvSpPr>
            <p:cNvPr id="6" name="Freeform 6"/>
            <p:cNvSpPr/>
            <p:nvPr/>
          </p:nvSpPr>
          <p:spPr>
            <a:xfrm>
              <a:off x="-1" y="0"/>
              <a:ext cx="6176157" cy="3888984"/>
            </a:xfrm>
            <a:custGeom>
              <a:avLst/>
              <a:gdLst/>
              <a:ahLst/>
              <a:cxnLst/>
              <a:rect l="l" t="t" r="r" b="b"/>
              <a:pathLst>
                <a:path w="6176157" h="3888984">
                  <a:moveTo>
                    <a:pt x="6138056" y="3283812"/>
                  </a:moveTo>
                  <a:cubicBezTo>
                    <a:pt x="6135629" y="3463836"/>
                    <a:pt x="5962514" y="3597490"/>
                    <a:pt x="5761638" y="3597490"/>
                  </a:cubicBezTo>
                  <a:cubicBezTo>
                    <a:pt x="5761638" y="3597490"/>
                    <a:pt x="5567658" y="3587520"/>
                    <a:pt x="5271250" y="3600964"/>
                  </a:cubicBezTo>
                  <a:cubicBezTo>
                    <a:pt x="5084075" y="3609454"/>
                    <a:pt x="1597307" y="3612581"/>
                    <a:pt x="908799" y="3613734"/>
                  </a:cubicBezTo>
                  <a:lnTo>
                    <a:pt x="940817" y="3866531"/>
                  </a:lnTo>
                  <a:cubicBezTo>
                    <a:pt x="942220" y="3879879"/>
                    <a:pt x="927684" y="3888984"/>
                    <a:pt x="916302" y="3881870"/>
                  </a:cubicBezTo>
                  <a:cubicBezTo>
                    <a:pt x="864324" y="3849385"/>
                    <a:pt x="793268" y="3808018"/>
                    <a:pt x="653873" y="3720570"/>
                  </a:cubicBezTo>
                  <a:cubicBezTo>
                    <a:pt x="595960" y="3684239"/>
                    <a:pt x="543807" y="3645356"/>
                    <a:pt x="504750" y="3614359"/>
                  </a:cubicBezTo>
                  <a:cubicBezTo>
                    <a:pt x="439719" y="3614407"/>
                    <a:pt x="401817" y="3614407"/>
                    <a:pt x="401817" y="3614407"/>
                  </a:cubicBezTo>
                  <a:cubicBezTo>
                    <a:pt x="200942" y="3614407"/>
                    <a:pt x="26610" y="3517139"/>
                    <a:pt x="25400" y="3357026"/>
                  </a:cubicBezTo>
                  <a:cubicBezTo>
                    <a:pt x="25400" y="3357026"/>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463461" y="12700"/>
                    <a:pt x="5723538" y="0"/>
                    <a:pt x="5723538" y="0"/>
                  </a:cubicBezTo>
                  <a:cubicBezTo>
                    <a:pt x="5978826" y="0"/>
                    <a:pt x="6169886" y="101068"/>
                    <a:pt x="6163456" y="303615"/>
                  </a:cubicBezTo>
                  <a:cubicBezTo>
                    <a:pt x="6163456" y="303615"/>
                    <a:pt x="6161821" y="802156"/>
                    <a:pt x="6168989" y="2458828"/>
                  </a:cubicBezTo>
                  <a:cubicBezTo>
                    <a:pt x="6176157" y="2950742"/>
                    <a:pt x="6138056" y="3283812"/>
                    <a:pt x="6138056" y="3283812"/>
                  </a:cubicBezTo>
                  <a:close/>
                </a:path>
              </a:pathLst>
            </a:custGeom>
            <a:grpFill/>
          </p:spPr>
          <p:txBody>
            <a:bodyPr/>
            <a:lstStyle/>
            <a:p>
              <a:endParaRPr lang="en-US"/>
            </a:p>
          </p:txBody>
        </p:sp>
      </p:grpSp>
      <p:sp>
        <p:nvSpPr>
          <p:cNvPr id="7" name="Freeform 7"/>
          <p:cNvSpPr/>
          <p:nvPr/>
        </p:nvSpPr>
        <p:spPr>
          <a:xfrm>
            <a:off x="11610545" y="6689565"/>
            <a:ext cx="4106682" cy="3597435"/>
          </a:xfrm>
          <a:custGeom>
            <a:avLst/>
            <a:gdLst/>
            <a:ahLst/>
            <a:cxnLst/>
            <a:rect l="l" t="t" r="r" b="b"/>
            <a:pathLst>
              <a:path w="4106682" h="3597435">
                <a:moveTo>
                  <a:pt x="0" y="0"/>
                </a:moveTo>
                <a:lnTo>
                  <a:pt x="4106682" y="0"/>
                </a:lnTo>
                <a:lnTo>
                  <a:pt x="4106682" y="3597435"/>
                </a:lnTo>
                <a:lnTo>
                  <a:pt x="0" y="3597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05141" y="8661732"/>
            <a:ext cx="912086" cy="596568"/>
          </a:xfrm>
          <a:custGeom>
            <a:avLst/>
            <a:gdLst/>
            <a:ahLst/>
            <a:cxnLst/>
            <a:rect l="l" t="t" r="r" b="b"/>
            <a:pathLst>
              <a:path w="912086" h="596568">
                <a:moveTo>
                  <a:pt x="0" y="0"/>
                </a:moveTo>
                <a:lnTo>
                  <a:pt x="912086" y="0"/>
                </a:lnTo>
                <a:lnTo>
                  <a:pt x="912086" y="596568"/>
                </a:lnTo>
                <a:lnTo>
                  <a:pt x="0" y="5965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10"/>
          <p:cNvSpPr txBox="1"/>
          <p:nvPr/>
        </p:nvSpPr>
        <p:spPr>
          <a:xfrm>
            <a:off x="2250869" y="2183361"/>
            <a:ext cx="11825179" cy="4315861"/>
          </a:xfrm>
          <a:prstGeom prst="rect">
            <a:avLst/>
          </a:prstGeom>
        </p:spPr>
        <p:txBody>
          <a:bodyPr wrap="square" lIns="0" tIns="0" rIns="0" bIns="0" rtlCol="0" anchor="t">
            <a:spAutoFit/>
          </a:bodyPr>
          <a:lstStyle/>
          <a:p>
            <a:pPr algn="ctr">
              <a:lnSpc>
                <a:spcPct val="150000"/>
              </a:lnSpc>
            </a:pPr>
            <a:r>
              <a:rPr lang="en-US" sz="6500" b="1">
                <a:solidFill>
                  <a:srgbClr val="000000"/>
                </a:solidFill>
                <a:latin typeface="Arial" panose="020B0604020202020204" pitchFamily="34" charset="0"/>
                <a:cs typeface="Arial" panose="020B0604020202020204" pitchFamily="34" charset="0"/>
              </a:rPr>
              <a:t>PHẦN 2. </a:t>
            </a:r>
          </a:p>
          <a:p>
            <a:pPr algn="ctr">
              <a:lnSpc>
                <a:spcPct val="150000"/>
              </a:lnSpc>
            </a:pPr>
            <a:r>
              <a:rPr lang="en-US" sz="6500" b="1">
                <a:solidFill>
                  <a:srgbClr val="000000"/>
                </a:solidFill>
                <a:latin typeface="Arial" panose="020B0604020202020204" pitchFamily="34" charset="0"/>
                <a:cs typeface="Arial" panose="020B0604020202020204" pitchFamily="34" charset="0"/>
              </a:rPr>
              <a:t>CÁC TRANG CHIẾU </a:t>
            </a:r>
          </a:p>
          <a:p>
            <a:pPr algn="ctr">
              <a:lnSpc>
                <a:spcPct val="150000"/>
              </a:lnSpc>
            </a:pPr>
            <a:r>
              <a:rPr lang="en-US" sz="6500" b="1">
                <a:solidFill>
                  <a:srgbClr val="000000"/>
                </a:solidFill>
                <a:latin typeface="Arial" panose="020B0604020202020204" pitchFamily="34" charset="0"/>
                <a:cs typeface="Arial" panose="020B0604020202020204" pitchFamily="34" charset="0"/>
              </a:rPr>
              <a:t>CÓ BỐ CỤC KHÁC NHAU </a:t>
            </a:r>
          </a:p>
        </p:txBody>
      </p:sp>
    </p:spTree>
    <p:extLst>
      <p:ext uri="{BB962C8B-B14F-4D97-AF65-F5344CB8AC3E}">
        <p14:creationId xmlns:p14="http://schemas.microsoft.com/office/powerpoint/2010/main" val="1368266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3DA922B-99EE-674B-E371-A471D48628B6}"/>
              </a:ext>
            </a:extLst>
          </p:cNvPr>
          <p:cNvGrpSpPr/>
          <p:nvPr/>
        </p:nvGrpSpPr>
        <p:grpSpPr>
          <a:xfrm>
            <a:off x="533400" y="599050"/>
            <a:ext cx="6248400" cy="9254903"/>
            <a:chOff x="533400" y="599050"/>
            <a:chExt cx="6248400" cy="9254903"/>
          </a:xfrm>
        </p:grpSpPr>
        <p:pic>
          <p:nvPicPr>
            <p:cNvPr id="3074" name="Picture 2" descr="Giáo án điện tử tin học 7 cánh diều bài 14: Thêm hiệu ứng cho trang chiếu |  Bài giảng điện tử tin học 7 cánh diều | Kenhgiaovien.com">
              <a:extLst>
                <a:ext uri="{FF2B5EF4-FFF2-40B4-BE49-F238E27FC236}">
                  <a16:creationId xmlns:a16="http://schemas.microsoft.com/office/drawing/2014/main" id="{F728D085-B87F-310B-FA40-CDC79411B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2" y="3702673"/>
              <a:ext cx="5119688" cy="28816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0B9F1C9-8C72-5EDD-0A69-7393547B26B9}"/>
                </a:ext>
              </a:extLst>
            </p:cNvPr>
            <p:cNvPicPr>
              <a:picLocks noChangeAspect="1"/>
            </p:cNvPicPr>
            <p:nvPr/>
          </p:nvPicPr>
          <p:blipFill>
            <a:blip r:embed="rId3"/>
            <a:stretch>
              <a:fillRect/>
            </a:stretch>
          </p:blipFill>
          <p:spPr>
            <a:xfrm>
              <a:off x="1652587" y="6972300"/>
              <a:ext cx="5119688" cy="2881653"/>
            </a:xfrm>
            <a:prstGeom prst="rect">
              <a:avLst/>
            </a:prstGeom>
          </p:spPr>
        </p:pic>
        <p:pic>
          <p:nvPicPr>
            <p:cNvPr id="13" name="Picture 12">
              <a:extLst>
                <a:ext uri="{FF2B5EF4-FFF2-40B4-BE49-F238E27FC236}">
                  <a16:creationId xmlns:a16="http://schemas.microsoft.com/office/drawing/2014/main" id="{3C077FA7-7467-65A9-0ABE-16EAF50E57C2}"/>
                </a:ext>
              </a:extLst>
            </p:cNvPr>
            <p:cNvPicPr>
              <a:picLocks noChangeAspect="1"/>
            </p:cNvPicPr>
            <p:nvPr/>
          </p:nvPicPr>
          <p:blipFill>
            <a:blip r:embed="rId4"/>
            <a:stretch>
              <a:fillRect/>
            </a:stretch>
          </p:blipFill>
          <p:spPr>
            <a:xfrm>
              <a:off x="1662112" y="599050"/>
              <a:ext cx="5119688" cy="2881653"/>
            </a:xfrm>
            <a:prstGeom prst="rect">
              <a:avLst/>
            </a:prstGeom>
          </p:spPr>
        </p:pic>
        <p:pic>
          <p:nvPicPr>
            <p:cNvPr id="15" name="Picture 14">
              <a:extLst>
                <a:ext uri="{FF2B5EF4-FFF2-40B4-BE49-F238E27FC236}">
                  <a16:creationId xmlns:a16="http://schemas.microsoft.com/office/drawing/2014/main" id="{9A0974C2-A914-813F-8F8E-26539A2812E8}"/>
                </a:ext>
              </a:extLst>
            </p:cNvPr>
            <p:cNvPicPr>
              <a:picLocks noChangeAspect="1"/>
            </p:cNvPicPr>
            <p:nvPr/>
          </p:nvPicPr>
          <p:blipFill rotWithShape="1">
            <a:blip r:embed="rId5">
              <a:clrChange>
                <a:clrFrom>
                  <a:srgbClr val="FFFFFF"/>
                </a:clrFrom>
                <a:clrTo>
                  <a:srgbClr val="FFFFFF">
                    <a:alpha val="0"/>
                  </a:srgbClr>
                </a:clrTo>
              </a:clrChange>
            </a:blip>
            <a:srcRect r="89646" b="66812"/>
            <a:stretch/>
          </p:blipFill>
          <p:spPr>
            <a:xfrm>
              <a:off x="533400" y="1735076"/>
              <a:ext cx="902517" cy="609600"/>
            </a:xfrm>
            <a:prstGeom prst="rect">
              <a:avLst/>
            </a:prstGeom>
          </p:spPr>
        </p:pic>
        <p:pic>
          <p:nvPicPr>
            <p:cNvPr id="16" name="Picture 15">
              <a:extLst>
                <a:ext uri="{FF2B5EF4-FFF2-40B4-BE49-F238E27FC236}">
                  <a16:creationId xmlns:a16="http://schemas.microsoft.com/office/drawing/2014/main" id="{24F9B0EF-0937-5B58-7029-63A8A654020A}"/>
                </a:ext>
              </a:extLst>
            </p:cNvPr>
            <p:cNvPicPr>
              <a:picLocks noChangeAspect="1"/>
            </p:cNvPicPr>
            <p:nvPr/>
          </p:nvPicPr>
          <p:blipFill rotWithShape="1">
            <a:blip r:embed="rId5">
              <a:clrChange>
                <a:clrFrom>
                  <a:srgbClr val="FFFFFF"/>
                </a:clrFrom>
                <a:clrTo>
                  <a:srgbClr val="FFFFFF">
                    <a:alpha val="0"/>
                  </a:srgbClr>
                </a:clrTo>
              </a:clrChange>
            </a:blip>
            <a:srcRect l="14861" t="1177" r="74785" b="65635"/>
            <a:stretch/>
          </p:blipFill>
          <p:spPr>
            <a:xfrm>
              <a:off x="562131" y="4838699"/>
              <a:ext cx="902517" cy="609600"/>
            </a:xfrm>
            <a:prstGeom prst="rect">
              <a:avLst/>
            </a:prstGeom>
          </p:spPr>
        </p:pic>
        <p:pic>
          <p:nvPicPr>
            <p:cNvPr id="17" name="Picture 16">
              <a:extLst>
                <a:ext uri="{FF2B5EF4-FFF2-40B4-BE49-F238E27FC236}">
                  <a16:creationId xmlns:a16="http://schemas.microsoft.com/office/drawing/2014/main" id="{ADAB6708-B83F-5285-A845-EFC48DBFCE37}"/>
                </a:ext>
              </a:extLst>
            </p:cNvPr>
            <p:cNvPicPr>
              <a:picLocks noChangeAspect="1"/>
            </p:cNvPicPr>
            <p:nvPr/>
          </p:nvPicPr>
          <p:blipFill rotWithShape="1">
            <a:blip r:embed="rId5">
              <a:clrChange>
                <a:clrFrom>
                  <a:srgbClr val="FFFFFF"/>
                </a:clrFrom>
                <a:clrTo>
                  <a:srgbClr val="FFFFFF">
                    <a:alpha val="0"/>
                  </a:srgbClr>
                </a:clrTo>
              </a:clrChange>
            </a:blip>
            <a:srcRect l="30665" t="218" r="58981" b="66594"/>
            <a:stretch/>
          </p:blipFill>
          <p:spPr>
            <a:xfrm>
              <a:off x="618101" y="7942324"/>
              <a:ext cx="902517" cy="609600"/>
            </a:xfrm>
            <a:prstGeom prst="rect">
              <a:avLst/>
            </a:prstGeom>
          </p:spPr>
        </p:pic>
      </p:grpSp>
      <p:sp>
        <p:nvSpPr>
          <p:cNvPr id="18" name="Rectangle 17">
            <a:extLst>
              <a:ext uri="{FF2B5EF4-FFF2-40B4-BE49-F238E27FC236}">
                <a16:creationId xmlns:a16="http://schemas.microsoft.com/office/drawing/2014/main" id="{05C0983D-3E9C-110C-348A-652BFF05DAD2}"/>
              </a:ext>
            </a:extLst>
          </p:cNvPr>
          <p:cNvSpPr/>
          <p:nvPr/>
        </p:nvSpPr>
        <p:spPr>
          <a:xfrm>
            <a:off x="7205662" y="-114300"/>
            <a:ext cx="11887200" cy="109347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787660F-6A53-81C5-05AF-D036C05B42C1}"/>
              </a:ext>
            </a:extLst>
          </p:cNvPr>
          <p:cNvGrpSpPr/>
          <p:nvPr/>
        </p:nvGrpSpPr>
        <p:grpSpPr>
          <a:xfrm>
            <a:off x="6904244" y="1562100"/>
            <a:ext cx="11280005" cy="6210299"/>
            <a:chOff x="6904244" y="1562100"/>
            <a:chExt cx="11280005" cy="6210299"/>
          </a:xfrm>
        </p:grpSpPr>
        <p:sp>
          <p:nvSpPr>
            <p:cNvPr id="19" name="Speech Bubble: Oval 18">
              <a:extLst>
                <a:ext uri="{FF2B5EF4-FFF2-40B4-BE49-F238E27FC236}">
                  <a16:creationId xmlns:a16="http://schemas.microsoft.com/office/drawing/2014/main" id="{E7CF4548-5B00-ECEF-77E0-CE8DE6FC40D2}"/>
                </a:ext>
              </a:extLst>
            </p:cNvPr>
            <p:cNvSpPr/>
            <p:nvPr/>
          </p:nvSpPr>
          <p:spPr>
            <a:xfrm>
              <a:off x="6904244" y="1562100"/>
              <a:ext cx="11280005" cy="6210299"/>
            </a:xfrm>
            <a:prstGeom prst="wedgeEllipseCallout">
              <a:avLst>
                <a:gd name="adj1" fmla="val -49181"/>
                <a:gd name="adj2" fmla="val 33523"/>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42A16DA-1AA2-DF03-035A-B6A4673D6C16}"/>
                </a:ext>
              </a:extLst>
            </p:cNvPr>
            <p:cNvSpPr txBox="1"/>
            <p:nvPr/>
          </p:nvSpPr>
          <p:spPr>
            <a:xfrm>
              <a:off x="8455639" y="3127148"/>
              <a:ext cx="8177213" cy="3080202"/>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Trả lời câu hỏi: </a:t>
              </a:r>
            </a:p>
            <a:p>
              <a:pPr algn="ctr">
                <a:lnSpc>
                  <a:spcPct val="150000"/>
                </a:lnSpc>
              </a:pPr>
              <a:r>
                <a:rPr lang="en-US" sz="4500">
                  <a:latin typeface="Arial" panose="020B0604020202020204" pitchFamily="34" charset="0"/>
                  <a:cs typeface="Arial" panose="020B0604020202020204" pitchFamily="34" charset="0"/>
                </a:rPr>
                <a:t>Các trang trình chiếu khác nhau như thế nào </a:t>
              </a:r>
            </a:p>
          </p:txBody>
        </p:sp>
        <p:sp>
          <p:nvSpPr>
            <p:cNvPr id="21" name="Freeform 7">
              <a:extLst>
                <a:ext uri="{FF2B5EF4-FFF2-40B4-BE49-F238E27FC236}">
                  <a16:creationId xmlns:a16="http://schemas.microsoft.com/office/drawing/2014/main" id="{496F2B4B-9B52-BB0E-1A7F-03C3D017A8A2}"/>
                </a:ext>
              </a:extLst>
            </p:cNvPr>
            <p:cNvSpPr/>
            <p:nvPr/>
          </p:nvSpPr>
          <p:spPr>
            <a:xfrm rot="2104911">
              <a:off x="15570229" y="2012105"/>
              <a:ext cx="2394564" cy="1520548"/>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Tree>
    <p:extLst>
      <p:ext uri="{BB962C8B-B14F-4D97-AF65-F5344CB8AC3E}">
        <p14:creationId xmlns:p14="http://schemas.microsoft.com/office/powerpoint/2010/main" val="371283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BEA0C77-A980-0904-E126-1CDFAFA2D66E}"/>
              </a:ext>
            </a:extLst>
          </p:cNvPr>
          <p:cNvSpPr/>
          <p:nvPr/>
        </p:nvSpPr>
        <p:spPr>
          <a:xfrm>
            <a:off x="804396" y="2202182"/>
            <a:ext cx="9182100" cy="5562600"/>
          </a:xfrm>
          <a:prstGeom prst="roundRect">
            <a:avLst>
              <a:gd name="adj" fmla="val 9703"/>
            </a:avLst>
          </a:prstGeom>
          <a:solidFill>
            <a:schemeClr val="bg1"/>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CEEEA3D-A084-BF2D-8312-6270D23FF19C}"/>
              </a:ext>
            </a:extLst>
          </p:cNvPr>
          <p:cNvSpPr/>
          <p:nvPr/>
        </p:nvSpPr>
        <p:spPr>
          <a:xfrm>
            <a:off x="442446" y="1440182"/>
            <a:ext cx="9906000" cy="1219200"/>
          </a:xfrm>
          <a:prstGeom prst="roundRect">
            <a:avLst/>
          </a:prstGeom>
          <a:solidFill>
            <a:schemeClr val="accent4">
              <a:lumMod val="7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6C06AD-7338-216D-1FD3-F1969529FE0C}"/>
              </a:ext>
            </a:extLst>
          </p:cNvPr>
          <p:cNvSpPr/>
          <p:nvPr/>
        </p:nvSpPr>
        <p:spPr>
          <a:xfrm>
            <a:off x="1509246" y="3192782"/>
            <a:ext cx="1752600" cy="1143000"/>
          </a:xfrm>
          <a:prstGeom prst="rect">
            <a:avLst/>
          </a:prstGeom>
          <a:solidFill>
            <a:schemeClr val="accent4">
              <a:lumMod val="60000"/>
              <a:lumOff val="40000"/>
            </a:schemeClr>
          </a:solidFill>
          <a:ln w="285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6CA595-5587-A2CF-7CBA-3A10DA7AB70C}"/>
              </a:ext>
            </a:extLst>
          </p:cNvPr>
          <p:cNvSpPr/>
          <p:nvPr/>
        </p:nvSpPr>
        <p:spPr>
          <a:xfrm>
            <a:off x="1509246" y="4716782"/>
            <a:ext cx="1752600" cy="1143000"/>
          </a:xfrm>
          <a:prstGeom prst="rect">
            <a:avLst/>
          </a:prstGeom>
          <a:solidFill>
            <a:schemeClr val="accent4">
              <a:lumMod val="60000"/>
              <a:lumOff val="40000"/>
            </a:schemeClr>
          </a:solidFill>
          <a:ln w="285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A74350-7BD0-E7EF-4EEB-DA169C07F314}"/>
              </a:ext>
            </a:extLst>
          </p:cNvPr>
          <p:cNvSpPr/>
          <p:nvPr/>
        </p:nvSpPr>
        <p:spPr>
          <a:xfrm>
            <a:off x="1509246" y="6240782"/>
            <a:ext cx="1752600" cy="1143000"/>
          </a:xfrm>
          <a:prstGeom prst="rect">
            <a:avLst/>
          </a:prstGeom>
          <a:solidFill>
            <a:schemeClr val="accent4">
              <a:lumMod val="60000"/>
              <a:lumOff val="40000"/>
            </a:schemeClr>
          </a:solidFill>
          <a:ln w="28575">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C93CBAA-3350-C192-542C-A26104094C40}"/>
              </a:ext>
            </a:extLst>
          </p:cNvPr>
          <p:cNvSpPr txBox="1"/>
          <p:nvPr/>
        </p:nvSpPr>
        <p:spPr>
          <a:xfrm>
            <a:off x="3642845" y="3192782"/>
            <a:ext cx="5641182" cy="3080202"/>
          </a:xfrm>
          <a:prstGeom prst="rect">
            <a:avLst/>
          </a:prstGeom>
          <a:noFill/>
        </p:spPr>
        <p:txBody>
          <a:bodyPr wrap="square" rtlCol="0">
            <a:spAutoFit/>
          </a:bodyPr>
          <a:lstStyle/>
          <a:p>
            <a:pPr algn="ctr">
              <a:lnSpc>
                <a:spcPct val="150000"/>
              </a:lnSpc>
            </a:pPr>
            <a:r>
              <a:rPr lang="en-US" sz="4500" b="1">
                <a:solidFill>
                  <a:schemeClr val="accent5">
                    <a:lumMod val="50000"/>
                  </a:schemeClr>
                </a:solidFill>
                <a:latin typeface="Arial" panose="020B0604020202020204" pitchFamily="34" charset="0"/>
                <a:cs typeface="Arial" panose="020B0604020202020204" pitchFamily="34" charset="0"/>
              </a:rPr>
              <a:t>Các kiểu trang chiếu trong một bài trình chiếu</a:t>
            </a:r>
          </a:p>
        </p:txBody>
      </p:sp>
      <p:sp>
        <p:nvSpPr>
          <p:cNvPr id="12" name="Freeform 3">
            <a:extLst>
              <a:ext uri="{FF2B5EF4-FFF2-40B4-BE49-F238E27FC236}">
                <a16:creationId xmlns:a16="http://schemas.microsoft.com/office/drawing/2014/main" id="{50C5E7D0-5630-3B15-CEE8-2470DA40D6CF}"/>
              </a:ext>
            </a:extLst>
          </p:cNvPr>
          <p:cNvSpPr/>
          <p:nvPr/>
        </p:nvSpPr>
        <p:spPr>
          <a:xfrm>
            <a:off x="9443753" y="1115970"/>
            <a:ext cx="1918065" cy="1643856"/>
          </a:xfrm>
          <a:custGeom>
            <a:avLst/>
            <a:gdLst/>
            <a:ahLst/>
            <a:cxnLst/>
            <a:rect l="l" t="t" r="r" b="b"/>
            <a:pathLst>
              <a:path w="1550129" h="1110456">
                <a:moveTo>
                  <a:pt x="0" y="0"/>
                </a:moveTo>
                <a:lnTo>
                  <a:pt x="1550129" y="0"/>
                </a:lnTo>
                <a:lnTo>
                  <a:pt x="1550129" y="1110456"/>
                </a:lnTo>
                <a:lnTo>
                  <a:pt x="0" y="11104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6" name="Group 15">
            <a:extLst>
              <a:ext uri="{FF2B5EF4-FFF2-40B4-BE49-F238E27FC236}">
                <a16:creationId xmlns:a16="http://schemas.microsoft.com/office/drawing/2014/main" id="{0D6E0D7C-AFD5-359F-8ABB-427194E25CC0}"/>
              </a:ext>
            </a:extLst>
          </p:cNvPr>
          <p:cNvGrpSpPr/>
          <p:nvPr/>
        </p:nvGrpSpPr>
        <p:grpSpPr>
          <a:xfrm>
            <a:off x="7738596" y="6433719"/>
            <a:ext cx="8694464" cy="1167853"/>
            <a:chOff x="8382000" y="5514975"/>
            <a:chExt cx="8694464" cy="1167853"/>
          </a:xfrm>
        </p:grpSpPr>
        <p:sp>
          <p:nvSpPr>
            <p:cNvPr id="13" name="Rectangle 12">
              <a:extLst>
                <a:ext uri="{FF2B5EF4-FFF2-40B4-BE49-F238E27FC236}">
                  <a16:creationId xmlns:a16="http://schemas.microsoft.com/office/drawing/2014/main" id="{FEFAF68A-355B-8EB5-9AE5-5F97C0B756AE}"/>
                </a:ext>
              </a:extLst>
            </p:cNvPr>
            <p:cNvSpPr/>
            <p:nvPr/>
          </p:nvSpPr>
          <p:spPr>
            <a:xfrm>
              <a:off x="8382000" y="5514975"/>
              <a:ext cx="8214272" cy="11430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5EC5A2-6B07-EB29-3387-4F729CB40C36}"/>
                </a:ext>
              </a:extLst>
            </p:cNvPr>
            <p:cNvSpPr/>
            <p:nvPr/>
          </p:nvSpPr>
          <p:spPr>
            <a:xfrm>
              <a:off x="15918136" y="5524500"/>
              <a:ext cx="1158328" cy="1158328"/>
            </a:xfrm>
            <a:prstGeom prst="ellipse">
              <a:avLst/>
            </a:prstGeom>
            <a:solidFill>
              <a:srgbClr val="FFD666"/>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99F295E8-CBFF-E2DC-9D67-C145A1A1FB56}"/>
                </a:ext>
              </a:extLst>
            </p:cNvPr>
            <p:cNvSpPr txBox="1"/>
            <p:nvPr/>
          </p:nvSpPr>
          <p:spPr>
            <a:xfrm>
              <a:off x="9772650" y="5732532"/>
              <a:ext cx="53340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Trang đầu</a:t>
              </a:r>
            </a:p>
          </p:txBody>
        </p:sp>
      </p:grpSp>
      <p:grpSp>
        <p:nvGrpSpPr>
          <p:cNvPr id="21" name="Group 20">
            <a:extLst>
              <a:ext uri="{FF2B5EF4-FFF2-40B4-BE49-F238E27FC236}">
                <a16:creationId xmlns:a16="http://schemas.microsoft.com/office/drawing/2014/main" id="{7899F0FC-E403-1215-5D81-1ED9D737339D}"/>
              </a:ext>
            </a:extLst>
          </p:cNvPr>
          <p:cNvGrpSpPr/>
          <p:nvPr/>
        </p:nvGrpSpPr>
        <p:grpSpPr>
          <a:xfrm>
            <a:off x="4309596" y="8524387"/>
            <a:ext cx="8694464" cy="1167853"/>
            <a:chOff x="8382000" y="5514975"/>
            <a:chExt cx="8694464" cy="1167853"/>
          </a:xfrm>
        </p:grpSpPr>
        <p:sp>
          <p:nvSpPr>
            <p:cNvPr id="22" name="Rectangle 21">
              <a:extLst>
                <a:ext uri="{FF2B5EF4-FFF2-40B4-BE49-F238E27FC236}">
                  <a16:creationId xmlns:a16="http://schemas.microsoft.com/office/drawing/2014/main" id="{2D8C2EA0-50E4-FCA6-0BE2-557A6F4D58C9}"/>
                </a:ext>
              </a:extLst>
            </p:cNvPr>
            <p:cNvSpPr/>
            <p:nvPr/>
          </p:nvSpPr>
          <p:spPr>
            <a:xfrm>
              <a:off x="8382000" y="5514975"/>
              <a:ext cx="8214272" cy="1143000"/>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DBE5A59-A145-5090-7090-86B40D518C59}"/>
                </a:ext>
              </a:extLst>
            </p:cNvPr>
            <p:cNvSpPr/>
            <p:nvPr/>
          </p:nvSpPr>
          <p:spPr>
            <a:xfrm>
              <a:off x="15918136" y="5524500"/>
              <a:ext cx="1158328" cy="1158328"/>
            </a:xfrm>
            <a:prstGeom prst="ellipse">
              <a:avLst/>
            </a:prstGeom>
            <a:solidFill>
              <a:srgbClr val="FFD666"/>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24" name="TextBox 23">
              <a:extLst>
                <a:ext uri="{FF2B5EF4-FFF2-40B4-BE49-F238E27FC236}">
                  <a16:creationId xmlns:a16="http://schemas.microsoft.com/office/drawing/2014/main" id="{FD5FA89A-6E7A-ACE7-5766-186B53F27362}"/>
                </a:ext>
              </a:extLst>
            </p:cNvPr>
            <p:cNvSpPr txBox="1"/>
            <p:nvPr/>
          </p:nvSpPr>
          <p:spPr>
            <a:xfrm>
              <a:off x="9772650" y="5732532"/>
              <a:ext cx="53340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Trang nội dung </a:t>
              </a:r>
            </a:p>
          </p:txBody>
        </p:sp>
      </p:grpSp>
      <p:grpSp>
        <p:nvGrpSpPr>
          <p:cNvPr id="31" name="Group 30">
            <a:extLst>
              <a:ext uri="{FF2B5EF4-FFF2-40B4-BE49-F238E27FC236}">
                <a16:creationId xmlns:a16="http://schemas.microsoft.com/office/drawing/2014/main" id="{3C3A46AA-92AE-7027-A054-37043A5500DB}"/>
              </a:ext>
            </a:extLst>
          </p:cNvPr>
          <p:cNvGrpSpPr/>
          <p:nvPr/>
        </p:nvGrpSpPr>
        <p:grpSpPr>
          <a:xfrm>
            <a:off x="11686710" y="887292"/>
            <a:ext cx="6158844" cy="3745067"/>
            <a:chOff x="11771858" y="407833"/>
            <a:chExt cx="6158844" cy="3745067"/>
          </a:xfrm>
        </p:grpSpPr>
        <p:grpSp>
          <p:nvGrpSpPr>
            <p:cNvPr id="30" name="Group 29">
              <a:extLst>
                <a:ext uri="{FF2B5EF4-FFF2-40B4-BE49-F238E27FC236}">
                  <a16:creationId xmlns:a16="http://schemas.microsoft.com/office/drawing/2014/main" id="{87C1FA79-6CC3-BFC8-D2CB-6F186C328598}"/>
                </a:ext>
              </a:extLst>
            </p:cNvPr>
            <p:cNvGrpSpPr/>
            <p:nvPr/>
          </p:nvGrpSpPr>
          <p:grpSpPr>
            <a:xfrm>
              <a:off x="11771858" y="726665"/>
              <a:ext cx="6158844" cy="3426235"/>
              <a:chOff x="11771858" y="726665"/>
              <a:chExt cx="6158844" cy="3426235"/>
            </a:xfrm>
          </p:grpSpPr>
          <p:sp>
            <p:nvSpPr>
              <p:cNvPr id="26" name="Rectangle 25">
                <a:extLst>
                  <a:ext uri="{FF2B5EF4-FFF2-40B4-BE49-F238E27FC236}">
                    <a16:creationId xmlns:a16="http://schemas.microsoft.com/office/drawing/2014/main" id="{3CF30F00-B95B-5AFF-5BA5-CDA32DA840E3}"/>
                  </a:ext>
                </a:extLst>
              </p:cNvPr>
              <p:cNvSpPr/>
              <p:nvPr/>
            </p:nvSpPr>
            <p:spPr>
              <a:xfrm>
                <a:off x="11771858" y="726665"/>
                <a:ext cx="6004173" cy="3241641"/>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5C2191-A08C-4ABA-AFFB-BAB4CA51EFFB}"/>
                  </a:ext>
                </a:extLst>
              </p:cNvPr>
              <p:cNvSpPr/>
              <p:nvPr/>
            </p:nvSpPr>
            <p:spPr>
              <a:xfrm>
                <a:off x="11926529" y="911259"/>
                <a:ext cx="6004173" cy="3241641"/>
              </a:xfrm>
              <a:prstGeom prst="rect">
                <a:avLst/>
              </a:prstGeom>
              <a:solidFill>
                <a:schemeClr val="accent6">
                  <a:lumMod val="20000"/>
                  <a:lumOff val="80000"/>
                </a:schemeClr>
              </a:solid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A79FC30-1546-F1D8-B9D9-48D6F7A4B948}"/>
                  </a:ext>
                </a:extLst>
              </p:cNvPr>
              <p:cNvSpPr txBox="1"/>
              <p:nvPr/>
            </p:nvSpPr>
            <p:spPr>
              <a:xfrm>
                <a:off x="12077700" y="1427942"/>
                <a:ext cx="5638800" cy="182492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Các trang chiếu có bố cục khác nhau.</a:t>
                </a:r>
              </a:p>
            </p:txBody>
          </p:sp>
        </p:grpSp>
        <p:pic>
          <p:nvPicPr>
            <p:cNvPr id="4098" name="Picture 2" descr="Pin ">
              <a:extLst>
                <a:ext uri="{FF2B5EF4-FFF2-40B4-BE49-F238E27FC236}">
                  <a16:creationId xmlns:a16="http://schemas.microsoft.com/office/drawing/2014/main" id="{D25BF799-3B35-7DE5-27B2-4DF0B2A39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9418" y="407833"/>
              <a:ext cx="986768" cy="9867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351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0"/>
                            </p:stCondLst>
                            <p:childTnLst>
                              <p:par>
                                <p:cTn id="25" presetID="14"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2F11D-BFAA-B4FC-E3E8-55E3A291C0F6}"/>
              </a:ext>
            </a:extLst>
          </p:cNvPr>
          <p:cNvPicPr>
            <a:picLocks noChangeAspect="1"/>
          </p:cNvPicPr>
          <p:nvPr/>
        </p:nvPicPr>
        <p:blipFill rotWithShape="1">
          <a:blip r:embed="rId2">
            <a:extLst>
              <a:ext uri="{28A0092B-C50C-407E-A947-70E740481C1C}">
                <a14:useLocalDpi xmlns:a14="http://schemas.microsoft.com/office/drawing/2010/main" val="0"/>
              </a:ext>
            </a:extLst>
          </a:blip>
          <a:srcRect l="22500" r="28333" b="23172"/>
          <a:stretch/>
        </p:blipFill>
        <p:spPr>
          <a:xfrm>
            <a:off x="4572000" y="3238500"/>
            <a:ext cx="9525002" cy="5397931"/>
          </a:xfrm>
          <a:prstGeom prst="rect">
            <a:avLst/>
          </a:prstGeom>
        </p:spPr>
      </p:pic>
      <p:sp>
        <p:nvSpPr>
          <p:cNvPr id="4" name="Rectangle: Rounded Corners 3">
            <a:extLst>
              <a:ext uri="{FF2B5EF4-FFF2-40B4-BE49-F238E27FC236}">
                <a16:creationId xmlns:a16="http://schemas.microsoft.com/office/drawing/2014/main" id="{70623C44-1C34-D8EA-A2A4-B6D5EE399063}"/>
              </a:ext>
            </a:extLst>
          </p:cNvPr>
          <p:cNvSpPr/>
          <p:nvPr/>
        </p:nvSpPr>
        <p:spPr>
          <a:xfrm>
            <a:off x="838200" y="1790700"/>
            <a:ext cx="4876800" cy="1828800"/>
          </a:xfrm>
          <a:prstGeom prst="roundRect">
            <a:avLst/>
          </a:prstGeom>
          <a:solidFill>
            <a:srgbClr val="FFEED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i="1">
                <a:solidFill>
                  <a:schemeClr val="tx1"/>
                </a:solidFill>
                <a:latin typeface="Arial" panose="020B0604020202020204" pitchFamily="34" charset="0"/>
                <a:cs typeface="Arial" panose="020B0604020202020204" pitchFamily="34" charset="0"/>
              </a:rPr>
              <a:t>Bước 1</a:t>
            </a:r>
            <a:r>
              <a:rPr lang="en-US" sz="3500">
                <a:solidFill>
                  <a:schemeClr val="tx1"/>
                </a:solidFill>
                <a:latin typeface="Arial" panose="020B0604020202020204" pitchFamily="34" charset="0"/>
                <a:cs typeface="Arial" panose="020B0604020202020204" pitchFamily="34" charset="0"/>
              </a:rPr>
              <a:t>. Nháy chuột chọn dải lệnh </a:t>
            </a:r>
            <a:r>
              <a:rPr lang="en-US" sz="3500" b="1">
                <a:solidFill>
                  <a:schemeClr val="tx1"/>
                </a:solidFill>
                <a:latin typeface="Arial" panose="020B0604020202020204" pitchFamily="34" charset="0"/>
                <a:cs typeface="Arial" panose="020B0604020202020204" pitchFamily="34" charset="0"/>
              </a:rPr>
              <a:t>Home</a:t>
            </a:r>
            <a:r>
              <a:rPr lang="en-US" sz="3500">
                <a:solidFill>
                  <a:schemeClr val="tx1"/>
                </a:solidFill>
                <a:latin typeface="Arial" panose="020B0604020202020204" pitchFamily="34" charset="0"/>
                <a:cs typeface="Arial" panose="020B0604020202020204" pitchFamily="34" charset="0"/>
              </a:rPr>
              <a:t> </a:t>
            </a:r>
          </a:p>
        </p:txBody>
      </p:sp>
      <p:sp>
        <p:nvSpPr>
          <p:cNvPr id="5" name="Rectangle: Rounded Corners 4">
            <a:extLst>
              <a:ext uri="{FF2B5EF4-FFF2-40B4-BE49-F238E27FC236}">
                <a16:creationId xmlns:a16="http://schemas.microsoft.com/office/drawing/2014/main" id="{BE0E82CC-0578-848D-B706-EAFC8361A891}"/>
              </a:ext>
            </a:extLst>
          </p:cNvPr>
          <p:cNvSpPr/>
          <p:nvPr/>
        </p:nvSpPr>
        <p:spPr>
          <a:xfrm>
            <a:off x="12344400" y="5160225"/>
            <a:ext cx="5562600" cy="2415540"/>
          </a:xfrm>
          <a:prstGeom prst="roundRect">
            <a:avLst/>
          </a:prstGeom>
          <a:solidFill>
            <a:srgbClr val="FFEED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i="1">
                <a:solidFill>
                  <a:schemeClr val="tx1"/>
                </a:solidFill>
                <a:latin typeface="Arial" panose="020B0604020202020204" pitchFamily="34" charset="0"/>
                <a:cs typeface="Arial" panose="020B0604020202020204" pitchFamily="34" charset="0"/>
              </a:rPr>
              <a:t>Bước 2</a:t>
            </a:r>
            <a:r>
              <a:rPr lang="en-US" sz="3500">
                <a:solidFill>
                  <a:schemeClr val="tx1"/>
                </a:solidFill>
                <a:latin typeface="Arial" panose="020B0604020202020204" pitchFamily="34" charset="0"/>
                <a:cs typeface="Arial" panose="020B0604020202020204" pitchFamily="34" charset="0"/>
              </a:rPr>
              <a:t>. Nháy chuột chọn dải lệnh </a:t>
            </a:r>
            <a:r>
              <a:rPr lang="en-US" sz="3500" b="1">
                <a:solidFill>
                  <a:schemeClr val="tx1"/>
                </a:solidFill>
                <a:latin typeface="Arial" panose="020B0604020202020204" pitchFamily="34" charset="0"/>
                <a:cs typeface="Arial" panose="020B0604020202020204" pitchFamily="34" charset="0"/>
              </a:rPr>
              <a:t>New Slide </a:t>
            </a:r>
            <a:r>
              <a:rPr lang="en-US" sz="3500">
                <a:solidFill>
                  <a:schemeClr val="tx1"/>
                </a:solidFill>
                <a:latin typeface="Arial" panose="020B0604020202020204" pitchFamily="34" charset="0"/>
                <a:cs typeface="Arial" panose="020B0604020202020204" pitchFamily="34" charset="0"/>
              </a:rPr>
              <a:t>để chèn trang chiếu mới </a:t>
            </a:r>
          </a:p>
        </p:txBody>
      </p:sp>
      <p:sp>
        <p:nvSpPr>
          <p:cNvPr id="6" name="Rectangle: Rounded Corners 5">
            <a:extLst>
              <a:ext uri="{FF2B5EF4-FFF2-40B4-BE49-F238E27FC236}">
                <a16:creationId xmlns:a16="http://schemas.microsoft.com/office/drawing/2014/main" id="{6EF39202-60C4-F195-F372-D801D79D914C}"/>
              </a:ext>
            </a:extLst>
          </p:cNvPr>
          <p:cNvSpPr/>
          <p:nvPr/>
        </p:nvSpPr>
        <p:spPr>
          <a:xfrm>
            <a:off x="457200" y="6367995"/>
            <a:ext cx="4876800" cy="2415539"/>
          </a:xfrm>
          <a:prstGeom prst="roundRect">
            <a:avLst/>
          </a:prstGeom>
          <a:solidFill>
            <a:srgbClr val="FFEED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i="1">
                <a:solidFill>
                  <a:schemeClr val="tx1"/>
                </a:solidFill>
                <a:latin typeface="Arial" panose="020B0604020202020204" pitchFamily="34" charset="0"/>
                <a:cs typeface="Arial" panose="020B0604020202020204" pitchFamily="34" charset="0"/>
              </a:rPr>
              <a:t>Bước 3</a:t>
            </a:r>
            <a:r>
              <a:rPr lang="en-US" sz="3500">
                <a:solidFill>
                  <a:schemeClr val="tx1"/>
                </a:solidFill>
                <a:latin typeface="Arial" panose="020B0604020202020204" pitchFamily="34" charset="0"/>
                <a:cs typeface="Arial" panose="020B0604020202020204" pitchFamily="34" charset="0"/>
              </a:rPr>
              <a:t>. Nháy chuột chọn kiểu bố cục phù hợp cho trang chiếu </a:t>
            </a:r>
          </a:p>
        </p:txBody>
      </p:sp>
      <p:sp>
        <p:nvSpPr>
          <p:cNvPr id="8" name="TextBox 7">
            <a:extLst>
              <a:ext uri="{FF2B5EF4-FFF2-40B4-BE49-F238E27FC236}">
                <a16:creationId xmlns:a16="http://schemas.microsoft.com/office/drawing/2014/main" id="{C6BC71F8-569E-76C6-6DD2-94E109088378}"/>
              </a:ext>
            </a:extLst>
          </p:cNvPr>
          <p:cNvSpPr txBox="1"/>
          <p:nvPr/>
        </p:nvSpPr>
        <p:spPr>
          <a:xfrm>
            <a:off x="4076700" y="9387841"/>
            <a:ext cx="10134600" cy="553998"/>
          </a:xfrm>
          <a:prstGeom prst="rect">
            <a:avLst/>
          </a:prstGeom>
          <a:noFill/>
        </p:spPr>
        <p:txBody>
          <a:bodyPr wrap="square" rtlCol="0">
            <a:spAutoFit/>
          </a:bodyPr>
          <a:lstStyle/>
          <a:p>
            <a:pPr algn="ctr"/>
            <a:r>
              <a:rPr lang="en-US" sz="3000" i="1">
                <a:latin typeface="Arial" panose="020B0604020202020204" pitchFamily="34" charset="0"/>
                <a:cs typeface="Arial" panose="020B0604020202020204" pitchFamily="34" charset="0"/>
              </a:rPr>
              <a:t>Hình 2. Các bước tạo trang chiếu có bố cục khác nhau </a:t>
            </a:r>
          </a:p>
        </p:txBody>
      </p:sp>
      <p:cxnSp>
        <p:nvCxnSpPr>
          <p:cNvPr id="14" name="Straight Connector 13">
            <a:extLst>
              <a:ext uri="{FF2B5EF4-FFF2-40B4-BE49-F238E27FC236}">
                <a16:creationId xmlns:a16="http://schemas.microsoft.com/office/drawing/2014/main" id="{B1416811-516A-9D76-B9FE-B6F2FB701374}"/>
              </a:ext>
            </a:extLst>
          </p:cNvPr>
          <p:cNvCxnSpPr>
            <a:cxnSpLocks/>
          </p:cNvCxnSpPr>
          <p:nvPr/>
        </p:nvCxnSpPr>
        <p:spPr>
          <a:xfrm>
            <a:off x="2971800" y="3596641"/>
            <a:ext cx="0" cy="914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055AC0-7B74-4CB1-8A10-5767CEA1682E}"/>
              </a:ext>
            </a:extLst>
          </p:cNvPr>
          <p:cNvCxnSpPr>
            <a:cxnSpLocks/>
          </p:cNvCxnSpPr>
          <p:nvPr/>
        </p:nvCxnSpPr>
        <p:spPr>
          <a:xfrm flipH="1">
            <a:off x="2971800" y="4511041"/>
            <a:ext cx="1676400" cy="95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B482454-5F09-604A-3F49-9E035578CB4A}"/>
              </a:ext>
            </a:extLst>
          </p:cNvPr>
          <p:cNvSpPr txBox="1"/>
          <p:nvPr/>
        </p:nvSpPr>
        <p:spPr>
          <a:xfrm>
            <a:off x="3086099" y="431907"/>
            <a:ext cx="12496803" cy="901593"/>
          </a:xfrm>
          <a:prstGeom prst="rect">
            <a:avLst/>
          </a:prstGeom>
          <a:noFill/>
        </p:spPr>
        <p:txBody>
          <a:bodyPr wrap="square" rtlCol="0">
            <a:spAutoFit/>
          </a:bodyPr>
          <a:lstStyle/>
          <a:p>
            <a:pPr algn="ctr">
              <a:lnSpc>
                <a:spcPct val="150000"/>
              </a:lnSpc>
            </a:pPr>
            <a:r>
              <a:rPr lang="en-US" sz="4000" b="1">
                <a:solidFill>
                  <a:schemeClr val="accent2">
                    <a:lumMod val="50000"/>
                  </a:schemeClr>
                </a:solidFill>
                <a:latin typeface="Arial" panose="020B0604020202020204" pitchFamily="34" charset="0"/>
                <a:cs typeface="Arial" panose="020B0604020202020204" pitchFamily="34" charset="0"/>
              </a:rPr>
              <a:t>CÁCH THỰC HIỆN TẠO TRANG CHIẾU MỚI</a:t>
            </a:r>
          </a:p>
        </p:txBody>
      </p:sp>
    </p:spTree>
    <p:extLst>
      <p:ext uri="{BB962C8B-B14F-4D97-AF65-F5344CB8AC3E}">
        <p14:creationId xmlns:p14="http://schemas.microsoft.com/office/powerpoint/2010/main" val="117461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8597740">
            <a:off x="1306215" y="-677682"/>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315166">
            <a:off x="1989082" y="757840"/>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8597740">
            <a:off x="10119814" y="6885635"/>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 name="Group 5"/>
          <p:cNvGrpSpPr/>
          <p:nvPr/>
        </p:nvGrpSpPr>
        <p:grpSpPr>
          <a:xfrm>
            <a:off x="1689490" y="1372766"/>
            <a:ext cx="12934796" cy="7474792"/>
            <a:chOff x="0" y="0"/>
            <a:chExt cx="6169886" cy="3884356"/>
          </a:xfrm>
          <a:solidFill>
            <a:schemeClr val="bg1"/>
          </a:solidFill>
        </p:grpSpPr>
        <p:sp>
          <p:nvSpPr>
            <p:cNvPr id="6" name="Freeform 6"/>
            <p:cNvSpPr/>
            <p:nvPr/>
          </p:nvSpPr>
          <p:spPr>
            <a:xfrm>
              <a:off x="-1" y="0"/>
              <a:ext cx="6176157" cy="3888984"/>
            </a:xfrm>
            <a:custGeom>
              <a:avLst/>
              <a:gdLst/>
              <a:ahLst/>
              <a:cxnLst/>
              <a:rect l="l" t="t" r="r" b="b"/>
              <a:pathLst>
                <a:path w="6176157" h="3888984">
                  <a:moveTo>
                    <a:pt x="6138056" y="3283812"/>
                  </a:moveTo>
                  <a:cubicBezTo>
                    <a:pt x="6135629" y="3463836"/>
                    <a:pt x="5962514" y="3597490"/>
                    <a:pt x="5761638" y="3597490"/>
                  </a:cubicBezTo>
                  <a:cubicBezTo>
                    <a:pt x="5761638" y="3597490"/>
                    <a:pt x="5567658" y="3587520"/>
                    <a:pt x="5271250" y="3600964"/>
                  </a:cubicBezTo>
                  <a:cubicBezTo>
                    <a:pt x="5084075" y="3609454"/>
                    <a:pt x="1597307" y="3612581"/>
                    <a:pt x="908799" y="3613734"/>
                  </a:cubicBezTo>
                  <a:lnTo>
                    <a:pt x="940817" y="3866531"/>
                  </a:lnTo>
                  <a:cubicBezTo>
                    <a:pt x="942220" y="3879879"/>
                    <a:pt x="927684" y="3888984"/>
                    <a:pt x="916302" y="3881870"/>
                  </a:cubicBezTo>
                  <a:cubicBezTo>
                    <a:pt x="864324" y="3849385"/>
                    <a:pt x="793268" y="3808018"/>
                    <a:pt x="653873" y="3720570"/>
                  </a:cubicBezTo>
                  <a:cubicBezTo>
                    <a:pt x="595960" y="3684239"/>
                    <a:pt x="543807" y="3645356"/>
                    <a:pt x="504750" y="3614359"/>
                  </a:cubicBezTo>
                  <a:cubicBezTo>
                    <a:pt x="439719" y="3614407"/>
                    <a:pt x="401817" y="3614407"/>
                    <a:pt x="401817" y="3614407"/>
                  </a:cubicBezTo>
                  <a:cubicBezTo>
                    <a:pt x="200942" y="3614407"/>
                    <a:pt x="26610" y="3517139"/>
                    <a:pt x="25400" y="3357026"/>
                  </a:cubicBezTo>
                  <a:cubicBezTo>
                    <a:pt x="25400" y="3357026"/>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463461" y="12700"/>
                    <a:pt x="5723538" y="0"/>
                    <a:pt x="5723538" y="0"/>
                  </a:cubicBezTo>
                  <a:cubicBezTo>
                    <a:pt x="5978826" y="0"/>
                    <a:pt x="6169886" y="101068"/>
                    <a:pt x="6163456" y="303615"/>
                  </a:cubicBezTo>
                  <a:cubicBezTo>
                    <a:pt x="6163456" y="303615"/>
                    <a:pt x="6161821" y="802156"/>
                    <a:pt x="6168989" y="2458828"/>
                  </a:cubicBezTo>
                  <a:cubicBezTo>
                    <a:pt x="6176157" y="2950742"/>
                    <a:pt x="6138056" y="3283812"/>
                    <a:pt x="6138056" y="3283812"/>
                  </a:cubicBezTo>
                  <a:close/>
                </a:path>
              </a:pathLst>
            </a:custGeom>
            <a:grpFill/>
          </p:spPr>
          <p:txBody>
            <a:bodyPr/>
            <a:lstStyle/>
            <a:p>
              <a:endParaRPr lang="en-US"/>
            </a:p>
          </p:txBody>
        </p:sp>
      </p:grpSp>
      <p:sp>
        <p:nvSpPr>
          <p:cNvPr id="7" name="Freeform 7"/>
          <p:cNvSpPr/>
          <p:nvPr/>
        </p:nvSpPr>
        <p:spPr>
          <a:xfrm>
            <a:off x="11610545" y="6689565"/>
            <a:ext cx="4106682" cy="3597435"/>
          </a:xfrm>
          <a:custGeom>
            <a:avLst/>
            <a:gdLst/>
            <a:ahLst/>
            <a:cxnLst/>
            <a:rect l="l" t="t" r="r" b="b"/>
            <a:pathLst>
              <a:path w="4106682" h="3597435">
                <a:moveTo>
                  <a:pt x="0" y="0"/>
                </a:moveTo>
                <a:lnTo>
                  <a:pt x="4106682" y="0"/>
                </a:lnTo>
                <a:lnTo>
                  <a:pt x="4106682" y="3597435"/>
                </a:lnTo>
                <a:lnTo>
                  <a:pt x="0" y="3597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05141" y="8661732"/>
            <a:ext cx="912086" cy="596568"/>
          </a:xfrm>
          <a:custGeom>
            <a:avLst/>
            <a:gdLst/>
            <a:ahLst/>
            <a:cxnLst/>
            <a:rect l="l" t="t" r="r" b="b"/>
            <a:pathLst>
              <a:path w="912086" h="596568">
                <a:moveTo>
                  <a:pt x="0" y="0"/>
                </a:moveTo>
                <a:lnTo>
                  <a:pt x="912086" y="0"/>
                </a:lnTo>
                <a:lnTo>
                  <a:pt x="912086" y="596568"/>
                </a:lnTo>
                <a:lnTo>
                  <a:pt x="0" y="5965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10"/>
          <p:cNvSpPr txBox="1"/>
          <p:nvPr/>
        </p:nvSpPr>
        <p:spPr>
          <a:xfrm>
            <a:off x="2240393" y="3193143"/>
            <a:ext cx="11846131" cy="2815451"/>
          </a:xfrm>
          <a:prstGeom prst="rect">
            <a:avLst/>
          </a:prstGeom>
        </p:spPr>
        <p:txBody>
          <a:bodyPr wrap="square" lIns="0" tIns="0" rIns="0" bIns="0" rtlCol="0" anchor="t">
            <a:spAutoFit/>
          </a:bodyPr>
          <a:lstStyle/>
          <a:p>
            <a:pPr algn="ctr">
              <a:lnSpc>
                <a:spcPct val="150000"/>
              </a:lnSpc>
            </a:pPr>
            <a:r>
              <a:rPr lang="en-US" sz="6500" b="1">
                <a:solidFill>
                  <a:srgbClr val="000000"/>
                </a:solidFill>
                <a:latin typeface="Arial" panose="020B0604020202020204" pitchFamily="34" charset="0"/>
                <a:cs typeface="Arial" panose="020B0604020202020204" pitchFamily="34" charset="0"/>
              </a:rPr>
              <a:t>PHẦN 3. CHÈN HÌNH ẢNH </a:t>
            </a:r>
          </a:p>
          <a:p>
            <a:pPr algn="ctr">
              <a:lnSpc>
                <a:spcPct val="150000"/>
              </a:lnSpc>
            </a:pPr>
            <a:r>
              <a:rPr lang="en-US" sz="6500" b="1">
                <a:solidFill>
                  <a:srgbClr val="000000"/>
                </a:solidFill>
                <a:latin typeface="Arial" panose="020B0604020202020204" pitchFamily="34" charset="0"/>
                <a:cs typeface="Arial" panose="020B0604020202020204" pitchFamily="34" charset="0"/>
              </a:rPr>
              <a:t>VÀO TRANG CHIẾU </a:t>
            </a:r>
          </a:p>
        </p:txBody>
      </p:sp>
    </p:spTree>
    <p:extLst>
      <p:ext uri="{BB962C8B-B14F-4D97-AF65-F5344CB8AC3E}">
        <p14:creationId xmlns:p14="http://schemas.microsoft.com/office/powerpoint/2010/main" val="2581940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A6836-9E79-448A-8572-90B14F6B756D}"/>
              </a:ext>
            </a:extLst>
          </p:cNvPr>
          <p:cNvSpPr txBox="1"/>
          <p:nvPr/>
        </p:nvSpPr>
        <p:spPr>
          <a:xfrm>
            <a:off x="5257800" y="647700"/>
            <a:ext cx="82296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THẢO LUẬN NHÓM ĐÔI </a:t>
            </a:r>
          </a:p>
        </p:txBody>
      </p:sp>
      <p:sp>
        <p:nvSpPr>
          <p:cNvPr id="4" name="Freeform 10">
            <a:extLst>
              <a:ext uri="{FF2B5EF4-FFF2-40B4-BE49-F238E27FC236}">
                <a16:creationId xmlns:a16="http://schemas.microsoft.com/office/drawing/2014/main" id="{9B592CC4-7954-1CFE-F6F5-CE0C822580B1}"/>
              </a:ext>
            </a:extLst>
          </p:cNvPr>
          <p:cNvSpPr/>
          <p:nvPr/>
        </p:nvSpPr>
        <p:spPr>
          <a:xfrm>
            <a:off x="533400" y="5975400"/>
            <a:ext cx="3397962" cy="4449712"/>
          </a:xfrm>
          <a:custGeom>
            <a:avLst/>
            <a:gdLst/>
            <a:ahLst/>
            <a:cxnLst/>
            <a:rect l="l" t="t" r="r" b="b"/>
            <a:pathLst>
              <a:path w="3397962" h="4449712">
                <a:moveTo>
                  <a:pt x="0" y="0"/>
                </a:moveTo>
                <a:lnTo>
                  <a:pt x="3397961" y="0"/>
                </a:lnTo>
                <a:lnTo>
                  <a:pt x="3397961" y="4449712"/>
                </a:lnTo>
                <a:lnTo>
                  <a:pt x="0" y="44497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5" name="Freeform 24">
            <a:extLst>
              <a:ext uri="{FF2B5EF4-FFF2-40B4-BE49-F238E27FC236}">
                <a16:creationId xmlns:a16="http://schemas.microsoft.com/office/drawing/2014/main" id="{13B7B317-2B28-359C-8F4C-C871847EA4F7}"/>
              </a:ext>
            </a:extLst>
          </p:cNvPr>
          <p:cNvSpPr/>
          <p:nvPr/>
        </p:nvSpPr>
        <p:spPr>
          <a:xfrm>
            <a:off x="3931362" y="6287269"/>
            <a:ext cx="4603038" cy="4080693"/>
          </a:xfrm>
          <a:custGeom>
            <a:avLst/>
            <a:gdLst/>
            <a:ahLst/>
            <a:cxnLst/>
            <a:rect l="l" t="t" r="r" b="b"/>
            <a:pathLst>
              <a:path w="4211048" h="3606189">
                <a:moveTo>
                  <a:pt x="0" y="0"/>
                </a:moveTo>
                <a:lnTo>
                  <a:pt x="4211048" y="0"/>
                </a:lnTo>
                <a:lnTo>
                  <a:pt x="4211048" y="3606188"/>
                </a:lnTo>
                <a:lnTo>
                  <a:pt x="0" y="36061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nvGrpSpPr>
          <p:cNvPr id="10" name="Group 9">
            <a:extLst>
              <a:ext uri="{FF2B5EF4-FFF2-40B4-BE49-F238E27FC236}">
                <a16:creationId xmlns:a16="http://schemas.microsoft.com/office/drawing/2014/main" id="{67699722-8087-EB3F-9B33-3FA3993A670C}"/>
              </a:ext>
            </a:extLst>
          </p:cNvPr>
          <p:cNvGrpSpPr/>
          <p:nvPr/>
        </p:nvGrpSpPr>
        <p:grpSpPr>
          <a:xfrm>
            <a:off x="8763000" y="3465222"/>
            <a:ext cx="8458200" cy="4080693"/>
            <a:chOff x="8763000" y="3465222"/>
            <a:chExt cx="8458200" cy="4080693"/>
          </a:xfrm>
        </p:grpSpPr>
        <p:sp>
          <p:nvSpPr>
            <p:cNvPr id="9" name="Speech Bubble: Rectangle with Corners Rounded 8">
              <a:extLst>
                <a:ext uri="{FF2B5EF4-FFF2-40B4-BE49-F238E27FC236}">
                  <a16:creationId xmlns:a16="http://schemas.microsoft.com/office/drawing/2014/main" id="{548E32B0-09EC-7E27-BB95-89EAA08466F4}"/>
                </a:ext>
              </a:extLst>
            </p:cNvPr>
            <p:cNvSpPr/>
            <p:nvPr/>
          </p:nvSpPr>
          <p:spPr>
            <a:xfrm>
              <a:off x="8763000" y="3465222"/>
              <a:ext cx="8458200" cy="4080693"/>
            </a:xfrm>
            <a:prstGeom prst="wedgeRoundRectCallout">
              <a:avLst>
                <a:gd name="adj1" fmla="val -58333"/>
                <a:gd name="adj2" fmla="val 30989"/>
                <a:gd name="adj3" fmla="val 16667"/>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01AF58-A42D-2849-03CB-3F28A07380E6}"/>
                </a:ext>
              </a:extLst>
            </p:cNvPr>
            <p:cNvSpPr txBox="1"/>
            <p:nvPr/>
          </p:nvSpPr>
          <p:spPr>
            <a:xfrm>
              <a:off x="9144000" y="4152900"/>
              <a:ext cx="7696200" cy="2748253"/>
            </a:xfrm>
            <a:prstGeom prst="rect">
              <a:avLst/>
            </a:prstGeom>
            <a:noFill/>
          </p:spPr>
          <p:txBody>
            <a:bodyPr wrap="square">
              <a:spAutoFit/>
            </a:bodyPr>
            <a:lstStyle/>
            <a:p>
              <a:pPr marL="0" marR="0" algn="just">
                <a:lnSpc>
                  <a:spcPct val="150000"/>
                </a:lnSpc>
                <a:spcBef>
                  <a:spcPts val="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Dựa vào kiến thức đã học lớp 3, em hãy cho biết cách để chèn ảnh vào trang chiếu?</a:t>
              </a:r>
            </a:p>
          </p:txBody>
        </p:sp>
      </p:grpSp>
      <p:sp>
        <p:nvSpPr>
          <p:cNvPr id="8" name="Freeform 3">
            <a:extLst>
              <a:ext uri="{FF2B5EF4-FFF2-40B4-BE49-F238E27FC236}">
                <a16:creationId xmlns:a16="http://schemas.microsoft.com/office/drawing/2014/main" id="{3DBF95F1-31CA-16B3-4AD9-BCE983909417}"/>
              </a:ext>
            </a:extLst>
          </p:cNvPr>
          <p:cNvSpPr/>
          <p:nvPr/>
        </p:nvSpPr>
        <p:spPr>
          <a:xfrm>
            <a:off x="2514600" y="2171700"/>
            <a:ext cx="3200400" cy="2653720"/>
          </a:xfrm>
          <a:custGeom>
            <a:avLst/>
            <a:gdLst/>
            <a:ahLst/>
            <a:cxnLst/>
            <a:rect l="l" t="t" r="r" b="b"/>
            <a:pathLst>
              <a:path w="4495034" h="3601646">
                <a:moveTo>
                  <a:pt x="0" y="0"/>
                </a:moveTo>
                <a:lnTo>
                  <a:pt x="4495034" y="0"/>
                </a:lnTo>
                <a:lnTo>
                  <a:pt x="4495034" y="3601646"/>
                </a:lnTo>
                <a:lnTo>
                  <a:pt x="0" y="360164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3622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2976FC-5637-EB09-6E69-445832217980}"/>
              </a:ext>
            </a:extLst>
          </p:cNvPr>
          <p:cNvPicPr>
            <a:picLocks noChangeAspect="1"/>
          </p:cNvPicPr>
          <p:nvPr/>
        </p:nvPicPr>
        <p:blipFill rotWithShape="1">
          <a:blip r:embed="rId2">
            <a:extLst>
              <a:ext uri="{28A0092B-C50C-407E-A947-70E740481C1C}">
                <a14:useLocalDpi xmlns:a14="http://schemas.microsoft.com/office/drawing/2010/main" val="0"/>
              </a:ext>
            </a:extLst>
          </a:blip>
          <a:srcRect l="-130" t="9866" r="65833" b="9657"/>
          <a:stretch/>
        </p:blipFill>
        <p:spPr>
          <a:xfrm>
            <a:off x="152400" y="404812"/>
            <a:ext cx="6272213" cy="5500688"/>
          </a:xfrm>
          <a:prstGeom prst="rect">
            <a:avLst/>
          </a:prstGeom>
        </p:spPr>
      </p:pic>
      <p:pic>
        <p:nvPicPr>
          <p:cNvPr id="11" name="Picture 10">
            <a:extLst>
              <a:ext uri="{FF2B5EF4-FFF2-40B4-BE49-F238E27FC236}">
                <a16:creationId xmlns:a16="http://schemas.microsoft.com/office/drawing/2014/main" id="{53901EE9-24F3-CB76-847E-9B99D62526CF}"/>
              </a:ext>
            </a:extLst>
          </p:cNvPr>
          <p:cNvPicPr>
            <a:picLocks noChangeAspect="1"/>
          </p:cNvPicPr>
          <p:nvPr/>
        </p:nvPicPr>
        <p:blipFill rotWithShape="1">
          <a:blip r:embed="rId2">
            <a:extLst>
              <a:ext uri="{28A0092B-C50C-407E-A947-70E740481C1C}">
                <a14:useLocalDpi xmlns:a14="http://schemas.microsoft.com/office/drawing/2010/main" val="0"/>
              </a:ext>
            </a:extLst>
          </a:blip>
          <a:srcRect l="34584" t="7455" r="2915" b="9699"/>
          <a:stretch/>
        </p:blipFill>
        <p:spPr>
          <a:xfrm>
            <a:off x="6391275" y="4243386"/>
            <a:ext cx="11430000" cy="5662612"/>
          </a:xfrm>
          <a:prstGeom prst="rect">
            <a:avLst/>
          </a:prstGeom>
        </p:spPr>
      </p:pic>
      <p:cxnSp>
        <p:nvCxnSpPr>
          <p:cNvPr id="13" name="Straight Connector 12">
            <a:extLst>
              <a:ext uri="{FF2B5EF4-FFF2-40B4-BE49-F238E27FC236}">
                <a16:creationId xmlns:a16="http://schemas.microsoft.com/office/drawing/2014/main" id="{373FC908-D4FD-6096-B4EE-91D8311BFC91}"/>
              </a:ext>
            </a:extLst>
          </p:cNvPr>
          <p:cNvCxnSpPr/>
          <p:nvPr/>
        </p:nvCxnSpPr>
        <p:spPr>
          <a:xfrm>
            <a:off x="9372600" y="3543300"/>
            <a:ext cx="624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E40258-550D-2632-6578-E4818644C56F}"/>
              </a:ext>
            </a:extLst>
          </p:cNvPr>
          <p:cNvCxnSpPr>
            <a:cxnSpLocks/>
          </p:cNvCxnSpPr>
          <p:nvPr/>
        </p:nvCxnSpPr>
        <p:spPr>
          <a:xfrm>
            <a:off x="9372600" y="3543300"/>
            <a:ext cx="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A4DFD0-87BB-F94E-FFD4-F7132E3CE5F8}"/>
              </a:ext>
            </a:extLst>
          </p:cNvPr>
          <p:cNvCxnSpPr>
            <a:cxnSpLocks/>
          </p:cNvCxnSpPr>
          <p:nvPr/>
        </p:nvCxnSpPr>
        <p:spPr>
          <a:xfrm>
            <a:off x="15621000" y="3557587"/>
            <a:ext cx="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3B2209F-7C63-0567-5091-CBFABBB94847}"/>
              </a:ext>
            </a:extLst>
          </p:cNvPr>
          <p:cNvGrpSpPr/>
          <p:nvPr/>
        </p:nvGrpSpPr>
        <p:grpSpPr>
          <a:xfrm>
            <a:off x="8243888" y="700088"/>
            <a:ext cx="7774780" cy="1885948"/>
            <a:chOff x="7962902" y="1104900"/>
            <a:chExt cx="7772398" cy="1676398"/>
          </a:xfrm>
        </p:grpSpPr>
        <p:sp>
          <p:nvSpPr>
            <p:cNvPr id="21" name="Rectangle 20">
              <a:extLst>
                <a:ext uri="{FF2B5EF4-FFF2-40B4-BE49-F238E27FC236}">
                  <a16:creationId xmlns:a16="http://schemas.microsoft.com/office/drawing/2014/main" id="{0504CE19-E213-2F87-45AB-AFDAB2C23C08}"/>
                </a:ext>
              </a:extLst>
            </p:cNvPr>
            <p:cNvSpPr/>
            <p:nvPr/>
          </p:nvSpPr>
          <p:spPr>
            <a:xfrm>
              <a:off x="7962902" y="1104900"/>
              <a:ext cx="7619998" cy="1523998"/>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AB632B-1499-066A-EDBA-7A4299C6AB59}"/>
                </a:ext>
              </a:extLst>
            </p:cNvPr>
            <p:cNvSpPr/>
            <p:nvPr/>
          </p:nvSpPr>
          <p:spPr>
            <a:xfrm>
              <a:off x="8115302" y="1257300"/>
              <a:ext cx="7619998" cy="1523998"/>
            </a:xfrm>
            <a:prstGeom prst="rect">
              <a:avLst/>
            </a:prstGeom>
            <a:solidFill>
              <a:schemeClr val="accent2">
                <a:lumMod val="20000"/>
                <a:lumOff val="8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7B32966-97BE-C8FC-80E4-512A018AA8BB}"/>
                </a:ext>
              </a:extLst>
            </p:cNvPr>
            <p:cNvSpPr txBox="1"/>
            <p:nvPr/>
          </p:nvSpPr>
          <p:spPr>
            <a:xfrm>
              <a:off x="8372477" y="1638300"/>
              <a:ext cx="6943723"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CÁC BƯỚC THỰC HIỆN </a:t>
              </a:r>
            </a:p>
          </p:txBody>
        </p:sp>
      </p:grpSp>
      <p:sp>
        <p:nvSpPr>
          <p:cNvPr id="26" name="Freeform 3">
            <a:extLst>
              <a:ext uri="{FF2B5EF4-FFF2-40B4-BE49-F238E27FC236}">
                <a16:creationId xmlns:a16="http://schemas.microsoft.com/office/drawing/2014/main" id="{FD455F01-A13E-EF6D-D793-BF5ED8EC604C}"/>
              </a:ext>
            </a:extLst>
          </p:cNvPr>
          <p:cNvSpPr/>
          <p:nvPr/>
        </p:nvSpPr>
        <p:spPr>
          <a:xfrm>
            <a:off x="914400" y="5905499"/>
            <a:ext cx="4572000" cy="4190999"/>
          </a:xfrm>
          <a:custGeom>
            <a:avLst/>
            <a:gdLst/>
            <a:ahLst/>
            <a:cxnLst/>
            <a:rect l="l" t="t" r="r" b="b"/>
            <a:pathLst>
              <a:path w="8161020" h="8229600">
                <a:moveTo>
                  <a:pt x="0" y="0"/>
                </a:moveTo>
                <a:lnTo>
                  <a:pt x="8161020" y="0"/>
                </a:lnTo>
                <a:lnTo>
                  <a:pt x="8161020"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3655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3027270-BD5F-78AC-07B7-D726CA1A5A41}"/>
              </a:ext>
            </a:extLst>
          </p:cNvPr>
          <p:cNvSpPr/>
          <p:nvPr/>
        </p:nvSpPr>
        <p:spPr>
          <a:xfrm>
            <a:off x="11049000" y="3695700"/>
            <a:ext cx="7529154" cy="6819901"/>
          </a:xfrm>
          <a:custGeom>
            <a:avLst/>
            <a:gdLst/>
            <a:ahLst/>
            <a:cxnLst/>
            <a:rect l="l" t="t" r="r" b="b"/>
            <a:pathLst>
              <a:path w="6805249" h="6842572">
                <a:moveTo>
                  <a:pt x="0" y="0"/>
                </a:moveTo>
                <a:lnTo>
                  <a:pt x="6805249" y="0"/>
                </a:lnTo>
                <a:lnTo>
                  <a:pt x="6805249" y="6842571"/>
                </a:lnTo>
                <a:lnTo>
                  <a:pt x="0" y="68425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9EDED825-7CE6-6922-B392-E46C20EFCA6F}"/>
              </a:ext>
            </a:extLst>
          </p:cNvPr>
          <p:cNvGrpSpPr/>
          <p:nvPr/>
        </p:nvGrpSpPr>
        <p:grpSpPr>
          <a:xfrm>
            <a:off x="1676400" y="1104900"/>
            <a:ext cx="8982502" cy="7477389"/>
            <a:chOff x="1676400" y="952501"/>
            <a:chExt cx="8982502" cy="7477389"/>
          </a:xfrm>
        </p:grpSpPr>
        <p:grpSp>
          <p:nvGrpSpPr>
            <p:cNvPr id="8" name="Group 6">
              <a:extLst>
                <a:ext uri="{FF2B5EF4-FFF2-40B4-BE49-F238E27FC236}">
                  <a16:creationId xmlns:a16="http://schemas.microsoft.com/office/drawing/2014/main" id="{4061A34B-D532-7441-C1BA-71858955DEA9}"/>
                </a:ext>
              </a:extLst>
            </p:cNvPr>
            <p:cNvGrpSpPr/>
            <p:nvPr/>
          </p:nvGrpSpPr>
          <p:grpSpPr>
            <a:xfrm rot="5400000">
              <a:off x="2428956" y="199945"/>
              <a:ext cx="7477389" cy="8982502"/>
              <a:chOff x="0" y="0"/>
              <a:chExt cx="5097098" cy="6965804"/>
            </a:xfrm>
          </p:grpSpPr>
          <p:sp>
            <p:nvSpPr>
              <p:cNvPr id="9" name="Freeform 7">
                <a:extLst>
                  <a:ext uri="{FF2B5EF4-FFF2-40B4-BE49-F238E27FC236}">
                    <a16:creationId xmlns:a16="http://schemas.microsoft.com/office/drawing/2014/main" id="{D8EEFF82-4DF0-4539-3873-43DDA4A46EB3}"/>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2" y="6969281"/>
                    </a:cubicBezTo>
                    <a:cubicBezTo>
                      <a:pt x="645952" y="6964004"/>
                      <a:pt x="384604" y="6997857"/>
                      <a:pt x="254278" y="6888700"/>
                    </a:cubicBezTo>
                    <a:cubicBezTo>
                      <a:pt x="145767" y="6797815"/>
                      <a:pt x="81795" y="6604503"/>
                      <a:pt x="63030" y="6404304"/>
                    </a:cubicBezTo>
                    <a:close/>
                  </a:path>
                </a:pathLst>
              </a:custGeom>
              <a:solidFill>
                <a:srgbClr val="FFFAEB"/>
              </a:solidFill>
              <a:ln w="57150">
                <a:solidFill>
                  <a:srgbClr val="FFD666"/>
                </a:solidFill>
              </a:ln>
            </p:spPr>
            <p:txBody>
              <a:bodyPr/>
              <a:lstStyle/>
              <a:p>
                <a:endParaRPr lang="en-US"/>
              </a:p>
            </p:txBody>
          </p:sp>
        </p:grpSp>
        <p:sp>
          <p:nvSpPr>
            <p:cNvPr id="10" name="TextBox 9">
              <a:extLst>
                <a:ext uri="{FF2B5EF4-FFF2-40B4-BE49-F238E27FC236}">
                  <a16:creationId xmlns:a16="http://schemas.microsoft.com/office/drawing/2014/main" id="{F9714B3A-A775-ECC1-36F4-78E3A9533C2D}"/>
                </a:ext>
              </a:extLst>
            </p:cNvPr>
            <p:cNvSpPr txBox="1"/>
            <p:nvPr/>
          </p:nvSpPr>
          <p:spPr>
            <a:xfrm>
              <a:off x="2269177" y="1929239"/>
              <a:ext cx="7772400" cy="5518242"/>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LƯU Ý </a:t>
              </a:r>
            </a:p>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Đối với một số trang chiếu có bố сục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kiểu Blank, Title Only, Title, Section Header</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sẽ không có biểu tượng trên trang chiếu để thêm ảnh.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
        <p:nvSpPr>
          <p:cNvPr id="14" name="Freeform 16">
            <a:extLst>
              <a:ext uri="{FF2B5EF4-FFF2-40B4-BE49-F238E27FC236}">
                <a16:creationId xmlns:a16="http://schemas.microsoft.com/office/drawing/2014/main" id="{C90FE654-5B0A-5B63-7BA6-D16AF8A6E68A}"/>
              </a:ext>
            </a:extLst>
          </p:cNvPr>
          <p:cNvSpPr/>
          <p:nvPr/>
        </p:nvSpPr>
        <p:spPr>
          <a:xfrm>
            <a:off x="368284" y="7277100"/>
            <a:ext cx="2603516" cy="2391572"/>
          </a:xfrm>
          <a:custGeom>
            <a:avLst/>
            <a:gdLst/>
            <a:ahLst/>
            <a:cxnLst/>
            <a:rect l="l" t="t" r="r" b="b"/>
            <a:pathLst>
              <a:path w="3572482" h="3129478">
                <a:moveTo>
                  <a:pt x="0" y="0"/>
                </a:moveTo>
                <a:lnTo>
                  <a:pt x="3572482" y="0"/>
                </a:lnTo>
                <a:lnTo>
                  <a:pt x="3572482" y="3129478"/>
                </a:lnTo>
                <a:lnTo>
                  <a:pt x="0" y="31294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9">
            <a:extLst>
              <a:ext uri="{FF2B5EF4-FFF2-40B4-BE49-F238E27FC236}">
                <a16:creationId xmlns:a16="http://schemas.microsoft.com/office/drawing/2014/main" id="{653B4378-08C3-D5B0-1F1F-0BD85738E212}"/>
              </a:ext>
            </a:extLst>
          </p:cNvPr>
          <p:cNvSpPr/>
          <p:nvPr/>
        </p:nvSpPr>
        <p:spPr>
          <a:xfrm rot="300383">
            <a:off x="11094319" y="576166"/>
            <a:ext cx="397386" cy="499000"/>
          </a:xfrm>
          <a:custGeom>
            <a:avLst/>
            <a:gdLst/>
            <a:ahLst/>
            <a:cxnLst/>
            <a:rect l="l" t="t" r="r" b="b"/>
            <a:pathLst>
              <a:path w="397386" h="499000">
                <a:moveTo>
                  <a:pt x="0" y="0"/>
                </a:moveTo>
                <a:lnTo>
                  <a:pt x="397386" y="0"/>
                </a:lnTo>
                <a:lnTo>
                  <a:pt x="397386" y="499001"/>
                </a:lnTo>
                <a:lnTo>
                  <a:pt x="0" y="499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0">
            <a:extLst>
              <a:ext uri="{FF2B5EF4-FFF2-40B4-BE49-F238E27FC236}">
                <a16:creationId xmlns:a16="http://schemas.microsoft.com/office/drawing/2014/main" id="{7309D2EC-CE0A-462E-155B-2B7DC545190B}"/>
              </a:ext>
            </a:extLst>
          </p:cNvPr>
          <p:cNvSpPr/>
          <p:nvPr/>
        </p:nvSpPr>
        <p:spPr>
          <a:xfrm rot="300383">
            <a:off x="10654904" y="1288455"/>
            <a:ext cx="397386" cy="499000"/>
          </a:xfrm>
          <a:custGeom>
            <a:avLst/>
            <a:gdLst/>
            <a:ahLst/>
            <a:cxnLst/>
            <a:rect l="l" t="t" r="r" b="b"/>
            <a:pathLst>
              <a:path w="397386" h="499000">
                <a:moveTo>
                  <a:pt x="0" y="0"/>
                </a:moveTo>
                <a:lnTo>
                  <a:pt x="397385" y="0"/>
                </a:lnTo>
                <a:lnTo>
                  <a:pt x="397385" y="499000"/>
                </a:lnTo>
                <a:lnTo>
                  <a:pt x="0" y="499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5084FDAA-3CAB-211E-0D1E-04B04E2CBBBF}"/>
              </a:ext>
            </a:extLst>
          </p:cNvPr>
          <p:cNvSpPr/>
          <p:nvPr/>
        </p:nvSpPr>
        <p:spPr>
          <a:xfrm rot="300383">
            <a:off x="10741794" y="2878114"/>
            <a:ext cx="397386" cy="499000"/>
          </a:xfrm>
          <a:custGeom>
            <a:avLst/>
            <a:gdLst/>
            <a:ahLst/>
            <a:cxnLst/>
            <a:rect l="l" t="t" r="r" b="b"/>
            <a:pathLst>
              <a:path w="397386" h="499000">
                <a:moveTo>
                  <a:pt x="0" y="0"/>
                </a:moveTo>
                <a:lnTo>
                  <a:pt x="397385" y="0"/>
                </a:lnTo>
                <a:lnTo>
                  <a:pt x="397385" y="499000"/>
                </a:lnTo>
                <a:lnTo>
                  <a:pt x="0" y="499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Freeform 12">
            <a:extLst>
              <a:ext uri="{FF2B5EF4-FFF2-40B4-BE49-F238E27FC236}">
                <a16:creationId xmlns:a16="http://schemas.microsoft.com/office/drawing/2014/main" id="{4C632683-74AC-5E0B-277F-7BC780E4DB92}"/>
              </a:ext>
            </a:extLst>
          </p:cNvPr>
          <p:cNvSpPr/>
          <p:nvPr/>
        </p:nvSpPr>
        <p:spPr>
          <a:xfrm rot="300383">
            <a:off x="11181209" y="2112377"/>
            <a:ext cx="397386" cy="499000"/>
          </a:xfrm>
          <a:custGeom>
            <a:avLst/>
            <a:gdLst/>
            <a:ahLst/>
            <a:cxnLst/>
            <a:rect l="l" t="t" r="r" b="b"/>
            <a:pathLst>
              <a:path w="397386" h="499000">
                <a:moveTo>
                  <a:pt x="0" y="0"/>
                </a:moveTo>
                <a:lnTo>
                  <a:pt x="397386" y="0"/>
                </a:lnTo>
                <a:lnTo>
                  <a:pt x="397386" y="499001"/>
                </a:lnTo>
                <a:lnTo>
                  <a:pt x="0" y="4990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902C1994-22BB-32FC-AF5B-06AE26E4F37D}"/>
              </a:ext>
            </a:extLst>
          </p:cNvPr>
          <p:cNvSpPr/>
          <p:nvPr/>
        </p:nvSpPr>
        <p:spPr>
          <a:xfrm rot="300383">
            <a:off x="11400917" y="1288455"/>
            <a:ext cx="397386" cy="499000"/>
          </a:xfrm>
          <a:custGeom>
            <a:avLst/>
            <a:gdLst/>
            <a:ahLst/>
            <a:cxnLst/>
            <a:rect l="l" t="t" r="r" b="b"/>
            <a:pathLst>
              <a:path w="397386" h="499000">
                <a:moveTo>
                  <a:pt x="0" y="0"/>
                </a:moveTo>
                <a:lnTo>
                  <a:pt x="397386" y="0"/>
                </a:lnTo>
                <a:lnTo>
                  <a:pt x="397386" y="499000"/>
                </a:lnTo>
                <a:lnTo>
                  <a:pt x="0" y="499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4075850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C475A6-89A2-9F4A-4F75-3EE2AAD36F71}"/>
              </a:ext>
            </a:extLst>
          </p:cNvPr>
          <p:cNvSpPr txBox="1"/>
          <p:nvPr/>
        </p:nvSpPr>
        <p:spPr>
          <a:xfrm>
            <a:off x="4610100" y="647700"/>
            <a:ext cx="90678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LUYỆN TẬP </a:t>
            </a:r>
          </a:p>
        </p:txBody>
      </p:sp>
      <p:grpSp>
        <p:nvGrpSpPr>
          <p:cNvPr id="21" name="Group 20">
            <a:extLst>
              <a:ext uri="{FF2B5EF4-FFF2-40B4-BE49-F238E27FC236}">
                <a16:creationId xmlns:a16="http://schemas.microsoft.com/office/drawing/2014/main" id="{A0DDF50B-1F0A-F60B-F07C-2507B12F213A}"/>
              </a:ext>
            </a:extLst>
          </p:cNvPr>
          <p:cNvGrpSpPr/>
          <p:nvPr/>
        </p:nvGrpSpPr>
        <p:grpSpPr>
          <a:xfrm>
            <a:off x="1066800" y="2578311"/>
            <a:ext cx="7507574" cy="6699569"/>
            <a:chOff x="1066800" y="2578311"/>
            <a:chExt cx="7507574" cy="6699569"/>
          </a:xfrm>
        </p:grpSpPr>
        <p:grpSp>
          <p:nvGrpSpPr>
            <p:cNvPr id="6" name="Group 6">
              <a:extLst>
                <a:ext uri="{FF2B5EF4-FFF2-40B4-BE49-F238E27FC236}">
                  <a16:creationId xmlns:a16="http://schemas.microsoft.com/office/drawing/2014/main" id="{D9250379-1FD4-276F-D381-BDB90A2B5D46}"/>
                </a:ext>
              </a:extLst>
            </p:cNvPr>
            <p:cNvGrpSpPr/>
            <p:nvPr/>
          </p:nvGrpSpPr>
          <p:grpSpPr>
            <a:xfrm rot="5400000">
              <a:off x="1470802" y="2174309"/>
              <a:ext cx="6699569" cy="7507574"/>
              <a:chOff x="0" y="0"/>
              <a:chExt cx="5097098" cy="6965804"/>
            </a:xfrm>
            <a:solidFill>
              <a:schemeClr val="bg1"/>
            </a:solidFill>
          </p:grpSpPr>
          <p:sp>
            <p:nvSpPr>
              <p:cNvPr id="7" name="Freeform 7">
                <a:extLst>
                  <a:ext uri="{FF2B5EF4-FFF2-40B4-BE49-F238E27FC236}">
                    <a16:creationId xmlns:a16="http://schemas.microsoft.com/office/drawing/2014/main" id="{A3C5A05F-0C45-34E1-9408-C8EF35FA104B}"/>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2" y="6969281"/>
                    </a:cubicBezTo>
                    <a:cubicBezTo>
                      <a:pt x="645952" y="6964004"/>
                      <a:pt x="384604" y="6997857"/>
                      <a:pt x="254278" y="6888700"/>
                    </a:cubicBezTo>
                    <a:cubicBezTo>
                      <a:pt x="145767" y="6797815"/>
                      <a:pt x="81795" y="6604503"/>
                      <a:pt x="63030" y="6404304"/>
                    </a:cubicBezTo>
                    <a:close/>
                  </a:path>
                </a:pathLst>
              </a:custGeom>
              <a:grpFill/>
            </p:spPr>
            <p:txBody>
              <a:bodyPr/>
              <a:lstStyle/>
              <a:p>
                <a:endParaRPr lang="en-US"/>
              </a:p>
            </p:txBody>
          </p:sp>
        </p:grpSp>
        <p:sp>
          <p:nvSpPr>
            <p:cNvPr id="11" name="TextBox 10">
              <a:extLst>
                <a:ext uri="{FF2B5EF4-FFF2-40B4-BE49-F238E27FC236}">
                  <a16:creationId xmlns:a16="http://schemas.microsoft.com/office/drawing/2014/main" id="{CCF1D62F-A988-3D91-931D-A989E6B3E1F4}"/>
                </a:ext>
              </a:extLst>
            </p:cNvPr>
            <p:cNvSpPr txBox="1"/>
            <p:nvPr/>
          </p:nvSpPr>
          <p:spPr>
            <a:xfrm>
              <a:off x="1247096" y="4015601"/>
              <a:ext cx="7124535" cy="3742409"/>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NHIỆM VỤ 1</a:t>
              </a:r>
            </a:p>
            <a:p>
              <a:pPr algn="just">
                <a:lnSpc>
                  <a:spcPct val="150000"/>
                </a:lnSpc>
              </a:pPr>
              <a:r>
                <a:rPr lang="en-US" sz="4000" b="1">
                  <a:latin typeface="Arial" panose="020B0604020202020204" pitchFamily="34" charset="0"/>
                  <a:cs typeface="Arial" panose="020B0604020202020204" pitchFamily="34" charset="0"/>
                </a:rPr>
                <a:t>Bài 1. </a:t>
              </a:r>
              <a:r>
                <a:rPr lang="en-US" sz="4000">
                  <a:latin typeface="Arial" panose="020B0604020202020204" pitchFamily="34" charset="0"/>
                  <a:cs typeface="Arial" panose="020B0604020202020204" pitchFamily="34" charset="0"/>
                </a:rPr>
                <a:t>Em hãy thực hiện thao tác kích hoạt phần mềm rtình chiếu bằng bảng chọn </a:t>
              </a:r>
              <a:r>
                <a:rPr lang="en-US" sz="4000" i="1">
                  <a:latin typeface="Arial" panose="020B0604020202020204" pitchFamily="34" charset="0"/>
                  <a:cs typeface="Arial" panose="020B0604020202020204" pitchFamily="34" charset="0"/>
                </a:rPr>
                <a:t>Start</a:t>
              </a:r>
              <a:r>
                <a:rPr lang="en-US" sz="4000">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78DAAD3C-6C7F-1886-5C60-9A4FE79E5A34}"/>
              </a:ext>
            </a:extLst>
          </p:cNvPr>
          <p:cNvGrpSpPr/>
          <p:nvPr/>
        </p:nvGrpSpPr>
        <p:grpSpPr>
          <a:xfrm>
            <a:off x="9924113" y="2537020"/>
            <a:ext cx="7507574" cy="6699569"/>
            <a:chOff x="1066800" y="2578311"/>
            <a:chExt cx="7507574" cy="6699569"/>
          </a:xfrm>
        </p:grpSpPr>
        <p:grpSp>
          <p:nvGrpSpPr>
            <p:cNvPr id="24" name="Group 6">
              <a:extLst>
                <a:ext uri="{FF2B5EF4-FFF2-40B4-BE49-F238E27FC236}">
                  <a16:creationId xmlns:a16="http://schemas.microsoft.com/office/drawing/2014/main" id="{72C5788D-EB39-8CBA-308D-696F31593C8F}"/>
                </a:ext>
              </a:extLst>
            </p:cNvPr>
            <p:cNvGrpSpPr/>
            <p:nvPr/>
          </p:nvGrpSpPr>
          <p:grpSpPr>
            <a:xfrm rot="5400000">
              <a:off x="1470802" y="2174309"/>
              <a:ext cx="6699569" cy="7507574"/>
              <a:chOff x="0" y="0"/>
              <a:chExt cx="5097098" cy="6965804"/>
            </a:xfrm>
            <a:solidFill>
              <a:schemeClr val="bg1"/>
            </a:solidFill>
          </p:grpSpPr>
          <p:sp>
            <p:nvSpPr>
              <p:cNvPr id="26" name="Freeform 7">
                <a:extLst>
                  <a:ext uri="{FF2B5EF4-FFF2-40B4-BE49-F238E27FC236}">
                    <a16:creationId xmlns:a16="http://schemas.microsoft.com/office/drawing/2014/main" id="{189549D0-1C4D-FBCD-0AC2-C7EF467FA6FC}"/>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2" y="6969281"/>
                    </a:cubicBezTo>
                    <a:cubicBezTo>
                      <a:pt x="645952" y="6964004"/>
                      <a:pt x="384604" y="6997857"/>
                      <a:pt x="254278" y="6888700"/>
                    </a:cubicBezTo>
                    <a:cubicBezTo>
                      <a:pt x="145767" y="6797815"/>
                      <a:pt x="81795" y="6604503"/>
                      <a:pt x="63030" y="6404304"/>
                    </a:cubicBezTo>
                    <a:close/>
                  </a:path>
                </a:pathLst>
              </a:custGeom>
              <a:grpFill/>
            </p:spPr>
            <p:txBody>
              <a:bodyPr/>
              <a:lstStyle/>
              <a:p>
                <a:endParaRPr lang="en-US"/>
              </a:p>
            </p:txBody>
          </p:sp>
        </p:grpSp>
        <p:sp>
          <p:nvSpPr>
            <p:cNvPr id="25" name="TextBox 24">
              <a:extLst>
                <a:ext uri="{FF2B5EF4-FFF2-40B4-BE49-F238E27FC236}">
                  <a16:creationId xmlns:a16="http://schemas.microsoft.com/office/drawing/2014/main" id="{1C1D3410-C4E5-8E98-EEAA-00DBB6E1AD29}"/>
                </a:ext>
              </a:extLst>
            </p:cNvPr>
            <p:cNvSpPr txBox="1"/>
            <p:nvPr/>
          </p:nvSpPr>
          <p:spPr>
            <a:xfrm>
              <a:off x="1247096" y="4015601"/>
              <a:ext cx="7124535" cy="3671583"/>
            </a:xfrm>
            <a:prstGeom prst="rect">
              <a:avLst/>
            </a:prstGeom>
            <a:noFill/>
          </p:spPr>
          <p:txBody>
            <a:bodyPr wrap="square" rtlCol="0">
              <a:spAutoFit/>
            </a:bodyPr>
            <a:lstStyle/>
            <a:p>
              <a:pPr algn="ctr">
                <a:lnSpc>
                  <a:spcPct val="150000"/>
                </a:lnSpc>
              </a:pPr>
              <a:r>
                <a:rPr lang="en-US" sz="4000" b="1">
                  <a:latin typeface="Arial" panose="020B0604020202020204" pitchFamily="34" charset="0"/>
                  <a:cs typeface="Arial" panose="020B0604020202020204" pitchFamily="34" charset="0"/>
                </a:rPr>
                <a:t>NHIỆM VỤ 2</a:t>
              </a:r>
            </a:p>
            <a:p>
              <a:pPr algn="just">
                <a:lnSpc>
                  <a:spcPct val="150000"/>
                </a:lnSpc>
              </a:pPr>
              <a:r>
                <a:rPr lang="en-US" sz="4000" b="1">
                  <a:latin typeface="Arial" panose="020B0604020202020204" pitchFamily="34" charset="0"/>
                  <a:cs typeface="Arial" panose="020B0604020202020204" pitchFamily="34" charset="0"/>
                </a:rPr>
                <a:t>Bài 2. </a:t>
              </a:r>
              <a:r>
                <a:rPr lang="en-US" sz="4000">
                  <a:latin typeface="Arial" panose="020B0604020202020204" pitchFamily="34" charset="0"/>
                  <a:cs typeface="Arial" panose="020B0604020202020204" pitchFamily="34" charset="0"/>
                </a:rPr>
                <a:t>Em hãy cho biết có những cách nào để chèn hình ảnh vào trang chiếu. </a:t>
              </a:r>
            </a:p>
          </p:txBody>
        </p:sp>
      </p:grpSp>
    </p:spTree>
    <p:extLst>
      <p:ext uri="{BB962C8B-B14F-4D97-AF65-F5344CB8AC3E}">
        <p14:creationId xmlns:p14="http://schemas.microsoft.com/office/powerpoint/2010/main" val="188408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172270" y="644176"/>
            <a:ext cx="13943460" cy="10501168"/>
          </a:xfrm>
          <a:custGeom>
            <a:avLst/>
            <a:gdLst/>
            <a:ahLst/>
            <a:cxnLst/>
            <a:rect l="l" t="t" r="r" b="b"/>
            <a:pathLst>
              <a:path w="13943460" h="10501168">
                <a:moveTo>
                  <a:pt x="13943460" y="0"/>
                </a:moveTo>
                <a:lnTo>
                  <a:pt x="0" y="0"/>
                </a:lnTo>
                <a:lnTo>
                  <a:pt x="0" y="10501168"/>
                </a:lnTo>
                <a:lnTo>
                  <a:pt x="13943460" y="10501168"/>
                </a:lnTo>
                <a:lnTo>
                  <a:pt x="139434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2932505" y="4080584"/>
            <a:ext cx="5621883" cy="7140959"/>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TextBox 6"/>
          <p:cNvSpPr txBox="1"/>
          <p:nvPr/>
        </p:nvSpPr>
        <p:spPr>
          <a:xfrm>
            <a:off x="3452381" y="2247900"/>
            <a:ext cx="11385735" cy="790345"/>
          </a:xfrm>
          <a:prstGeom prst="rect">
            <a:avLst/>
          </a:prstGeom>
        </p:spPr>
        <p:txBody>
          <a:bodyPr wrap="square" lIns="0" tIns="0" rIns="0" bIns="0" rtlCol="0" anchor="t">
            <a:spAutoFit/>
          </a:bodyPr>
          <a:lstStyle/>
          <a:p>
            <a:pPr algn="ctr">
              <a:lnSpc>
                <a:spcPts val="6720"/>
              </a:lnSpc>
            </a:pPr>
            <a:r>
              <a:rPr lang="en-US" sz="5000" b="1">
                <a:solidFill>
                  <a:srgbClr val="D46D50"/>
                </a:solidFill>
                <a:latin typeface="Arial" panose="020B0604020202020204" pitchFamily="34" charset="0"/>
                <a:cs typeface="Arial" panose="020B0604020202020204" pitchFamily="34" charset="0"/>
              </a:rPr>
              <a:t>Các bước thực hiện </a:t>
            </a:r>
          </a:p>
        </p:txBody>
      </p:sp>
      <p:sp>
        <p:nvSpPr>
          <p:cNvPr id="7" name="TextBox 7"/>
          <p:cNvSpPr txBox="1"/>
          <p:nvPr/>
        </p:nvSpPr>
        <p:spPr>
          <a:xfrm>
            <a:off x="3897890" y="3314700"/>
            <a:ext cx="10492219" cy="4727704"/>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4200" b="1">
                <a:solidFill>
                  <a:srgbClr val="545454"/>
                </a:solidFill>
                <a:latin typeface="Arial" panose="020B0604020202020204" pitchFamily="34" charset="0"/>
                <a:cs typeface="Arial" panose="020B0604020202020204" pitchFamily="34" charset="0"/>
              </a:rPr>
              <a:t>Bước 1. </a:t>
            </a:r>
            <a:r>
              <a:rPr lang="vi-VN" sz="4200">
                <a:solidFill>
                  <a:srgbClr val="545454"/>
                </a:solidFill>
                <a:latin typeface="Arial" panose="020B0604020202020204" pitchFamily="34" charset="0"/>
                <a:cs typeface="Arial" panose="020B0604020202020204" pitchFamily="34" charset="0"/>
              </a:rPr>
              <a:t>Nháy chuột chọn Start.</a:t>
            </a:r>
          </a:p>
          <a:p>
            <a:pPr marL="571500" indent="-571500" algn="just">
              <a:lnSpc>
                <a:spcPct val="150000"/>
              </a:lnSpc>
              <a:buFont typeface="Arial" panose="020B0604020202020204" pitchFamily="34" charset="0"/>
              <a:buChar char="•"/>
            </a:pPr>
            <a:r>
              <a:rPr lang="vi-VN" sz="4200" b="1">
                <a:solidFill>
                  <a:srgbClr val="545454"/>
                </a:solidFill>
                <a:latin typeface="Arial" panose="020B0604020202020204" pitchFamily="34" charset="0"/>
                <a:cs typeface="Arial" panose="020B0604020202020204" pitchFamily="34" charset="0"/>
              </a:rPr>
              <a:t>Bước 2. </a:t>
            </a:r>
            <a:r>
              <a:rPr lang="vi-VN" sz="4200">
                <a:solidFill>
                  <a:srgbClr val="545454"/>
                </a:solidFill>
                <a:latin typeface="Arial" panose="020B0604020202020204" pitchFamily="34" charset="0"/>
                <a:cs typeface="Arial" panose="020B0604020202020204" pitchFamily="34" charset="0"/>
              </a:rPr>
              <a:t>Nháy chuột chọn thư mục Microsoft Office 2016.</a:t>
            </a:r>
          </a:p>
          <a:p>
            <a:pPr marL="571500" indent="-571500" algn="just">
              <a:lnSpc>
                <a:spcPct val="150000"/>
              </a:lnSpc>
              <a:buFont typeface="Arial" panose="020B0604020202020204" pitchFamily="34" charset="0"/>
              <a:buChar char="•"/>
            </a:pPr>
            <a:r>
              <a:rPr lang="en-US" sz="4200" b="1">
                <a:solidFill>
                  <a:srgbClr val="545454"/>
                </a:solidFill>
                <a:latin typeface="Arial" panose="020B0604020202020204" pitchFamily="34" charset="0"/>
                <a:cs typeface="Arial" panose="020B0604020202020204" pitchFamily="34" charset="0"/>
              </a:rPr>
              <a:t>Bước 3. </a:t>
            </a:r>
            <a:r>
              <a:rPr lang="vi-VN" sz="4200">
                <a:solidFill>
                  <a:srgbClr val="545454"/>
                </a:solidFill>
                <a:latin typeface="Arial" panose="020B0604020202020204" pitchFamily="34" charset="0"/>
                <a:cs typeface="Arial" panose="020B0604020202020204" pitchFamily="34" charset="0"/>
              </a:rPr>
              <a:t>Nháy chuột chọn biểu tượng PowerPoint 2016. </a:t>
            </a:r>
            <a:endParaRPr lang="en-US" sz="4200">
              <a:solidFill>
                <a:srgbClr val="545454"/>
              </a:solidFill>
              <a:latin typeface="Arial" panose="020B0604020202020204" pitchFamily="34" charset="0"/>
              <a:cs typeface="Arial" panose="020B0604020202020204" pitchFamily="34" charset="0"/>
            </a:endParaRPr>
          </a:p>
        </p:txBody>
      </p:sp>
      <p:sp>
        <p:nvSpPr>
          <p:cNvPr id="9" name="Freeform 9"/>
          <p:cNvSpPr/>
          <p:nvPr/>
        </p:nvSpPr>
        <p:spPr>
          <a:xfrm>
            <a:off x="-2131511" y="5928984"/>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6403366" y="-2223447"/>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8DB50B-154E-E01F-BC39-18C6CA3640A5}"/>
              </a:ext>
            </a:extLst>
          </p:cNvPr>
          <p:cNvSpPr/>
          <p:nvPr/>
        </p:nvSpPr>
        <p:spPr>
          <a:xfrm>
            <a:off x="914400" y="533400"/>
            <a:ext cx="16459200" cy="9220200"/>
          </a:xfrm>
          <a:prstGeom prst="roundRect">
            <a:avLst>
              <a:gd name="adj" fmla="val 95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6E0AA7-53D9-E22D-23D7-E982053BF50D}"/>
              </a:ext>
            </a:extLst>
          </p:cNvPr>
          <p:cNvSpPr txBox="1"/>
          <p:nvPr/>
        </p:nvSpPr>
        <p:spPr>
          <a:xfrm>
            <a:off x="5676900" y="800100"/>
            <a:ext cx="69342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sp>
        <p:nvSpPr>
          <p:cNvPr id="4" name="Freeform 6">
            <a:extLst>
              <a:ext uri="{FF2B5EF4-FFF2-40B4-BE49-F238E27FC236}">
                <a16:creationId xmlns:a16="http://schemas.microsoft.com/office/drawing/2014/main" id="{DF63DC04-5A87-EABA-251F-756EE2BECBBD}"/>
              </a:ext>
            </a:extLst>
          </p:cNvPr>
          <p:cNvSpPr/>
          <p:nvPr/>
        </p:nvSpPr>
        <p:spPr>
          <a:xfrm>
            <a:off x="1752600" y="3784461"/>
            <a:ext cx="4419600" cy="4724400"/>
          </a:xfrm>
          <a:custGeom>
            <a:avLst/>
            <a:gdLst/>
            <a:ahLst/>
            <a:cxnLst/>
            <a:rect l="l" t="t" r="r" b="b"/>
            <a:pathLst>
              <a:path w="3667316" h="4114800">
                <a:moveTo>
                  <a:pt x="0" y="0"/>
                </a:moveTo>
                <a:lnTo>
                  <a:pt x="3667316" y="0"/>
                </a:lnTo>
                <a:lnTo>
                  <a:pt x="366731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5" name="TextBox 4">
            <a:extLst>
              <a:ext uri="{FF2B5EF4-FFF2-40B4-BE49-F238E27FC236}">
                <a16:creationId xmlns:a16="http://schemas.microsoft.com/office/drawing/2014/main" id="{D41D99F8-9FA7-D3B2-8E3C-40682FB0AC36}"/>
              </a:ext>
            </a:extLst>
          </p:cNvPr>
          <p:cNvSpPr txBox="1"/>
          <p:nvPr/>
        </p:nvSpPr>
        <p:spPr>
          <a:xfrm>
            <a:off x="7696200" y="2858274"/>
            <a:ext cx="8534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Đọc thông tin và trả lời câu hỏi: </a:t>
            </a:r>
          </a:p>
        </p:txBody>
      </p:sp>
      <p:sp>
        <p:nvSpPr>
          <p:cNvPr id="6" name="Arrow: Pentagon 5">
            <a:extLst>
              <a:ext uri="{FF2B5EF4-FFF2-40B4-BE49-F238E27FC236}">
                <a16:creationId xmlns:a16="http://schemas.microsoft.com/office/drawing/2014/main" id="{BE8364B6-7DA7-5A48-6277-1692A8552580}"/>
              </a:ext>
            </a:extLst>
          </p:cNvPr>
          <p:cNvSpPr/>
          <p:nvPr/>
        </p:nvSpPr>
        <p:spPr>
          <a:xfrm>
            <a:off x="914400" y="1815763"/>
            <a:ext cx="5486400" cy="1015663"/>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Thảo luận nhóm đôi </a:t>
            </a:r>
          </a:p>
        </p:txBody>
      </p:sp>
      <p:grpSp>
        <p:nvGrpSpPr>
          <p:cNvPr id="10" name="Group 9">
            <a:extLst>
              <a:ext uri="{FF2B5EF4-FFF2-40B4-BE49-F238E27FC236}">
                <a16:creationId xmlns:a16="http://schemas.microsoft.com/office/drawing/2014/main" id="{35C934DD-C33F-AF5F-8DEE-2C75940B6C78}"/>
              </a:ext>
            </a:extLst>
          </p:cNvPr>
          <p:cNvGrpSpPr/>
          <p:nvPr/>
        </p:nvGrpSpPr>
        <p:grpSpPr>
          <a:xfrm>
            <a:off x="7581900" y="4484788"/>
            <a:ext cx="8763000" cy="3323745"/>
            <a:chOff x="7696200" y="4335211"/>
            <a:chExt cx="8763000" cy="3323745"/>
          </a:xfrm>
        </p:grpSpPr>
        <p:sp>
          <p:nvSpPr>
            <p:cNvPr id="9" name="Speech Bubble: Rectangle with Corners Rounded 8">
              <a:extLst>
                <a:ext uri="{FF2B5EF4-FFF2-40B4-BE49-F238E27FC236}">
                  <a16:creationId xmlns:a16="http://schemas.microsoft.com/office/drawing/2014/main" id="{C3EE0E0A-BFF6-416C-FE41-5DBF358419DD}"/>
                </a:ext>
              </a:extLst>
            </p:cNvPr>
            <p:cNvSpPr/>
            <p:nvPr/>
          </p:nvSpPr>
          <p:spPr>
            <a:xfrm>
              <a:off x="7696200" y="4335211"/>
              <a:ext cx="8763000" cy="3323745"/>
            </a:xfrm>
            <a:prstGeom prst="wedgeRoundRectCallout">
              <a:avLst>
                <a:gd name="adj1" fmla="val -59583"/>
                <a:gd name="adj2" fmla="val 26392"/>
                <a:gd name="adj3" fmla="val 16667"/>
              </a:avLst>
            </a:prstGeom>
            <a:solidFill>
              <a:schemeClr val="accent4">
                <a:lumMod val="20000"/>
                <a:lumOff val="80000"/>
              </a:schemeClr>
            </a:solidFill>
            <a:ln w="38100">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56A4569-7C25-43D2-062A-FF1DFA80A14B}"/>
                </a:ext>
              </a:extLst>
            </p:cNvPr>
            <p:cNvSpPr txBox="1"/>
            <p:nvPr/>
          </p:nvSpPr>
          <p:spPr>
            <a:xfrm>
              <a:off x="8001000" y="4622958"/>
              <a:ext cx="8153400"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đã biết những cách nào để kích hoạt và ra khỏi một phần mềm trình chiếu?</a:t>
              </a:r>
            </a:p>
          </p:txBody>
        </p:sp>
      </p:grpSp>
    </p:spTree>
    <p:extLst>
      <p:ext uri="{BB962C8B-B14F-4D97-AF65-F5344CB8AC3E}">
        <p14:creationId xmlns:p14="http://schemas.microsoft.com/office/powerpoint/2010/main" val="29075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9E3DBB0-C426-3A44-6BCE-8E7E2E8A861C}"/>
              </a:ext>
            </a:extLst>
          </p:cNvPr>
          <p:cNvSpPr/>
          <p:nvPr/>
        </p:nvSpPr>
        <p:spPr>
          <a:xfrm>
            <a:off x="11811000" y="3771900"/>
            <a:ext cx="6477000" cy="6400800"/>
          </a:xfrm>
          <a:custGeom>
            <a:avLst/>
            <a:gdLst/>
            <a:ahLst/>
            <a:cxnLst/>
            <a:rect l="l" t="t" r="r" b="b"/>
            <a:pathLst>
              <a:path w="8161020" h="8229600">
                <a:moveTo>
                  <a:pt x="0" y="0"/>
                </a:moveTo>
                <a:lnTo>
                  <a:pt x="8161020" y="0"/>
                </a:lnTo>
                <a:lnTo>
                  <a:pt x="8161020" y="8229600"/>
                </a:lnTo>
                <a:lnTo>
                  <a:pt x="0" y="8229600"/>
                </a:lnTo>
                <a:lnTo>
                  <a:pt x="0" y="0"/>
                </a:lnTo>
                <a:close/>
              </a:path>
            </a:pathLst>
          </a:custGeom>
          <a:blipFill>
            <a:blip r:embed="rId2"/>
            <a:stretch>
              <a:fillRect/>
            </a:stretch>
          </a:blipFill>
        </p:spPr>
        <p:txBody>
          <a:bodyPr/>
          <a:lstStyle/>
          <a:p>
            <a:endParaRPr lang="en-US"/>
          </a:p>
        </p:txBody>
      </p:sp>
      <p:sp>
        <p:nvSpPr>
          <p:cNvPr id="9" name="TextBox 8">
            <a:extLst>
              <a:ext uri="{FF2B5EF4-FFF2-40B4-BE49-F238E27FC236}">
                <a16:creationId xmlns:a16="http://schemas.microsoft.com/office/drawing/2014/main" id="{2B3789DD-9A37-4ED6-2622-87BD5083595C}"/>
              </a:ext>
            </a:extLst>
          </p:cNvPr>
          <p:cNvSpPr txBox="1"/>
          <p:nvPr/>
        </p:nvSpPr>
        <p:spPr>
          <a:xfrm>
            <a:off x="2857500" y="647700"/>
            <a:ext cx="125730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Một số cách chèn hình ảnh vào trang chiếu </a:t>
            </a:r>
          </a:p>
        </p:txBody>
      </p:sp>
      <p:sp>
        <p:nvSpPr>
          <p:cNvPr id="10" name="Speech Bubble: Rectangle with Corners Rounded 9">
            <a:extLst>
              <a:ext uri="{FF2B5EF4-FFF2-40B4-BE49-F238E27FC236}">
                <a16:creationId xmlns:a16="http://schemas.microsoft.com/office/drawing/2014/main" id="{A9329B97-5DF7-A752-89B9-90CB356A4CD4}"/>
              </a:ext>
            </a:extLst>
          </p:cNvPr>
          <p:cNvSpPr/>
          <p:nvPr/>
        </p:nvSpPr>
        <p:spPr>
          <a:xfrm>
            <a:off x="990600" y="2705100"/>
            <a:ext cx="9448800" cy="2819400"/>
          </a:xfrm>
          <a:prstGeom prst="wedgeRoundRectCallout">
            <a:avLst>
              <a:gd name="adj1" fmla="val 59611"/>
              <a:gd name="adj2" fmla="val 44257"/>
              <a:gd name="adj3" fmla="val 16667"/>
            </a:avLst>
          </a:prstGeom>
          <a:solidFill>
            <a:schemeClr val="accent6">
              <a:lumMod val="20000"/>
              <a:lumOff val="80000"/>
            </a:schemeClr>
          </a:solidFill>
          <a:ln w="381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Cách 1: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Chọn dải lệnh </a:t>
            </a:r>
            <a:r>
              <a:rPr lang="en-US" sz="4000" i="1">
                <a:solidFill>
                  <a:srgbClr val="000000"/>
                </a:solidFill>
                <a:effectLst/>
                <a:latin typeface="Arial" panose="020B0604020202020204" pitchFamily="34" charset="0"/>
                <a:ea typeface="Calibri" panose="020F0502020204030204" pitchFamily="34" charset="0"/>
                <a:cs typeface="Arial" panose="020B0604020202020204" pitchFamily="34" charset="0"/>
              </a:rPr>
              <a:t>Insert</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chọn lệnh </a:t>
            </a:r>
            <a:r>
              <a:rPr lang="en-US" sz="4000" i="1">
                <a:solidFill>
                  <a:srgbClr val="000000"/>
                </a:solidFill>
                <a:effectLst/>
                <a:latin typeface="Arial" panose="020B0604020202020204" pitchFamily="34" charset="0"/>
                <a:ea typeface="Calibri" panose="020F0502020204030204" pitchFamily="34" charset="0"/>
                <a:cs typeface="Arial" panose="020B0604020202020204" pitchFamily="34" charset="0"/>
              </a:rPr>
              <a:t>Pictures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 chọn ảnh cần chèn.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9CFAB275-4DDE-7DF0-9A9A-F7C2866EC63D}"/>
              </a:ext>
            </a:extLst>
          </p:cNvPr>
          <p:cNvSpPr/>
          <p:nvPr/>
        </p:nvSpPr>
        <p:spPr>
          <a:xfrm>
            <a:off x="990600" y="6362700"/>
            <a:ext cx="9448800" cy="2819400"/>
          </a:xfrm>
          <a:prstGeom prst="wedgeRoundRectCallout">
            <a:avLst>
              <a:gd name="adj1" fmla="val 60518"/>
              <a:gd name="adj2" fmla="val -38851"/>
              <a:gd name="adj3" fmla="val 16667"/>
            </a:avLst>
          </a:prstGeom>
          <a:solidFill>
            <a:schemeClr val="accent6">
              <a:lumMod val="20000"/>
              <a:lumOff val="80000"/>
            </a:schemeClr>
          </a:solidFill>
          <a:ln w="381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Cách 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trực tiếp biểu tượng </a:t>
            </a:r>
            <a:r>
              <a:rPr lang="vi-VN" sz="4000" i="1">
                <a:solidFill>
                  <a:srgbClr val="000000"/>
                </a:solidFill>
                <a:effectLst/>
                <a:latin typeface="Arial" panose="020B0604020202020204" pitchFamily="34" charset="0"/>
                <a:ea typeface="Calibri" panose="020F0502020204030204" pitchFamily="34" charset="0"/>
                <a:cs typeface="Arial" panose="020B0604020202020204" pitchFamily="34" charset="0"/>
              </a:rPr>
              <a:t>Pictures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trang chiếu.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76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2AC4A0-7B7B-6EAE-B447-00556F4E6B9F}"/>
              </a:ext>
            </a:extLst>
          </p:cNvPr>
          <p:cNvSpPr txBox="1"/>
          <p:nvPr/>
        </p:nvSpPr>
        <p:spPr>
          <a:xfrm>
            <a:off x="4610100" y="576262"/>
            <a:ext cx="9067800" cy="1015663"/>
          </a:xfrm>
          <a:prstGeom prst="rect">
            <a:avLst/>
          </a:prstGeom>
          <a:noFill/>
        </p:spPr>
        <p:txBody>
          <a:bodyPr wrap="square" rtlCol="0">
            <a:spAutoFit/>
          </a:bodyPr>
          <a:lstStyle/>
          <a:p>
            <a:pPr algn="ctr"/>
            <a:r>
              <a:rPr lang="en-US" sz="6000" b="1">
                <a:solidFill>
                  <a:schemeClr val="accent5">
                    <a:lumMod val="75000"/>
                  </a:schemeClr>
                </a:solidFill>
                <a:latin typeface="Arial" panose="020B0604020202020204" pitchFamily="34" charset="0"/>
                <a:cs typeface="Arial" panose="020B0604020202020204" pitchFamily="34" charset="0"/>
              </a:rPr>
              <a:t>VẬN DỤNG </a:t>
            </a:r>
          </a:p>
        </p:txBody>
      </p:sp>
      <p:sp>
        <p:nvSpPr>
          <p:cNvPr id="3" name="Freeform 2">
            <a:extLst>
              <a:ext uri="{FF2B5EF4-FFF2-40B4-BE49-F238E27FC236}">
                <a16:creationId xmlns:a16="http://schemas.microsoft.com/office/drawing/2014/main" id="{0F808416-046A-E375-6B9A-C231319DA0A0}"/>
              </a:ext>
            </a:extLst>
          </p:cNvPr>
          <p:cNvSpPr/>
          <p:nvPr/>
        </p:nvSpPr>
        <p:spPr>
          <a:xfrm>
            <a:off x="685800" y="3467100"/>
            <a:ext cx="5334000" cy="6296862"/>
          </a:xfrm>
          <a:custGeom>
            <a:avLst/>
            <a:gdLst/>
            <a:ahLst/>
            <a:cxnLst/>
            <a:rect l="l" t="t" r="r" b="b"/>
            <a:pathLst>
              <a:path w="4463892" h="5306261">
                <a:moveTo>
                  <a:pt x="0" y="0"/>
                </a:moveTo>
                <a:lnTo>
                  <a:pt x="4463893" y="0"/>
                </a:lnTo>
                <a:lnTo>
                  <a:pt x="4463893" y="5306261"/>
                </a:lnTo>
                <a:lnTo>
                  <a:pt x="0" y="5306261"/>
                </a:lnTo>
                <a:lnTo>
                  <a:pt x="0" y="0"/>
                </a:lnTo>
                <a:close/>
              </a:path>
            </a:pathLst>
          </a:custGeom>
          <a:blipFill>
            <a:blip r:embed="rId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5" name="TextBox 4">
            <a:extLst>
              <a:ext uri="{FF2B5EF4-FFF2-40B4-BE49-F238E27FC236}">
                <a16:creationId xmlns:a16="http://schemas.microsoft.com/office/drawing/2014/main" id="{70427EDB-C853-177E-ADEA-55A90D004F4F}"/>
              </a:ext>
            </a:extLst>
          </p:cNvPr>
          <p:cNvSpPr txBox="1"/>
          <p:nvPr/>
        </p:nvSpPr>
        <p:spPr>
          <a:xfrm>
            <a:off x="5562599" y="2247900"/>
            <a:ext cx="11125201" cy="707886"/>
          </a:xfrm>
          <a:prstGeom prst="rect">
            <a:avLst/>
          </a:prstGeom>
          <a:noFill/>
        </p:spPr>
        <p:txBody>
          <a:bodyPr wrap="square" rtlCol="0">
            <a:spAutoFit/>
          </a:bodyPr>
          <a:lstStyle/>
          <a:p>
            <a:pPr marL="571500" indent="-571500" algn="just">
              <a:buFont typeface="Wingdings" panose="05000000000000000000" pitchFamily="2" charset="2"/>
              <a:buChar char="Ø"/>
            </a:pPr>
            <a:r>
              <a:rPr lang="en-US" sz="4000">
                <a:solidFill>
                  <a:srgbClr val="C00000"/>
                </a:solidFill>
                <a:latin typeface="Arial" panose="020B0604020202020204" pitchFamily="34" charset="0"/>
                <a:cs typeface="Arial" panose="020B0604020202020204" pitchFamily="34" charset="0"/>
              </a:rPr>
              <a:t>Thảo luận và thực hiện nhiệm vụ sau đây: </a:t>
            </a:r>
          </a:p>
        </p:txBody>
      </p:sp>
      <p:grpSp>
        <p:nvGrpSpPr>
          <p:cNvPr id="15" name="Group 14">
            <a:extLst>
              <a:ext uri="{FF2B5EF4-FFF2-40B4-BE49-F238E27FC236}">
                <a16:creationId xmlns:a16="http://schemas.microsoft.com/office/drawing/2014/main" id="{A61E27B5-68B1-93ED-E438-10DA2AF1C6C0}"/>
              </a:ext>
            </a:extLst>
          </p:cNvPr>
          <p:cNvGrpSpPr/>
          <p:nvPr/>
        </p:nvGrpSpPr>
        <p:grpSpPr>
          <a:xfrm>
            <a:off x="6705600" y="3543301"/>
            <a:ext cx="10210798" cy="5715001"/>
            <a:chOff x="6705600" y="3543301"/>
            <a:chExt cx="10210798" cy="5715001"/>
          </a:xfrm>
        </p:grpSpPr>
        <p:grpSp>
          <p:nvGrpSpPr>
            <p:cNvPr id="13" name="Group 6">
              <a:extLst>
                <a:ext uri="{FF2B5EF4-FFF2-40B4-BE49-F238E27FC236}">
                  <a16:creationId xmlns:a16="http://schemas.microsoft.com/office/drawing/2014/main" id="{DDA9E201-0FAB-8464-D54B-217DD35F0254}"/>
                </a:ext>
              </a:extLst>
            </p:cNvPr>
            <p:cNvGrpSpPr/>
            <p:nvPr/>
          </p:nvGrpSpPr>
          <p:grpSpPr>
            <a:xfrm rot="5400000">
              <a:off x="8953498" y="1295403"/>
              <a:ext cx="5715001" cy="10210798"/>
              <a:chOff x="0" y="0"/>
              <a:chExt cx="5097098" cy="6965804"/>
            </a:xfrm>
            <a:solidFill>
              <a:schemeClr val="bg1"/>
            </a:solidFill>
          </p:grpSpPr>
          <p:sp>
            <p:nvSpPr>
              <p:cNvPr id="14" name="Freeform 7">
                <a:extLst>
                  <a:ext uri="{FF2B5EF4-FFF2-40B4-BE49-F238E27FC236}">
                    <a16:creationId xmlns:a16="http://schemas.microsoft.com/office/drawing/2014/main" id="{0B5BB341-F2DE-B63D-1D15-E75734103D02}"/>
                  </a:ext>
                </a:extLst>
              </p:cNvPr>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2" y="6969281"/>
                    </a:cubicBezTo>
                    <a:cubicBezTo>
                      <a:pt x="645952" y="6964004"/>
                      <a:pt x="384604" y="6997857"/>
                      <a:pt x="254278" y="6888700"/>
                    </a:cubicBezTo>
                    <a:cubicBezTo>
                      <a:pt x="145767" y="6797815"/>
                      <a:pt x="81795" y="6604503"/>
                      <a:pt x="63030" y="6404304"/>
                    </a:cubicBezTo>
                    <a:close/>
                  </a:path>
                </a:pathLst>
              </a:custGeom>
              <a:grpFill/>
            </p:spPr>
            <p:txBody>
              <a:bodyPr/>
              <a:lstStyle/>
              <a:p>
                <a:endParaRPr lang="en-US"/>
              </a:p>
            </p:txBody>
          </p:sp>
        </p:grpSp>
        <p:sp>
          <p:nvSpPr>
            <p:cNvPr id="7" name="TextBox 6">
              <a:extLst>
                <a:ext uri="{FF2B5EF4-FFF2-40B4-BE49-F238E27FC236}">
                  <a16:creationId xmlns:a16="http://schemas.microsoft.com/office/drawing/2014/main" id="{326FC731-281F-3617-E485-F3B72CC2880F}"/>
                </a:ext>
              </a:extLst>
            </p:cNvPr>
            <p:cNvSpPr txBox="1"/>
            <p:nvPr/>
          </p:nvSpPr>
          <p:spPr>
            <a:xfrm>
              <a:off x="7225047" y="3918251"/>
              <a:ext cx="9144000" cy="4975657"/>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Em hãy tạo một bài trình chiếu giới thiệu về tên và hình ảnh của một số địa điểm nổi tiếng ở quê hương em (gồm một trang tiêu đề và ba trang nội dung). </a:t>
              </a:r>
            </a:p>
            <a:p>
              <a:pPr marL="571500" marR="0" indent="-571500" algn="just">
                <a:lnSpc>
                  <a:spcPct val="150000"/>
                </a:lnSpc>
                <a:spcBef>
                  <a:spcPts val="0"/>
                </a:spcBef>
                <a:spcAft>
                  <a:spcPts val="0"/>
                </a:spcAft>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Em lưu tập trình chiếu với tên </a:t>
              </a:r>
              <a:r>
                <a:rPr lang="en-US" sz="3600" i="1">
                  <a:effectLst/>
                  <a:latin typeface="Arial" panose="020B0604020202020204" pitchFamily="34" charset="0"/>
                  <a:ea typeface="Calibri" panose="020F0502020204030204" pitchFamily="34" charset="0"/>
                  <a:cs typeface="Arial" panose="020B0604020202020204" pitchFamily="34" charset="0"/>
                </a:rPr>
                <a:t>Que huong cua em</a:t>
              </a:r>
              <a:r>
                <a:rPr lang="en-US" sz="3600">
                  <a:effectLst/>
                  <a:latin typeface="Arial" panose="020B0604020202020204" pitchFamily="34" charset="0"/>
                  <a:ea typeface="Calibri" panose="020F0502020204030204" pitchFamily="34" charset="0"/>
                  <a:cs typeface="Arial" panose="020B0604020202020204" pitchFamily="34" charset="0"/>
                </a:rPr>
                <a:t>.</a:t>
              </a:r>
            </a:p>
          </p:txBody>
        </p:sp>
      </p:grpSp>
    </p:spTree>
    <p:extLst>
      <p:ext uri="{BB962C8B-B14F-4D97-AF65-F5344CB8AC3E}">
        <p14:creationId xmlns:p14="http://schemas.microsoft.com/office/powerpoint/2010/main" val="256623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365A28-51EC-8FB9-9A48-463E8978E08A}"/>
              </a:ext>
            </a:extLst>
          </p:cNvPr>
          <p:cNvSpPr txBox="1"/>
          <p:nvPr/>
        </p:nvSpPr>
        <p:spPr>
          <a:xfrm>
            <a:off x="3581400" y="419100"/>
            <a:ext cx="11125200" cy="861774"/>
          </a:xfrm>
          <a:prstGeom prst="rect">
            <a:avLst/>
          </a:prstGeom>
          <a:noFill/>
        </p:spPr>
        <p:txBody>
          <a:bodyPr wrap="square" rtlCol="0">
            <a:spAutoFit/>
          </a:bodyPr>
          <a:lstStyle/>
          <a:p>
            <a:pPr algn="ctr"/>
            <a:r>
              <a:rPr lang="en-US" sz="5000" b="1">
                <a:solidFill>
                  <a:schemeClr val="accent6">
                    <a:lumMod val="50000"/>
                  </a:schemeClr>
                </a:solidFill>
                <a:latin typeface="Arial" panose="020B0604020202020204" pitchFamily="34" charset="0"/>
                <a:cs typeface="Arial" panose="020B0604020202020204" pitchFamily="34" charset="0"/>
              </a:rPr>
              <a:t>CÁC BƯỚC THỰC HIỆN </a:t>
            </a:r>
          </a:p>
        </p:txBody>
      </p:sp>
      <p:grpSp>
        <p:nvGrpSpPr>
          <p:cNvPr id="12" name="Group 11">
            <a:extLst>
              <a:ext uri="{FF2B5EF4-FFF2-40B4-BE49-F238E27FC236}">
                <a16:creationId xmlns:a16="http://schemas.microsoft.com/office/drawing/2014/main" id="{9BD888FC-655E-19C1-69B3-06C786F35329}"/>
              </a:ext>
            </a:extLst>
          </p:cNvPr>
          <p:cNvGrpSpPr/>
          <p:nvPr/>
        </p:nvGrpSpPr>
        <p:grpSpPr>
          <a:xfrm>
            <a:off x="990600" y="1866900"/>
            <a:ext cx="16002000" cy="1600200"/>
            <a:chOff x="1447800" y="2624138"/>
            <a:chExt cx="16002000" cy="1600200"/>
          </a:xfrm>
        </p:grpSpPr>
        <p:sp>
          <p:nvSpPr>
            <p:cNvPr id="6" name="Rectangle 5">
              <a:extLst>
                <a:ext uri="{FF2B5EF4-FFF2-40B4-BE49-F238E27FC236}">
                  <a16:creationId xmlns:a16="http://schemas.microsoft.com/office/drawing/2014/main" id="{2755DB39-7BCE-D48B-52ED-0E5F5B152F37}"/>
                </a:ext>
              </a:extLst>
            </p:cNvPr>
            <p:cNvSpPr/>
            <p:nvPr/>
          </p:nvSpPr>
          <p:spPr>
            <a:xfrm>
              <a:off x="2133600" y="2624138"/>
              <a:ext cx="15316200" cy="1600200"/>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1BA2EE4-04A2-BD38-FC7F-B19213090B66}"/>
                </a:ext>
              </a:extLst>
            </p:cNvPr>
            <p:cNvSpPr/>
            <p:nvPr/>
          </p:nvSpPr>
          <p:spPr>
            <a:xfrm>
              <a:off x="1447800" y="2881074"/>
              <a:ext cx="1143000" cy="1119426"/>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masis MT Pro Black" panose="02040A04050005020304" pitchFamily="18" charset="0"/>
                  <a:cs typeface="Arial" panose="020B0604020202020204" pitchFamily="34" charset="0"/>
                </a:rPr>
                <a:t>01</a:t>
              </a:r>
            </a:p>
          </p:txBody>
        </p:sp>
        <p:sp>
          <p:nvSpPr>
            <p:cNvPr id="11" name="TextBox 10">
              <a:extLst>
                <a:ext uri="{FF2B5EF4-FFF2-40B4-BE49-F238E27FC236}">
                  <a16:creationId xmlns:a16="http://schemas.microsoft.com/office/drawing/2014/main" id="{FCF12D23-3232-DBDF-A3B1-1E317419F607}"/>
                </a:ext>
              </a:extLst>
            </p:cNvPr>
            <p:cNvSpPr txBox="1"/>
            <p:nvPr/>
          </p:nvSpPr>
          <p:spPr>
            <a:xfrm>
              <a:off x="3271837" y="2902003"/>
              <a:ext cx="14020801" cy="90159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Kích hoạt phần mềm trình chiếu PowerPoint.</a:t>
              </a:r>
              <a:endParaRPr lang="en-US" sz="40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B195D75C-4708-8BB7-5A73-DB66F6CC4F7B}"/>
              </a:ext>
            </a:extLst>
          </p:cNvPr>
          <p:cNvGrpSpPr/>
          <p:nvPr/>
        </p:nvGrpSpPr>
        <p:grpSpPr>
          <a:xfrm>
            <a:off x="828675" y="3643314"/>
            <a:ext cx="16163925" cy="1953510"/>
            <a:chOff x="1447800" y="2433400"/>
            <a:chExt cx="16002000" cy="1824923"/>
          </a:xfrm>
        </p:grpSpPr>
        <p:sp>
          <p:nvSpPr>
            <p:cNvPr id="17" name="Rectangle 16">
              <a:extLst>
                <a:ext uri="{FF2B5EF4-FFF2-40B4-BE49-F238E27FC236}">
                  <a16:creationId xmlns:a16="http://schemas.microsoft.com/office/drawing/2014/main" id="{E4AFEF4E-C81D-A0CE-25FC-F116176CACF5}"/>
                </a:ext>
              </a:extLst>
            </p:cNvPr>
            <p:cNvSpPr/>
            <p:nvPr/>
          </p:nvSpPr>
          <p:spPr>
            <a:xfrm>
              <a:off x="2133600" y="2624138"/>
              <a:ext cx="15316200" cy="1600200"/>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3F79725-FAAF-540A-AB5F-B1D0B2DF3F66}"/>
                </a:ext>
              </a:extLst>
            </p:cNvPr>
            <p:cNvSpPr/>
            <p:nvPr/>
          </p:nvSpPr>
          <p:spPr>
            <a:xfrm>
              <a:off x="1447800" y="2881074"/>
              <a:ext cx="1143000" cy="1119426"/>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masis MT Pro Black" panose="02040A04050005020304" pitchFamily="18" charset="0"/>
                  <a:cs typeface="Arial" panose="020B0604020202020204" pitchFamily="34" charset="0"/>
                </a:rPr>
                <a:t>02</a:t>
              </a:r>
            </a:p>
          </p:txBody>
        </p:sp>
        <p:sp>
          <p:nvSpPr>
            <p:cNvPr id="19" name="TextBox 18">
              <a:extLst>
                <a:ext uri="{FF2B5EF4-FFF2-40B4-BE49-F238E27FC236}">
                  <a16:creationId xmlns:a16="http://schemas.microsoft.com/office/drawing/2014/main" id="{0BA9EE16-D678-2997-84C9-9716D29D64ED}"/>
                </a:ext>
              </a:extLst>
            </p:cNvPr>
            <p:cNvSpPr txBox="1"/>
            <p:nvPr/>
          </p:nvSpPr>
          <p:spPr>
            <a:xfrm>
              <a:off x="3200400" y="2433400"/>
              <a:ext cx="14020801" cy="1824923"/>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Trang đầu giới thiệu: Trong ô tiêu đề gõ “Que huong cua em”, trong ô phụ đề gõ họ và tên em.</a:t>
              </a:r>
              <a:endParaRPr lang="en-US" sz="40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2D07DAC-5C40-4AEB-4A66-8ADD87396EFB}"/>
              </a:ext>
            </a:extLst>
          </p:cNvPr>
          <p:cNvGrpSpPr/>
          <p:nvPr/>
        </p:nvGrpSpPr>
        <p:grpSpPr>
          <a:xfrm>
            <a:off x="990599" y="5874688"/>
            <a:ext cx="16002001" cy="1840798"/>
            <a:chOff x="1447799" y="2383540"/>
            <a:chExt cx="16002001" cy="1840798"/>
          </a:xfrm>
        </p:grpSpPr>
        <p:sp>
          <p:nvSpPr>
            <p:cNvPr id="21" name="Rectangle 20">
              <a:extLst>
                <a:ext uri="{FF2B5EF4-FFF2-40B4-BE49-F238E27FC236}">
                  <a16:creationId xmlns:a16="http://schemas.microsoft.com/office/drawing/2014/main" id="{91BFD835-C1CF-6683-AE94-80CFD825F3EC}"/>
                </a:ext>
              </a:extLst>
            </p:cNvPr>
            <p:cNvSpPr/>
            <p:nvPr/>
          </p:nvSpPr>
          <p:spPr>
            <a:xfrm>
              <a:off x="2133600" y="2383540"/>
              <a:ext cx="15316200" cy="1840798"/>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FF10CC-031D-4E85-4FDA-1B58B056D394}"/>
                </a:ext>
              </a:extLst>
            </p:cNvPr>
            <p:cNvSpPr/>
            <p:nvPr/>
          </p:nvSpPr>
          <p:spPr>
            <a:xfrm>
              <a:off x="1447799" y="2795352"/>
              <a:ext cx="1152525" cy="1071562"/>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masis MT Pro Black" panose="02040A04050005020304" pitchFamily="18" charset="0"/>
                  <a:cs typeface="Arial" panose="020B0604020202020204" pitchFamily="34" charset="0"/>
                </a:rPr>
                <a:t>03</a:t>
              </a:r>
            </a:p>
          </p:txBody>
        </p:sp>
        <p:sp>
          <p:nvSpPr>
            <p:cNvPr id="23" name="TextBox 22">
              <a:extLst>
                <a:ext uri="{FF2B5EF4-FFF2-40B4-BE49-F238E27FC236}">
                  <a16:creationId xmlns:a16="http://schemas.microsoft.com/office/drawing/2014/main" id="{E9D97511-6D34-A48D-F63A-88449F6F846E}"/>
                </a:ext>
              </a:extLst>
            </p:cNvPr>
            <p:cNvSpPr txBox="1"/>
            <p:nvPr/>
          </p:nvSpPr>
          <p:spPr>
            <a:xfrm>
              <a:off x="3276600" y="2428656"/>
              <a:ext cx="14020801" cy="1738296"/>
            </a:xfrm>
            <a:prstGeom prst="rect">
              <a:avLst/>
            </a:prstGeom>
            <a:noFill/>
          </p:spPr>
          <p:txBody>
            <a:bodyPr wrap="square">
              <a:spAutoFit/>
            </a:bodyPr>
            <a:lstStyle/>
            <a:p>
              <a:pPr algn="just">
                <a:lnSpc>
                  <a:spcPct val="150000"/>
                </a:lnSpc>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thêm ba trang trình chiếu mới, m</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ỗi</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 trang chiếu có thể sử dụng kiểu bố</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cục </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khác nhau sao cho phù hợp với nội dung. </a:t>
              </a:r>
              <a:endParaRPr lang="en-US" sz="380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1841D05F-0016-6D00-4C79-535D78CCCBF1}"/>
              </a:ext>
            </a:extLst>
          </p:cNvPr>
          <p:cNvGrpSpPr/>
          <p:nvPr/>
        </p:nvGrpSpPr>
        <p:grpSpPr>
          <a:xfrm>
            <a:off x="990600" y="8211024"/>
            <a:ext cx="16002000" cy="1600200"/>
            <a:chOff x="1447800" y="2624138"/>
            <a:chExt cx="16002000" cy="1600200"/>
          </a:xfrm>
        </p:grpSpPr>
        <p:sp>
          <p:nvSpPr>
            <p:cNvPr id="25" name="Rectangle 24">
              <a:extLst>
                <a:ext uri="{FF2B5EF4-FFF2-40B4-BE49-F238E27FC236}">
                  <a16:creationId xmlns:a16="http://schemas.microsoft.com/office/drawing/2014/main" id="{E92E6B26-421C-7E43-A236-47643AD87483}"/>
                </a:ext>
              </a:extLst>
            </p:cNvPr>
            <p:cNvSpPr/>
            <p:nvPr/>
          </p:nvSpPr>
          <p:spPr>
            <a:xfrm>
              <a:off x="2133600" y="2624138"/>
              <a:ext cx="15316200" cy="1600200"/>
            </a:xfrm>
            <a:prstGeom prst="rect">
              <a:avLst/>
            </a:prstGeom>
            <a:solidFill>
              <a:schemeClr val="bg1"/>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70930BF-B273-106B-8A4A-C0091063A356}"/>
                </a:ext>
              </a:extLst>
            </p:cNvPr>
            <p:cNvSpPr/>
            <p:nvPr/>
          </p:nvSpPr>
          <p:spPr>
            <a:xfrm>
              <a:off x="1447800" y="2881074"/>
              <a:ext cx="1143000" cy="1119426"/>
            </a:xfrm>
            <a:prstGeom prst="ellips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masis MT Pro Black" panose="02040A04050005020304" pitchFamily="18" charset="0"/>
                  <a:cs typeface="Arial" panose="020B0604020202020204" pitchFamily="34" charset="0"/>
                </a:rPr>
                <a:t>04</a:t>
              </a:r>
            </a:p>
          </p:txBody>
        </p:sp>
        <p:sp>
          <p:nvSpPr>
            <p:cNvPr id="27" name="TextBox 26">
              <a:extLst>
                <a:ext uri="{FF2B5EF4-FFF2-40B4-BE49-F238E27FC236}">
                  <a16:creationId xmlns:a16="http://schemas.microsoft.com/office/drawing/2014/main" id="{A07A31A0-3B0F-2C2D-D28F-7B024466DF66}"/>
                </a:ext>
              </a:extLst>
            </p:cNvPr>
            <p:cNvSpPr txBox="1"/>
            <p:nvPr/>
          </p:nvSpPr>
          <p:spPr>
            <a:xfrm>
              <a:off x="3271837" y="2902003"/>
              <a:ext cx="14020801" cy="901593"/>
            </a:xfrm>
            <a:prstGeom prst="rect">
              <a:avLst/>
            </a:prstGeom>
            <a:noFill/>
          </p:spPr>
          <p:txBody>
            <a:bodyPr wrap="square">
              <a:spAutoFit/>
            </a:bodyPr>
            <a:lstStyle/>
            <a:p>
              <a:pPr algn="just">
                <a:lnSpc>
                  <a:spcPct val="150000"/>
                </a:lnSpc>
              </a:pPr>
              <a:r>
                <a:rPr lang="pt-BR" sz="4000">
                  <a:solidFill>
                    <a:srgbClr val="000000"/>
                  </a:solidFill>
                  <a:effectLst/>
                  <a:latin typeface="Arial" panose="020B0604020202020204" pitchFamily="34" charset="0"/>
                  <a:ea typeface="Calibri" panose="020F0502020204030204" pitchFamily="34" charset="0"/>
                  <a:cs typeface="Arial" panose="020B0604020202020204" pitchFamily="34" charset="0"/>
                </a:rPr>
                <a:t>Lưu tệp với tên Que huong cua em.</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6743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40587FF-0F25-EE86-6FF2-45E7236F952B}"/>
              </a:ext>
            </a:extLst>
          </p:cNvPr>
          <p:cNvSpPr/>
          <p:nvPr/>
        </p:nvSpPr>
        <p:spPr>
          <a:xfrm rot="-8597740">
            <a:off x="-851644" y="-1409213"/>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2B0CBDD0-DB3F-C8C4-1AE9-8982442BAE4E}"/>
              </a:ext>
            </a:extLst>
          </p:cNvPr>
          <p:cNvSpPr/>
          <p:nvPr/>
        </p:nvSpPr>
        <p:spPr>
          <a:xfrm rot="-8597740">
            <a:off x="12683826" y="6698053"/>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A4DD7B39-86AE-1DD6-DED8-AAAE5E4876C7}"/>
              </a:ext>
            </a:extLst>
          </p:cNvPr>
          <p:cNvSpPr/>
          <p:nvPr/>
        </p:nvSpPr>
        <p:spPr>
          <a:xfrm>
            <a:off x="1257301" y="1082724"/>
            <a:ext cx="15773400" cy="8121551"/>
          </a:xfrm>
          <a:prstGeom prst="roundRect">
            <a:avLst>
              <a:gd name="adj" fmla="val 757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C570CC-68B6-653D-48AF-2C40F339813B}"/>
              </a:ext>
            </a:extLst>
          </p:cNvPr>
          <p:cNvSpPr txBox="1"/>
          <p:nvPr/>
        </p:nvSpPr>
        <p:spPr>
          <a:xfrm>
            <a:off x="4000500" y="1562100"/>
            <a:ext cx="10287000" cy="1015663"/>
          </a:xfrm>
          <a:prstGeom prst="rect">
            <a:avLst/>
          </a:prstGeom>
          <a:noFill/>
        </p:spPr>
        <p:txBody>
          <a:bodyPr wrap="square" rtlCol="0">
            <a:spAutoFit/>
          </a:bodyPr>
          <a:lstStyle/>
          <a:p>
            <a:pPr algn="ctr"/>
            <a:r>
              <a:rPr lang="en-US" sz="6000" b="1">
                <a:solidFill>
                  <a:srgbClr val="7030A0"/>
                </a:solidFill>
                <a:latin typeface="Arial" panose="020B0604020202020204" pitchFamily="34" charset="0"/>
                <a:cs typeface="Arial" panose="020B0604020202020204" pitchFamily="34" charset="0"/>
              </a:rPr>
              <a:t>HƯỚNG DẪN VỀ NHÀ </a:t>
            </a:r>
          </a:p>
        </p:txBody>
      </p:sp>
      <p:grpSp>
        <p:nvGrpSpPr>
          <p:cNvPr id="13" name="Group 12">
            <a:extLst>
              <a:ext uri="{FF2B5EF4-FFF2-40B4-BE49-F238E27FC236}">
                <a16:creationId xmlns:a16="http://schemas.microsoft.com/office/drawing/2014/main" id="{DC0EAD20-877F-18F2-5263-95AD5DC4F01D}"/>
              </a:ext>
            </a:extLst>
          </p:cNvPr>
          <p:cNvGrpSpPr/>
          <p:nvPr/>
        </p:nvGrpSpPr>
        <p:grpSpPr>
          <a:xfrm>
            <a:off x="2209800" y="3268731"/>
            <a:ext cx="12839700" cy="2041456"/>
            <a:chOff x="2781300" y="4305300"/>
            <a:chExt cx="12839700" cy="2041456"/>
          </a:xfrm>
        </p:grpSpPr>
        <p:sp>
          <p:nvSpPr>
            <p:cNvPr id="8" name="TextBox 7">
              <a:extLst>
                <a:ext uri="{FF2B5EF4-FFF2-40B4-BE49-F238E27FC236}">
                  <a16:creationId xmlns:a16="http://schemas.microsoft.com/office/drawing/2014/main" id="{6AB1DB8B-8F6C-BC70-1BA3-8A011902421D}"/>
                </a:ext>
              </a:extLst>
            </p:cNvPr>
            <p:cNvSpPr txBox="1"/>
            <p:nvPr/>
          </p:nvSpPr>
          <p:spPr>
            <a:xfrm>
              <a:off x="4495799" y="4305300"/>
              <a:ext cx="1112520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Ôn tập lại nội dung chính của bài học ngày hôm nay. </a:t>
              </a:r>
            </a:p>
          </p:txBody>
        </p:sp>
        <p:sp>
          <p:nvSpPr>
            <p:cNvPr id="10" name="TextBox 9">
              <a:extLst>
                <a:ext uri="{FF2B5EF4-FFF2-40B4-BE49-F238E27FC236}">
                  <a16:creationId xmlns:a16="http://schemas.microsoft.com/office/drawing/2014/main" id="{3075AD07-23B6-A327-94FE-47FB90ED91A9}"/>
                </a:ext>
              </a:extLst>
            </p:cNvPr>
            <p:cNvSpPr txBox="1"/>
            <p:nvPr/>
          </p:nvSpPr>
          <p:spPr>
            <a:xfrm>
              <a:off x="2781300" y="4691240"/>
              <a:ext cx="1219200" cy="1323439"/>
            </a:xfrm>
            <a:prstGeom prst="rect">
              <a:avLst/>
            </a:prstGeom>
            <a:noFill/>
          </p:spPr>
          <p:txBody>
            <a:bodyPr wrap="square" rtlCol="0">
              <a:spAutoFit/>
            </a:bodyPr>
            <a:lstStyle/>
            <a:p>
              <a:pPr algn="ctr"/>
              <a:r>
                <a:rPr lang="en-US" sz="8000">
                  <a:latin typeface="Arial" panose="020B0604020202020204" pitchFamily="34" charset="0"/>
                  <a:cs typeface="Arial" panose="020B0604020202020204" pitchFamily="34" charset="0"/>
                  <a:sym typeface="Wingdings" panose="05000000000000000000" pitchFamily="2" charset="2"/>
                </a:rPr>
                <a:t></a:t>
              </a:r>
              <a:endParaRPr lang="en-US" sz="80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DA9A7270-674C-4F50-8C86-C3D8D7B6F899}"/>
              </a:ext>
            </a:extLst>
          </p:cNvPr>
          <p:cNvGrpSpPr/>
          <p:nvPr/>
        </p:nvGrpSpPr>
        <p:grpSpPr>
          <a:xfrm>
            <a:off x="2177945" y="5770212"/>
            <a:ext cx="12839700" cy="2041456"/>
            <a:chOff x="2781300" y="4305300"/>
            <a:chExt cx="12839700" cy="2041456"/>
          </a:xfrm>
        </p:grpSpPr>
        <p:sp>
          <p:nvSpPr>
            <p:cNvPr id="15" name="TextBox 14">
              <a:extLst>
                <a:ext uri="{FF2B5EF4-FFF2-40B4-BE49-F238E27FC236}">
                  <a16:creationId xmlns:a16="http://schemas.microsoft.com/office/drawing/2014/main" id="{A6C37B59-7FEA-879E-698D-44E388BC0EB2}"/>
                </a:ext>
              </a:extLst>
            </p:cNvPr>
            <p:cNvSpPr txBox="1"/>
            <p:nvPr/>
          </p:nvSpPr>
          <p:spPr>
            <a:xfrm>
              <a:off x="4495799" y="4305300"/>
              <a:ext cx="1112520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Đọc trước, chuẩn bị bài mới, </a:t>
              </a:r>
              <a:r>
                <a:rPr lang="en-US" sz="4500" b="1" i="1">
                  <a:latin typeface="Arial" panose="020B0604020202020204" pitchFamily="34" charset="0"/>
                  <a:cs typeface="Arial" panose="020B0604020202020204" pitchFamily="34" charset="0"/>
                </a:rPr>
                <a:t>Bài 2: Định dạng văn bản trên trang chiếu.  </a:t>
              </a:r>
            </a:p>
          </p:txBody>
        </p:sp>
        <p:sp>
          <p:nvSpPr>
            <p:cNvPr id="28" name="TextBox 27">
              <a:extLst>
                <a:ext uri="{FF2B5EF4-FFF2-40B4-BE49-F238E27FC236}">
                  <a16:creationId xmlns:a16="http://schemas.microsoft.com/office/drawing/2014/main" id="{BB554694-7316-AC54-87A5-C372D1DF82C0}"/>
                </a:ext>
              </a:extLst>
            </p:cNvPr>
            <p:cNvSpPr txBox="1"/>
            <p:nvPr/>
          </p:nvSpPr>
          <p:spPr>
            <a:xfrm>
              <a:off x="2781300" y="4691240"/>
              <a:ext cx="1219200" cy="1323439"/>
            </a:xfrm>
            <a:prstGeom prst="rect">
              <a:avLst/>
            </a:prstGeom>
            <a:noFill/>
          </p:spPr>
          <p:txBody>
            <a:bodyPr wrap="square" rtlCol="0">
              <a:spAutoFit/>
            </a:bodyPr>
            <a:lstStyle/>
            <a:p>
              <a:pPr algn="ctr"/>
              <a:r>
                <a:rPr lang="en-US" sz="8000">
                  <a:latin typeface="Arial" panose="020B0604020202020204" pitchFamily="34" charset="0"/>
                  <a:cs typeface="Arial" panose="020B0604020202020204" pitchFamily="34" charset="0"/>
                  <a:sym typeface="Wingdings" panose="05000000000000000000" pitchFamily="2" charset="2"/>
                </a:rPr>
                <a:t></a:t>
              </a:r>
              <a:endParaRPr lang="en-US" sz="8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114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8597740">
            <a:off x="1306215" y="-677682"/>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315166">
            <a:off x="1989082" y="757840"/>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8597740">
            <a:off x="10119814" y="6885635"/>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 name="Group 5"/>
          <p:cNvGrpSpPr/>
          <p:nvPr/>
        </p:nvGrpSpPr>
        <p:grpSpPr>
          <a:xfrm>
            <a:off x="1981199" y="1186940"/>
            <a:ext cx="14113733" cy="8071360"/>
            <a:chOff x="0" y="0"/>
            <a:chExt cx="6169886" cy="4194369"/>
          </a:xfrm>
        </p:grpSpPr>
        <p:sp>
          <p:nvSpPr>
            <p:cNvPr id="6" name="Freeform 6"/>
            <p:cNvSpPr/>
            <p:nvPr/>
          </p:nvSpPr>
          <p:spPr>
            <a:xfrm>
              <a:off x="-1" y="0"/>
              <a:ext cx="6176157" cy="4198997"/>
            </a:xfrm>
            <a:custGeom>
              <a:avLst/>
              <a:gdLst/>
              <a:ahLst/>
              <a:cxnLst/>
              <a:rect l="l" t="t" r="r" b="b"/>
              <a:pathLst>
                <a:path w="6176157" h="4198997">
                  <a:moveTo>
                    <a:pt x="6138056" y="3593825"/>
                  </a:moveTo>
                  <a:cubicBezTo>
                    <a:pt x="6135629" y="3773849"/>
                    <a:pt x="5962514" y="3907503"/>
                    <a:pt x="5761638" y="3907503"/>
                  </a:cubicBezTo>
                  <a:cubicBezTo>
                    <a:pt x="5761638" y="3907503"/>
                    <a:pt x="5567658" y="3897533"/>
                    <a:pt x="5271250" y="3910977"/>
                  </a:cubicBezTo>
                  <a:cubicBezTo>
                    <a:pt x="5084075" y="3919467"/>
                    <a:pt x="1597307" y="3922594"/>
                    <a:pt x="908799" y="3923747"/>
                  </a:cubicBezTo>
                  <a:lnTo>
                    <a:pt x="940817" y="4176545"/>
                  </a:lnTo>
                  <a:cubicBezTo>
                    <a:pt x="942220" y="4189892"/>
                    <a:pt x="927684" y="4198997"/>
                    <a:pt x="916302" y="4191884"/>
                  </a:cubicBezTo>
                  <a:cubicBezTo>
                    <a:pt x="864324" y="4159398"/>
                    <a:pt x="793268" y="4118030"/>
                    <a:pt x="653873" y="4030583"/>
                  </a:cubicBezTo>
                  <a:cubicBezTo>
                    <a:pt x="595960" y="3994252"/>
                    <a:pt x="543807" y="3955369"/>
                    <a:pt x="504750" y="3924372"/>
                  </a:cubicBezTo>
                  <a:cubicBezTo>
                    <a:pt x="439719" y="3924420"/>
                    <a:pt x="401817" y="3924420"/>
                    <a:pt x="401817" y="3924420"/>
                  </a:cubicBezTo>
                  <a:cubicBezTo>
                    <a:pt x="200942" y="3924420"/>
                    <a:pt x="26610" y="3827152"/>
                    <a:pt x="25400" y="3667040"/>
                  </a:cubicBezTo>
                  <a:cubicBezTo>
                    <a:pt x="25400" y="3667040"/>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463461" y="12700"/>
                    <a:pt x="5723538" y="0"/>
                    <a:pt x="5723538" y="0"/>
                  </a:cubicBezTo>
                  <a:cubicBezTo>
                    <a:pt x="5978826" y="0"/>
                    <a:pt x="6169886" y="101068"/>
                    <a:pt x="6163456" y="303615"/>
                  </a:cubicBezTo>
                  <a:cubicBezTo>
                    <a:pt x="6163456" y="303615"/>
                    <a:pt x="6161821" y="802156"/>
                    <a:pt x="6168989" y="2729421"/>
                  </a:cubicBezTo>
                  <a:cubicBezTo>
                    <a:pt x="6176157" y="3260755"/>
                    <a:pt x="6138056" y="3593825"/>
                    <a:pt x="6138056" y="3593825"/>
                  </a:cubicBezTo>
                  <a:close/>
                </a:path>
              </a:pathLst>
            </a:custGeom>
            <a:solidFill>
              <a:srgbClr val="EEC51D"/>
            </a:solidFill>
          </p:spPr>
          <p:txBody>
            <a:bodyPr/>
            <a:lstStyle/>
            <a:p>
              <a:endParaRPr lang="en-US"/>
            </a:p>
          </p:txBody>
        </p:sp>
      </p:grpSp>
      <p:sp>
        <p:nvSpPr>
          <p:cNvPr id="8" name="TextBox 8"/>
          <p:cNvSpPr txBox="1"/>
          <p:nvPr/>
        </p:nvSpPr>
        <p:spPr>
          <a:xfrm>
            <a:off x="2694579" y="3288738"/>
            <a:ext cx="12898842" cy="3118674"/>
          </a:xfrm>
          <a:prstGeom prst="rect">
            <a:avLst/>
          </a:prstGeom>
        </p:spPr>
        <p:txBody>
          <a:bodyPr wrap="square" lIns="0" tIns="0" rIns="0" bIns="0" rtlCol="0" anchor="t">
            <a:spAutoFit/>
          </a:bodyPr>
          <a:lstStyle/>
          <a:p>
            <a:pPr algn="ctr">
              <a:lnSpc>
                <a:spcPct val="150000"/>
              </a:lnSpc>
            </a:pPr>
            <a:r>
              <a:rPr lang="en-US" sz="7200" b="1">
                <a:solidFill>
                  <a:srgbClr val="000000"/>
                </a:solidFill>
                <a:latin typeface="Arial" panose="020B0604020202020204" pitchFamily="34" charset="0"/>
                <a:cs typeface="Arial" panose="020B0604020202020204" pitchFamily="34" charset="0"/>
              </a:rPr>
              <a:t>CẢM ƠN CÁC EM ĐÃ CHÚ Ý LẮNG NGHE BÀI GIẢNG!</a:t>
            </a:r>
          </a:p>
        </p:txBody>
      </p:sp>
      <p:sp>
        <p:nvSpPr>
          <p:cNvPr id="9" name="Freeform 9"/>
          <p:cNvSpPr/>
          <p:nvPr/>
        </p:nvSpPr>
        <p:spPr>
          <a:xfrm>
            <a:off x="8983718" y="1364532"/>
            <a:ext cx="644636" cy="824535"/>
          </a:xfrm>
          <a:custGeom>
            <a:avLst/>
            <a:gdLst/>
            <a:ahLst/>
            <a:cxnLst/>
            <a:rect l="l" t="t" r="r" b="b"/>
            <a:pathLst>
              <a:path w="423390" h="541546">
                <a:moveTo>
                  <a:pt x="0" y="0"/>
                </a:moveTo>
                <a:lnTo>
                  <a:pt x="423390" y="0"/>
                </a:lnTo>
                <a:lnTo>
                  <a:pt x="423390" y="541546"/>
                </a:lnTo>
                <a:lnTo>
                  <a:pt x="0" y="5415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145393" y="5405285"/>
            <a:ext cx="3927764" cy="5143500"/>
          </a:xfrm>
          <a:custGeom>
            <a:avLst/>
            <a:gdLst/>
            <a:ahLst/>
            <a:cxnLst/>
            <a:rect l="l" t="t" r="r" b="b"/>
            <a:pathLst>
              <a:path w="3397962" h="4449712">
                <a:moveTo>
                  <a:pt x="0" y="0"/>
                </a:moveTo>
                <a:lnTo>
                  <a:pt x="3397961" y="0"/>
                </a:lnTo>
                <a:lnTo>
                  <a:pt x="3397961" y="4449712"/>
                </a:lnTo>
                <a:lnTo>
                  <a:pt x="0" y="44497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2763813827"/>
      </p:ext>
    </p:extLst>
  </p:cSld>
  <p:clrMapOvr>
    <a:masterClrMapping/>
  </p:clrMapOvr>
  <p:transition spd="slow">
    <p:cover dir="l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8DB50B-154E-E01F-BC39-18C6CA3640A5}"/>
              </a:ext>
            </a:extLst>
          </p:cNvPr>
          <p:cNvSpPr/>
          <p:nvPr/>
        </p:nvSpPr>
        <p:spPr>
          <a:xfrm>
            <a:off x="914400" y="533400"/>
            <a:ext cx="16459200" cy="9220200"/>
          </a:xfrm>
          <a:prstGeom prst="roundRect">
            <a:avLst>
              <a:gd name="adj" fmla="val 95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E6E0AA7-53D9-E22D-23D7-E982053BF50D}"/>
              </a:ext>
            </a:extLst>
          </p:cNvPr>
          <p:cNvSpPr txBox="1"/>
          <p:nvPr/>
        </p:nvSpPr>
        <p:spPr>
          <a:xfrm>
            <a:off x="5676900" y="800100"/>
            <a:ext cx="69342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grpSp>
        <p:nvGrpSpPr>
          <p:cNvPr id="22" name="Group 21">
            <a:extLst>
              <a:ext uri="{FF2B5EF4-FFF2-40B4-BE49-F238E27FC236}">
                <a16:creationId xmlns:a16="http://schemas.microsoft.com/office/drawing/2014/main" id="{015CFC71-2BC9-6B1E-C899-8C6545FDBC42}"/>
              </a:ext>
            </a:extLst>
          </p:cNvPr>
          <p:cNvGrpSpPr/>
          <p:nvPr/>
        </p:nvGrpSpPr>
        <p:grpSpPr>
          <a:xfrm>
            <a:off x="2022916" y="2465423"/>
            <a:ext cx="5748249" cy="6602973"/>
            <a:chOff x="2022916" y="2465423"/>
            <a:chExt cx="5748249" cy="6602973"/>
          </a:xfrm>
        </p:grpSpPr>
        <p:sp>
          <p:nvSpPr>
            <p:cNvPr id="16" name="TextBox 15">
              <a:extLst>
                <a:ext uri="{FF2B5EF4-FFF2-40B4-BE49-F238E27FC236}">
                  <a16:creationId xmlns:a16="http://schemas.microsoft.com/office/drawing/2014/main" id="{CE9A5374-009E-1A49-D09A-893B597A07D9}"/>
                </a:ext>
              </a:extLst>
            </p:cNvPr>
            <p:cNvSpPr txBox="1"/>
            <p:nvPr/>
          </p:nvSpPr>
          <p:spPr>
            <a:xfrm>
              <a:off x="2056165" y="2465423"/>
              <a:ext cx="5715000" cy="274825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Khởi động: </a:t>
              </a:r>
              <a:r>
                <a:rPr lang="en-US" sz="4000">
                  <a:latin typeface="Arial" panose="020B0604020202020204" pitchFamily="34" charset="0"/>
                  <a:cs typeface="Arial" panose="020B0604020202020204" pitchFamily="34" charset="0"/>
                </a:rPr>
                <a:t>Nháy chuột vào biểu tượng của phần mềm</a:t>
              </a:r>
            </a:p>
          </p:txBody>
        </p:sp>
        <p:grpSp>
          <p:nvGrpSpPr>
            <p:cNvPr id="18" name="Group 17">
              <a:extLst>
                <a:ext uri="{FF2B5EF4-FFF2-40B4-BE49-F238E27FC236}">
                  <a16:creationId xmlns:a16="http://schemas.microsoft.com/office/drawing/2014/main" id="{D5151FED-2153-0F67-1ADF-67D2ED2CD661}"/>
                </a:ext>
              </a:extLst>
            </p:cNvPr>
            <p:cNvGrpSpPr/>
            <p:nvPr/>
          </p:nvGrpSpPr>
          <p:grpSpPr>
            <a:xfrm>
              <a:off x="2022916" y="5657320"/>
              <a:ext cx="5563835" cy="3411076"/>
              <a:chOff x="2056165" y="5891911"/>
              <a:chExt cx="5563835" cy="3411076"/>
            </a:xfrm>
          </p:grpSpPr>
          <p:pic>
            <p:nvPicPr>
              <p:cNvPr id="1026" name="Picture 2" descr="Microsoft PowerPoint — Wikipédia">
                <a:extLst>
                  <a:ext uri="{FF2B5EF4-FFF2-40B4-BE49-F238E27FC236}">
                    <a16:creationId xmlns:a16="http://schemas.microsoft.com/office/drawing/2014/main" id="{EB4E932E-AF26-3BE3-838A-7481B24E10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8523" y="5891911"/>
                <a:ext cx="2859118" cy="26588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9ED980C-D3D3-05C3-853A-4842417CBD4F}"/>
                  </a:ext>
                </a:extLst>
              </p:cNvPr>
              <p:cNvSpPr txBox="1"/>
              <p:nvPr/>
            </p:nvSpPr>
            <p:spPr>
              <a:xfrm>
                <a:off x="2056165" y="8748989"/>
                <a:ext cx="5563835"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Microsoft PowerPoint  </a:t>
                </a:r>
              </a:p>
            </p:txBody>
          </p:sp>
        </p:grpSp>
      </p:grpSp>
      <p:grpSp>
        <p:nvGrpSpPr>
          <p:cNvPr id="23" name="Group 22">
            <a:extLst>
              <a:ext uri="{FF2B5EF4-FFF2-40B4-BE49-F238E27FC236}">
                <a16:creationId xmlns:a16="http://schemas.microsoft.com/office/drawing/2014/main" id="{B12F8490-AF03-F83B-035B-B67641521BF4}"/>
              </a:ext>
            </a:extLst>
          </p:cNvPr>
          <p:cNvGrpSpPr/>
          <p:nvPr/>
        </p:nvGrpSpPr>
        <p:grpSpPr>
          <a:xfrm>
            <a:off x="10134600" y="2465422"/>
            <a:ext cx="6027032" cy="6602974"/>
            <a:chOff x="10134600" y="2465422"/>
            <a:chExt cx="6027032" cy="6602974"/>
          </a:xfrm>
        </p:grpSpPr>
        <p:grpSp>
          <p:nvGrpSpPr>
            <p:cNvPr id="20" name="Group 19">
              <a:extLst>
                <a:ext uri="{FF2B5EF4-FFF2-40B4-BE49-F238E27FC236}">
                  <a16:creationId xmlns:a16="http://schemas.microsoft.com/office/drawing/2014/main" id="{7099BA37-156F-3641-FFFE-145A0921CEDB}"/>
                </a:ext>
              </a:extLst>
            </p:cNvPr>
            <p:cNvGrpSpPr/>
            <p:nvPr/>
          </p:nvGrpSpPr>
          <p:grpSpPr>
            <a:xfrm>
              <a:off x="10597797" y="6057900"/>
              <a:ext cx="5563835" cy="3010496"/>
              <a:chOff x="10648950" y="6263916"/>
              <a:chExt cx="5563835" cy="3010496"/>
            </a:xfrm>
          </p:grpSpPr>
          <p:grpSp>
            <p:nvGrpSpPr>
              <p:cNvPr id="15" name="Group 14">
                <a:extLst>
                  <a:ext uri="{FF2B5EF4-FFF2-40B4-BE49-F238E27FC236}">
                    <a16:creationId xmlns:a16="http://schemas.microsoft.com/office/drawing/2014/main" id="{02CBBF04-E113-8F39-9150-14CA532B30EF}"/>
                  </a:ext>
                </a:extLst>
              </p:cNvPr>
              <p:cNvGrpSpPr/>
              <p:nvPr/>
            </p:nvGrpSpPr>
            <p:grpSpPr>
              <a:xfrm>
                <a:off x="12611100" y="6263916"/>
                <a:ext cx="2021865" cy="1857722"/>
                <a:chOff x="8610600" y="3285778"/>
                <a:chExt cx="2021865" cy="1857722"/>
              </a:xfrm>
            </p:grpSpPr>
            <p:sp>
              <p:nvSpPr>
                <p:cNvPr id="7" name="Rectangle: Rounded Corners 6">
                  <a:extLst>
                    <a:ext uri="{FF2B5EF4-FFF2-40B4-BE49-F238E27FC236}">
                      <a16:creationId xmlns:a16="http://schemas.microsoft.com/office/drawing/2014/main" id="{B26139F6-55E5-B7A1-E85D-7920BC2A0D8D}"/>
                    </a:ext>
                  </a:extLst>
                </p:cNvPr>
                <p:cNvSpPr/>
                <p:nvPr/>
              </p:nvSpPr>
              <p:spPr>
                <a:xfrm>
                  <a:off x="8610600" y="3771900"/>
                  <a:ext cx="1371600" cy="13716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75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2E88A82-694C-4C2A-8212-F39F9E4CB15B}"/>
                    </a:ext>
                  </a:extLst>
                </p:cNvPr>
                <p:cNvSpPr txBox="1"/>
                <p:nvPr/>
              </p:nvSpPr>
              <p:spPr>
                <a:xfrm rot="2708944">
                  <a:off x="8960815" y="3121028"/>
                  <a:ext cx="1506900" cy="1836400"/>
                </a:xfrm>
                <a:prstGeom prst="rect">
                  <a:avLst/>
                </a:prstGeom>
                <a:noFill/>
              </p:spPr>
              <p:txBody>
                <a:bodyPr wrap="square" rtlCol="0">
                  <a:spAutoFit/>
                </a:bodyPr>
                <a:lstStyle/>
                <a:p>
                  <a:pPr algn="ctr"/>
                  <a:r>
                    <a:rPr lang="en-US" sz="17000" baseline="-25000">
                      <a:solidFill>
                        <a:schemeClr val="bg1"/>
                      </a:solidFill>
                      <a:latin typeface="Arial" panose="020B0604020202020204" pitchFamily="34" charset="0"/>
                      <a:cs typeface="Arial" panose="020B0604020202020204" pitchFamily="34" charset="0"/>
                    </a:rPr>
                    <a:t>+</a:t>
                  </a:r>
                </a:p>
              </p:txBody>
            </p:sp>
          </p:grpSp>
          <p:sp>
            <p:nvSpPr>
              <p:cNvPr id="19" name="TextBox 18">
                <a:extLst>
                  <a:ext uri="{FF2B5EF4-FFF2-40B4-BE49-F238E27FC236}">
                    <a16:creationId xmlns:a16="http://schemas.microsoft.com/office/drawing/2014/main" id="{8EAA4D41-FA45-BEDD-BA9E-76691B3C48C9}"/>
                  </a:ext>
                </a:extLst>
              </p:cNvPr>
              <p:cNvSpPr txBox="1"/>
              <p:nvPr/>
            </p:nvSpPr>
            <p:spPr>
              <a:xfrm>
                <a:off x="10648950" y="8720414"/>
                <a:ext cx="5563835" cy="553998"/>
              </a:xfrm>
              <a:prstGeom prst="rect">
                <a:avLst/>
              </a:prstGeom>
              <a:noFill/>
            </p:spPr>
            <p:txBody>
              <a:bodyPr wrap="square" rtlCol="0">
                <a:spAutoFit/>
              </a:bodyPr>
              <a:lstStyle/>
              <a:p>
                <a:pPr algn="ctr"/>
                <a:r>
                  <a:rPr lang="en-US" sz="3000">
                    <a:solidFill>
                      <a:srgbClr val="002060"/>
                    </a:solidFill>
                    <a:latin typeface="Arial" panose="020B0604020202020204" pitchFamily="34" charset="0"/>
                    <a:cs typeface="Arial" panose="020B0604020202020204" pitchFamily="34" charset="0"/>
                  </a:rPr>
                  <a:t>Nút đóng một phần mềm </a:t>
                </a:r>
              </a:p>
            </p:txBody>
          </p:sp>
        </p:grpSp>
        <p:sp>
          <p:nvSpPr>
            <p:cNvPr id="21" name="TextBox 20">
              <a:extLst>
                <a:ext uri="{FF2B5EF4-FFF2-40B4-BE49-F238E27FC236}">
                  <a16:creationId xmlns:a16="http://schemas.microsoft.com/office/drawing/2014/main" id="{153EC391-BBD6-9C42-24AE-951DD859CAB3}"/>
                </a:ext>
              </a:extLst>
            </p:cNvPr>
            <p:cNvSpPr txBox="1"/>
            <p:nvPr/>
          </p:nvSpPr>
          <p:spPr>
            <a:xfrm>
              <a:off x="10134600" y="2465422"/>
              <a:ext cx="5715000" cy="274825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Thoát khỏi: </a:t>
              </a:r>
              <a:r>
                <a:rPr lang="en-US" sz="4000">
                  <a:latin typeface="Arial" panose="020B0604020202020204" pitchFamily="34" charset="0"/>
                  <a:cs typeface="Arial" panose="020B0604020202020204" pitchFamily="34" charset="0"/>
                </a:rPr>
                <a:t>Nháy chuột vào nút lệnh thoát bên phải màn hình</a:t>
              </a:r>
            </a:p>
          </p:txBody>
        </p:sp>
      </p:grpSp>
    </p:spTree>
    <p:extLst>
      <p:ext uri="{BB962C8B-B14F-4D97-AF65-F5344CB8AC3E}">
        <p14:creationId xmlns:p14="http://schemas.microsoft.com/office/powerpoint/2010/main" val="49480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9567610">
            <a:off x="1078954" y="-1870579"/>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2975">
            <a:off x="10570713" y="7032546"/>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rot="5400000">
            <a:off x="4907326" y="-2034669"/>
            <a:ext cx="8338421" cy="14945972"/>
            <a:chOff x="0" y="0"/>
            <a:chExt cx="5180262" cy="7156940"/>
          </a:xfrm>
        </p:grpSpPr>
        <p:sp>
          <p:nvSpPr>
            <p:cNvPr id="5" name="Freeform 5"/>
            <p:cNvSpPr/>
            <p:nvPr/>
          </p:nvSpPr>
          <p:spPr>
            <a:xfrm>
              <a:off x="-9098" y="-6509"/>
              <a:ext cx="5194593" cy="7188994"/>
            </a:xfrm>
            <a:custGeom>
              <a:avLst/>
              <a:gdLst/>
              <a:ahLst/>
              <a:cxnLst/>
              <a:rect l="l" t="t" r="r" b="b"/>
              <a:pathLst>
                <a:path w="5194593" h="7188994">
                  <a:moveTo>
                    <a:pt x="63030" y="6595440"/>
                  </a:moveTo>
                  <a:cubicBezTo>
                    <a:pt x="63030" y="6595440"/>
                    <a:pt x="0" y="6348876"/>
                    <a:pt x="10218" y="1214762"/>
                  </a:cubicBezTo>
                  <a:cubicBezTo>
                    <a:pt x="18651" y="990971"/>
                    <a:pt x="65033" y="645332"/>
                    <a:pt x="65033" y="645332"/>
                  </a:cubicBezTo>
                  <a:cubicBezTo>
                    <a:pt x="82233" y="502466"/>
                    <a:pt x="56685" y="337866"/>
                    <a:pt x="181385" y="223925"/>
                  </a:cubicBezTo>
                  <a:cubicBezTo>
                    <a:pt x="346794" y="72788"/>
                    <a:pt x="621643" y="0"/>
                    <a:pt x="4301520" y="6965"/>
                  </a:cubicBezTo>
                  <a:cubicBezTo>
                    <a:pt x="4518268" y="16819"/>
                    <a:pt x="4722583" y="36481"/>
                    <a:pt x="4856771" y="101690"/>
                  </a:cubicBezTo>
                  <a:cubicBezTo>
                    <a:pt x="5112817" y="226120"/>
                    <a:pt x="5194593" y="459160"/>
                    <a:pt x="5189105" y="704684"/>
                  </a:cubicBezTo>
                  <a:cubicBezTo>
                    <a:pt x="5189105" y="704684"/>
                    <a:pt x="5145817" y="1013073"/>
                    <a:pt x="5153250" y="1248607"/>
                  </a:cubicBezTo>
                  <a:cubicBezTo>
                    <a:pt x="5160374" y="6337242"/>
                    <a:pt x="5167530" y="6532844"/>
                    <a:pt x="5167530" y="6532844"/>
                  </a:cubicBezTo>
                  <a:cubicBezTo>
                    <a:pt x="5150849" y="6748577"/>
                    <a:pt x="5036205" y="6959188"/>
                    <a:pt x="4839336" y="7070813"/>
                  </a:cubicBezTo>
                  <a:cubicBezTo>
                    <a:pt x="4688984" y="7156061"/>
                    <a:pt x="4490953" y="7171158"/>
                    <a:pt x="3564545" y="7160417"/>
                  </a:cubicBezTo>
                  <a:cubicBezTo>
                    <a:pt x="645952" y="7155140"/>
                    <a:pt x="384604" y="7188994"/>
                    <a:pt x="254278" y="7079835"/>
                  </a:cubicBezTo>
                  <a:cubicBezTo>
                    <a:pt x="145767" y="6988951"/>
                    <a:pt x="81795" y="6795639"/>
                    <a:pt x="63030" y="6595440"/>
                  </a:cubicBezTo>
                  <a:close/>
                </a:path>
              </a:pathLst>
            </a:custGeom>
            <a:solidFill>
              <a:srgbClr val="EDBA35"/>
            </a:solidFill>
          </p:spPr>
          <p:txBody>
            <a:bodyPr/>
            <a:lstStyle/>
            <a:p>
              <a:endParaRPr lang="en-US"/>
            </a:p>
          </p:txBody>
        </p:sp>
      </p:grpSp>
      <p:grpSp>
        <p:nvGrpSpPr>
          <p:cNvPr id="6" name="Group 6"/>
          <p:cNvGrpSpPr/>
          <p:nvPr/>
        </p:nvGrpSpPr>
        <p:grpSpPr>
          <a:xfrm rot="5400000">
            <a:off x="5124586" y="-1820922"/>
            <a:ext cx="7864147" cy="14503204"/>
            <a:chOff x="0" y="0"/>
            <a:chExt cx="5097098" cy="6965804"/>
          </a:xfrm>
        </p:grpSpPr>
        <p:sp>
          <p:nvSpPr>
            <p:cNvPr id="7" name="Freeform 7"/>
            <p:cNvSpPr/>
            <p:nvPr/>
          </p:nvSpPr>
          <p:spPr>
            <a:xfrm>
              <a:off x="-9098" y="-6509"/>
              <a:ext cx="5111428" cy="6997857"/>
            </a:xfrm>
            <a:custGeom>
              <a:avLst/>
              <a:gdLst/>
              <a:ahLst/>
              <a:cxnLst/>
              <a:rect l="l" t="t" r="r" b="b"/>
              <a:pathLst>
                <a:path w="5111428" h="6997857">
                  <a:moveTo>
                    <a:pt x="63030" y="6404304"/>
                  </a:moveTo>
                  <a:cubicBezTo>
                    <a:pt x="63030" y="6404304"/>
                    <a:pt x="0" y="6157740"/>
                    <a:pt x="10218" y="1214762"/>
                  </a:cubicBezTo>
                  <a:cubicBezTo>
                    <a:pt x="18651" y="990971"/>
                    <a:pt x="65033" y="645332"/>
                    <a:pt x="65033" y="645332"/>
                  </a:cubicBezTo>
                  <a:cubicBezTo>
                    <a:pt x="82233" y="502466"/>
                    <a:pt x="56685" y="337866"/>
                    <a:pt x="181385" y="223925"/>
                  </a:cubicBezTo>
                  <a:cubicBezTo>
                    <a:pt x="346794" y="72788"/>
                    <a:pt x="621643" y="0"/>
                    <a:pt x="4218355" y="6965"/>
                  </a:cubicBezTo>
                  <a:cubicBezTo>
                    <a:pt x="4435103" y="16819"/>
                    <a:pt x="4639418" y="36481"/>
                    <a:pt x="4773607" y="101690"/>
                  </a:cubicBezTo>
                  <a:cubicBezTo>
                    <a:pt x="5029653" y="226120"/>
                    <a:pt x="5111428" y="459160"/>
                    <a:pt x="5105940" y="704684"/>
                  </a:cubicBezTo>
                  <a:cubicBezTo>
                    <a:pt x="5105940" y="704684"/>
                    <a:pt x="5062652" y="1013073"/>
                    <a:pt x="5070086" y="1248607"/>
                  </a:cubicBezTo>
                  <a:cubicBezTo>
                    <a:pt x="5077209" y="6146105"/>
                    <a:pt x="5084366" y="6341708"/>
                    <a:pt x="5084366" y="6341708"/>
                  </a:cubicBezTo>
                  <a:cubicBezTo>
                    <a:pt x="5067684" y="6557440"/>
                    <a:pt x="4953040" y="6768052"/>
                    <a:pt x="4756171" y="6879676"/>
                  </a:cubicBezTo>
                  <a:cubicBezTo>
                    <a:pt x="4605819" y="6964925"/>
                    <a:pt x="4407788" y="6980023"/>
                    <a:pt x="3498312" y="6969281"/>
                  </a:cubicBezTo>
                  <a:cubicBezTo>
                    <a:pt x="645952" y="6964004"/>
                    <a:pt x="384604" y="6997857"/>
                    <a:pt x="254278" y="6888700"/>
                  </a:cubicBezTo>
                  <a:cubicBezTo>
                    <a:pt x="145767" y="6797815"/>
                    <a:pt x="81795" y="6604503"/>
                    <a:pt x="63030" y="6404304"/>
                  </a:cubicBezTo>
                  <a:close/>
                </a:path>
              </a:pathLst>
            </a:custGeom>
            <a:solidFill>
              <a:srgbClr val="FFFAEB"/>
            </a:solidFill>
          </p:spPr>
          <p:txBody>
            <a:bodyPr/>
            <a:lstStyle/>
            <a:p>
              <a:endParaRPr lang="en-US"/>
            </a:p>
          </p:txBody>
        </p:sp>
      </p:grpSp>
      <p:sp>
        <p:nvSpPr>
          <p:cNvPr id="8" name="TextBox 8"/>
          <p:cNvSpPr txBox="1"/>
          <p:nvPr/>
        </p:nvSpPr>
        <p:spPr>
          <a:xfrm>
            <a:off x="3992583" y="1952131"/>
            <a:ext cx="10302833" cy="2165721"/>
          </a:xfrm>
          <a:prstGeom prst="rect">
            <a:avLst/>
          </a:prstGeom>
        </p:spPr>
        <p:txBody>
          <a:bodyPr wrap="square" lIns="0" tIns="0" rIns="0" bIns="0" rtlCol="0" anchor="t">
            <a:spAutoFit/>
          </a:bodyPr>
          <a:lstStyle/>
          <a:p>
            <a:pPr algn="ctr">
              <a:lnSpc>
                <a:spcPct val="150000"/>
              </a:lnSpc>
            </a:pPr>
            <a:r>
              <a:rPr lang="en-US" sz="5000" b="1">
                <a:solidFill>
                  <a:srgbClr val="000000"/>
                </a:solidFill>
                <a:latin typeface="Arial" panose="020B0604020202020204" pitchFamily="34" charset="0"/>
                <a:cs typeface="Arial" panose="020B0604020202020204" pitchFamily="34" charset="0"/>
              </a:rPr>
              <a:t>CHỦ ĐỀ E: ỨNG DỤNG TIN HỌC</a:t>
            </a:r>
          </a:p>
          <a:p>
            <a:pPr algn="ctr">
              <a:lnSpc>
                <a:spcPct val="150000"/>
              </a:lnSpc>
            </a:pPr>
            <a:r>
              <a:rPr lang="en-US" sz="5000" b="1">
                <a:solidFill>
                  <a:srgbClr val="000000"/>
                </a:solidFill>
                <a:latin typeface="Arial" panose="020B0604020202020204" pitchFamily="34" charset="0"/>
                <a:cs typeface="Arial" panose="020B0604020202020204" pitchFamily="34" charset="0"/>
              </a:rPr>
              <a:t>E1. TẠO BÀI TRÌNH CHIẾU</a:t>
            </a:r>
          </a:p>
        </p:txBody>
      </p:sp>
      <p:sp>
        <p:nvSpPr>
          <p:cNvPr id="9" name="Freeform 9"/>
          <p:cNvSpPr/>
          <p:nvPr/>
        </p:nvSpPr>
        <p:spPr>
          <a:xfrm rot="300383">
            <a:off x="663087" y="7239737"/>
            <a:ext cx="397386" cy="499000"/>
          </a:xfrm>
          <a:custGeom>
            <a:avLst/>
            <a:gdLst/>
            <a:ahLst/>
            <a:cxnLst/>
            <a:rect l="l" t="t" r="r" b="b"/>
            <a:pathLst>
              <a:path w="397386" h="499000">
                <a:moveTo>
                  <a:pt x="0" y="0"/>
                </a:moveTo>
                <a:lnTo>
                  <a:pt x="397386" y="0"/>
                </a:lnTo>
                <a:lnTo>
                  <a:pt x="397386" y="499001"/>
                </a:lnTo>
                <a:lnTo>
                  <a:pt x="0" y="4990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300383">
            <a:off x="223672" y="7952026"/>
            <a:ext cx="397386" cy="499000"/>
          </a:xfrm>
          <a:custGeom>
            <a:avLst/>
            <a:gdLst/>
            <a:ahLst/>
            <a:cxnLst/>
            <a:rect l="l" t="t" r="r" b="b"/>
            <a:pathLst>
              <a:path w="397386" h="499000">
                <a:moveTo>
                  <a:pt x="0" y="0"/>
                </a:moveTo>
                <a:lnTo>
                  <a:pt x="397385" y="0"/>
                </a:lnTo>
                <a:lnTo>
                  <a:pt x="397385" y="499000"/>
                </a:lnTo>
                <a:lnTo>
                  <a:pt x="0" y="499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rot="300383">
            <a:off x="310562" y="9541685"/>
            <a:ext cx="397386" cy="499000"/>
          </a:xfrm>
          <a:custGeom>
            <a:avLst/>
            <a:gdLst/>
            <a:ahLst/>
            <a:cxnLst/>
            <a:rect l="l" t="t" r="r" b="b"/>
            <a:pathLst>
              <a:path w="397386" h="499000">
                <a:moveTo>
                  <a:pt x="0" y="0"/>
                </a:moveTo>
                <a:lnTo>
                  <a:pt x="397385" y="0"/>
                </a:lnTo>
                <a:lnTo>
                  <a:pt x="397385" y="499000"/>
                </a:lnTo>
                <a:lnTo>
                  <a:pt x="0" y="499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rot="300383">
            <a:off x="749977" y="8775948"/>
            <a:ext cx="397386" cy="499000"/>
          </a:xfrm>
          <a:custGeom>
            <a:avLst/>
            <a:gdLst/>
            <a:ahLst/>
            <a:cxnLst/>
            <a:rect l="l" t="t" r="r" b="b"/>
            <a:pathLst>
              <a:path w="397386" h="499000">
                <a:moveTo>
                  <a:pt x="0" y="0"/>
                </a:moveTo>
                <a:lnTo>
                  <a:pt x="397386" y="0"/>
                </a:lnTo>
                <a:lnTo>
                  <a:pt x="397386" y="499001"/>
                </a:lnTo>
                <a:lnTo>
                  <a:pt x="0" y="4990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rot="300383">
            <a:off x="969685" y="7952026"/>
            <a:ext cx="397386" cy="499000"/>
          </a:xfrm>
          <a:custGeom>
            <a:avLst/>
            <a:gdLst/>
            <a:ahLst/>
            <a:cxnLst/>
            <a:rect l="l" t="t" r="r" b="b"/>
            <a:pathLst>
              <a:path w="397386" h="499000">
                <a:moveTo>
                  <a:pt x="0" y="0"/>
                </a:moveTo>
                <a:lnTo>
                  <a:pt x="397386" y="0"/>
                </a:lnTo>
                <a:lnTo>
                  <a:pt x="397386" y="499000"/>
                </a:lnTo>
                <a:lnTo>
                  <a:pt x="0" y="499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4661978" y="1155508"/>
            <a:ext cx="2097421" cy="1555147"/>
          </a:xfrm>
          <a:custGeom>
            <a:avLst/>
            <a:gdLst/>
            <a:ahLst/>
            <a:cxnLst/>
            <a:rect l="l" t="t" r="r" b="b"/>
            <a:pathLst>
              <a:path w="3972113" h="3067708">
                <a:moveTo>
                  <a:pt x="0" y="0"/>
                </a:moveTo>
                <a:lnTo>
                  <a:pt x="3972114" y="0"/>
                </a:lnTo>
                <a:lnTo>
                  <a:pt x="3972114" y="3067708"/>
                </a:lnTo>
                <a:lnTo>
                  <a:pt x="0" y="30677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1486758" y="7712764"/>
            <a:ext cx="2247900" cy="2245723"/>
          </a:xfrm>
          <a:custGeom>
            <a:avLst/>
            <a:gdLst/>
            <a:ahLst/>
            <a:cxnLst/>
            <a:rect l="l" t="t" r="r" b="b"/>
            <a:pathLst>
              <a:path w="3572482" h="3129478">
                <a:moveTo>
                  <a:pt x="0" y="0"/>
                </a:moveTo>
                <a:lnTo>
                  <a:pt x="3572482" y="0"/>
                </a:lnTo>
                <a:lnTo>
                  <a:pt x="3572482" y="3129478"/>
                </a:lnTo>
                <a:lnTo>
                  <a:pt x="0" y="31294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857BA197-D41A-D21E-AACD-5BEF358C6CE5}"/>
              </a:ext>
            </a:extLst>
          </p:cNvPr>
          <p:cNvSpPr txBox="1"/>
          <p:nvPr/>
        </p:nvSpPr>
        <p:spPr>
          <a:xfrm>
            <a:off x="3237369" y="4809780"/>
            <a:ext cx="11813259" cy="2691250"/>
          </a:xfrm>
          <a:prstGeom prst="rect">
            <a:avLst/>
          </a:prstGeom>
          <a:noFill/>
        </p:spPr>
        <p:txBody>
          <a:bodyPr wrap="square">
            <a:spAutoFit/>
          </a:bodyPr>
          <a:lstStyle/>
          <a:p>
            <a:pPr algn="ctr">
              <a:lnSpc>
                <a:spcPct val="150000"/>
              </a:lnSpc>
            </a:pPr>
            <a:r>
              <a:rPr lang="en-US" sz="6000" b="1">
                <a:solidFill>
                  <a:schemeClr val="accent2">
                    <a:lumMod val="75000"/>
                  </a:schemeClr>
                </a:solidFill>
                <a:latin typeface="Arial" panose="020B0604020202020204" pitchFamily="34" charset="0"/>
                <a:cs typeface="Arial" panose="020B0604020202020204" pitchFamily="34" charset="0"/>
              </a:rPr>
              <a:t>BÀI 1. </a:t>
            </a:r>
          </a:p>
          <a:p>
            <a:pPr algn="ctr">
              <a:lnSpc>
                <a:spcPct val="150000"/>
              </a:lnSpc>
            </a:pPr>
            <a:r>
              <a:rPr lang="en-US" sz="6000" b="1">
                <a:solidFill>
                  <a:schemeClr val="accent2">
                    <a:lumMod val="75000"/>
                  </a:schemeClr>
                </a:solidFill>
                <a:latin typeface="Arial" panose="020B0604020202020204" pitchFamily="34" charset="0"/>
                <a:cs typeface="Arial" panose="020B0604020202020204" pitchFamily="34" charset="0"/>
              </a:rPr>
              <a:t>BỐ CỤC </a:t>
            </a:r>
            <a:r>
              <a:rPr lang="en-US" sz="6000" b="1">
                <a:solidFill>
                  <a:schemeClr val="accent2">
                    <a:lumMod val="75000"/>
                  </a:schemeClr>
                </a:solidFill>
                <a:latin typeface="Arial" panose="020B0604020202020204" pitchFamily="34" charset="0"/>
                <a:cs typeface="Arial" panose="020B0604020202020204" pitchFamily="34" charset="0"/>
              </a:rPr>
              <a:t>TRANG TRÌNH </a:t>
            </a:r>
            <a:r>
              <a:rPr lang="en-US" sz="6000" b="1">
                <a:solidFill>
                  <a:schemeClr val="accent2">
                    <a:lumMod val="75000"/>
                  </a:schemeClr>
                </a:solidFill>
                <a:latin typeface="Arial" panose="020B0604020202020204" pitchFamily="34" charset="0"/>
                <a:cs typeface="Arial" panose="020B0604020202020204" pitchFamily="34" charset="0"/>
              </a:rPr>
              <a:t>CHIẾU</a:t>
            </a:r>
          </a:p>
        </p:txBody>
      </p:sp>
      <p:cxnSp>
        <p:nvCxnSpPr>
          <p:cNvPr id="22" name="Straight Connector 21">
            <a:extLst>
              <a:ext uri="{FF2B5EF4-FFF2-40B4-BE49-F238E27FC236}">
                <a16:creationId xmlns:a16="http://schemas.microsoft.com/office/drawing/2014/main" id="{86D78557-43F9-9E8C-79FD-1A192AF4382C}"/>
              </a:ext>
            </a:extLst>
          </p:cNvPr>
          <p:cNvCxnSpPr/>
          <p:nvPr/>
        </p:nvCxnSpPr>
        <p:spPr>
          <a:xfrm>
            <a:off x="4981351" y="4410196"/>
            <a:ext cx="832529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8597740">
            <a:off x="1306215" y="-677682"/>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315166">
            <a:off x="1989082" y="757840"/>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8597740">
            <a:off x="10119814" y="6885635"/>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1104899" y="1603119"/>
            <a:ext cx="16078201" cy="7836962"/>
            <a:chOff x="0" y="0"/>
            <a:chExt cx="8454799" cy="5443211"/>
          </a:xfrm>
        </p:grpSpPr>
        <p:sp>
          <p:nvSpPr>
            <p:cNvPr id="7" name="Freeform 7"/>
            <p:cNvSpPr/>
            <p:nvPr/>
          </p:nvSpPr>
          <p:spPr>
            <a:xfrm>
              <a:off x="48260" y="48260"/>
              <a:ext cx="8406539" cy="5394951"/>
            </a:xfrm>
            <a:custGeom>
              <a:avLst/>
              <a:gdLst/>
              <a:ahLst/>
              <a:cxnLst/>
              <a:rect l="l" t="t" r="r" b="b"/>
              <a:pathLst>
                <a:path w="8406539" h="5394951">
                  <a:moveTo>
                    <a:pt x="0" y="0"/>
                  </a:moveTo>
                  <a:lnTo>
                    <a:pt x="8406539" y="0"/>
                  </a:lnTo>
                  <a:lnTo>
                    <a:pt x="8406539" y="5394951"/>
                  </a:lnTo>
                  <a:lnTo>
                    <a:pt x="0" y="5394951"/>
                  </a:lnTo>
                  <a:close/>
                </a:path>
              </a:pathLst>
            </a:custGeom>
            <a:solidFill>
              <a:srgbClr val="133795"/>
            </a:solidFill>
          </p:spPr>
          <p:txBody>
            <a:bodyPr/>
            <a:lstStyle/>
            <a:p>
              <a:endParaRPr lang="en-US"/>
            </a:p>
          </p:txBody>
        </p:sp>
        <p:sp>
          <p:nvSpPr>
            <p:cNvPr id="8" name="Freeform 8"/>
            <p:cNvSpPr/>
            <p:nvPr/>
          </p:nvSpPr>
          <p:spPr>
            <a:xfrm>
              <a:off x="6350" y="6350"/>
              <a:ext cx="8406539" cy="5394951"/>
            </a:xfrm>
            <a:custGeom>
              <a:avLst/>
              <a:gdLst/>
              <a:ahLst/>
              <a:cxnLst/>
              <a:rect l="l" t="t" r="r" b="b"/>
              <a:pathLst>
                <a:path w="8406539" h="5394951">
                  <a:moveTo>
                    <a:pt x="0" y="0"/>
                  </a:moveTo>
                  <a:lnTo>
                    <a:pt x="8406539" y="0"/>
                  </a:lnTo>
                  <a:lnTo>
                    <a:pt x="8406539" y="5394951"/>
                  </a:lnTo>
                  <a:lnTo>
                    <a:pt x="0" y="5394951"/>
                  </a:lnTo>
                  <a:close/>
                </a:path>
              </a:pathLst>
            </a:custGeom>
            <a:solidFill>
              <a:srgbClr val="FFFFFF"/>
            </a:solidFill>
          </p:spPr>
          <p:txBody>
            <a:bodyPr/>
            <a:lstStyle/>
            <a:p>
              <a:endParaRPr lang="en-US"/>
            </a:p>
          </p:txBody>
        </p:sp>
        <p:sp>
          <p:nvSpPr>
            <p:cNvPr id="9" name="Freeform 9"/>
            <p:cNvSpPr/>
            <p:nvPr/>
          </p:nvSpPr>
          <p:spPr>
            <a:xfrm>
              <a:off x="0" y="0"/>
              <a:ext cx="8419239" cy="5407651"/>
            </a:xfrm>
            <a:custGeom>
              <a:avLst/>
              <a:gdLst/>
              <a:ahLst/>
              <a:cxnLst/>
              <a:rect l="l" t="t" r="r" b="b"/>
              <a:pathLst>
                <a:path w="8419239" h="5407651">
                  <a:moveTo>
                    <a:pt x="8419239" y="5407651"/>
                  </a:moveTo>
                  <a:lnTo>
                    <a:pt x="0" y="5407651"/>
                  </a:lnTo>
                  <a:lnTo>
                    <a:pt x="0" y="0"/>
                  </a:lnTo>
                  <a:lnTo>
                    <a:pt x="8419239" y="0"/>
                  </a:lnTo>
                  <a:lnTo>
                    <a:pt x="8419239" y="5407651"/>
                  </a:lnTo>
                  <a:close/>
                  <a:moveTo>
                    <a:pt x="12700" y="5394951"/>
                  </a:moveTo>
                  <a:lnTo>
                    <a:pt x="8406539" y="5394951"/>
                  </a:lnTo>
                  <a:lnTo>
                    <a:pt x="8406539" y="12700"/>
                  </a:lnTo>
                  <a:lnTo>
                    <a:pt x="12700" y="12700"/>
                  </a:lnTo>
                  <a:lnTo>
                    <a:pt x="12700" y="5394951"/>
                  </a:lnTo>
                  <a:close/>
                </a:path>
              </a:pathLst>
            </a:custGeom>
            <a:solidFill>
              <a:srgbClr val="133795"/>
            </a:solidFill>
          </p:spPr>
          <p:txBody>
            <a:bodyPr/>
            <a:lstStyle/>
            <a:p>
              <a:endParaRPr lang="en-US"/>
            </a:p>
          </p:txBody>
        </p:sp>
      </p:grpSp>
      <p:sp>
        <p:nvSpPr>
          <p:cNvPr id="10" name="Freeform 10"/>
          <p:cNvSpPr/>
          <p:nvPr/>
        </p:nvSpPr>
        <p:spPr>
          <a:xfrm rot="-3454838">
            <a:off x="14737510" y="-86648"/>
            <a:ext cx="1392541" cy="3449017"/>
          </a:xfrm>
          <a:custGeom>
            <a:avLst/>
            <a:gdLst/>
            <a:ahLst/>
            <a:cxnLst/>
            <a:rect l="l" t="t" r="r" b="b"/>
            <a:pathLst>
              <a:path w="1392541" h="3449017">
                <a:moveTo>
                  <a:pt x="0" y="0"/>
                </a:moveTo>
                <a:lnTo>
                  <a:pt x="1392540" y="0"/>
                </a:lnTo>
                <a:lnTo>
                  <a:pt x="1392540" y="3449017"/>
                </a:lnTo>
                <a:lnTo>
                  <a:pt x="0" y="34490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rot="12982345">
            <a:off x="602344" y="-146921"/>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6" name="Freeform 2">
            <a:extLst>
              <a:ext uri="{FF2B5EF4-FFF2-40B4-BE49-F238E27FC236}">
                <a16:creationId xmlns:a16="http://schemas.microsoft.com/office/drawing/2014/main" id="{F2B9E82E-E2B1-1553-F0CB-26E8C624A49B}"/>
              </a:ext>
            </a:extLst>
          </p:cNvPr>
          <p:cNvSpPr/>
          <p:nvPr/>
        </p:nvSpPr>
        <p:spPr>
          <a:xfrm>
            <a:off x="612707" y="965690"/>
            <a:ext cx="2118942" cy="1781854"/>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7" name="Freeform 9">
            <a:extLst>
              <a:ext uri="{FF2B5EF4-FFF2-40B4-BE49-F238E27FC236}">
                <a16:creationId xmlns:a16="http://schemas.microsoft.com/office/drawing/2014/main" id="{FD674258-9EE6-64EF-AB60-93F0F3F3C2F7}"/>
              </a:ext>
            </a:extLst>
          </p:cNvPr>
          <p:cNvSpPr/>
          <p:nvPr/>
        </p:nvSpPr>
        <p:spPr>
          <a:xfrm>
            <a:off x="15377279" y="7305794"/>
            <a:ext cx="1252988" cy="2617207"/>
          </a:xfrm>
          <a:custGeom>
            <a:avLst/>
            <a:gdLst/>
            <a:ahLst/>
            <a:cxnLst/>
            <a:rect l="l" t="t" r="r" b="b"/>
            <a:pathLst>
              <a:path w="1969960" h="4114800">
                <a:moveTo>
                  <a:pt x="0" y="0"/>
                </a:moveTo>
                <a:lnTo>
                  <a:pt x="1969961" y="0"/>
                </a:lnTo>
                <a:lnTo>
                  <a:pt x="196996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2081B45F-7D0E-E905-0174-80BCD4ADE1BF}"/>
              </a:ext>
            </a:extLst>
          </p:cNvPr>
          <p:cNvSpPr txBox="1"/>
          <p:nvPr/>
        </p:nvSpPr>
        <p:spPr>
          <a:xfrm>
            <a:off x="4409344" y="2095500"/>
            <a:ext cx="9401688"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NỘI DUNG BÀI HỌC </a:t>
            </a:r>
          </a:p>
        </p:txBody>
      </p:sp>
      <p:grpSp>
        <p:nvGrpSpPr>
          <p:cNvPr id="31" name="Group 30">
            <a:extLst>
              <a:ext uri="{FF2B5EF4-FFF2-40B4-BE49-F238E27FC236}">
                <a16:creationId xmlns:a16="http://schemas.microsoft.com/office/drawing/2014/main" id="{09CAF5FF-D06C-2EE6-8DFC-9BF6F5AA8BA8}"/>
              </a:ext>
            </a:extLst>
          </p:cNvPr>
          <p:cNvGrpSpPr/>
          <p:nvPr/>
        </p:nvGrpSpPr>
        <p:grpSpPr>
          <a:xfrm>
            <a:off x="2297296" y="3619500"/>
            <a:ext cx="13625783" cy="1025254"/>
            <a:chOff x="2223817" y="4013307"/>
            <a:chExt cx="13625783" cy="1025254"/>
          </a:xfrm>
        </p:grpSpPr>
        <p:sp>
          <p:nvSpPr>
            <p:cNvPr id="29" name="Oval 28">
              <a:extLst>
                <a:ext uri="{FF2B5EF4-FFF2-40B4-BE49-F238E27FC236}">
                  <a16:creationId xmlns:a16="http://schemas.microsoft.com/office/drawing/2014/main" id="{9F1080ED-B3EC-5BE7-04C5-1D8AC9945CB4}"/>
                </a:ext>
              </a:extLst>
            </p:cNvPr>
            <p:cNvSpPr/>
            <p:nvPr/>
          </p:nvSpPr>
          <p:spPr>
            <a:xfrm>
              <a:off x="2223817" y="4022898"/>
              <a:ext cx="1015663" cy="1015663"/>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1</a:t>
              </a:r>
            </a:p>
          </p:txBody>
        </p:sp>
        <p:sp>
          <p:nvSpPr>
            <p:cNvPr id="30" name="TextBox 29">
              <a:extLst>
                <a:ext uri="{FF2B5EF4-FFF2-40B4-BE49-F238E27FC236}">
                  <a16:creationId xmlns:a16="http://schemas.microsoft.com/office/drawing/2014/main" id="{4153E874-AC3B-B953-86BD-90CFF2D81E14}"/>
                </a:ext>
              </a:extLst>
            </p:cNvPr>
            <p:cNvSpPr txBox="1"/>
            <p:nvPr/>
          </p:nvSpPr>
          <p:spPr>
            <a:xfrm>
              <a:off x="3886200" y="4013307"/>
              <a:ext cx="119634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Kích hoạt và thoát khỏi phần mềm trình chiếu </a:t>
              </a:r>
            </a:p>
          </p:txBody>
        </p:sp>
      </p:grpSp>
      <p:grpSp>
        <p:nvGrpSpPr>
          <p:cNvPr id="32" name="Group 31">
            <a:extLst>
              <a:ext uri="{FF2B5EF4-FFF2-40B4-BE49-F238E27FC236}">
                <a16:creationId xmlns:a16="http://schemas.microsoft.com/office/drawing/2014/main" id="{409B1606-6420-1DBF-F55D-FF06A7B79091}"/>
              </a:ext>
            </a:extLst>
          </p:cNvPr>
          <p:cNvGrpSpPr/>
          <p:nvPr/>
        </p:nvGrpSpPr>
        <p:grpSpPr>
          <a:xfrm>
            <a:off x="2297296" y="5337446"/>
            <a:ext cx="13625783" cy="1025254"/>
            <a:chOff x="2223817" y="4013307"/>
            <a:chExt cx="13625783" cy="1025254"/>
          </a:xfrm>
        </p:grpSpPr>
        <p:sp>
          <p:nvSpPr>
            <p:cNvPr id="33" name="Oval 32">
              <a:extLst>
                <a:ext uri="{FF2B5EF4-FFF2-40B4-BE49-F238E27FC236}">
                  <a16:creationId xmlns:a16="http://schemas.microsoft.com/office/drawing/2014/main" id="{4B794871-E4CE-9831-B5A2-5999E4F52872}"/>
                </a:ext>
              </a:extLst>
            </p:cNvPr>
            <p:cNvSpPr/>
            <p:nvPr/>
          </p:nvSpPr>
          <p:spPr>
            <a:xfrm>
              <a:off x="2223817" y="4022898"/>
              <a:ext cx="1015663" cy="1015663"/>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2</a:t>
              </a:r>
            </a:p>
          </p:txBody>
        </p:sp>
        <p:sp>
          <p:nvSpPr>
            <p:cNvPr id="34" name="TextBox 33">
              <a:extLst>
                <a:ext uri="{FF2B5EF4-FFF2-40B4-BE49-F238E27FC236}">
                  <a16:creationId xmlns:a16="http://schemas.microsoft.com/office/drawing/2014/main" id="{9BBA3096-2506-B616-2BEE-FAE3F849E5BF}"/>
                </a:ext>
              </a:extLst>
            </p:cNvPr>
            <p:cNvSpPr txBox="1"/>
            <p:nvPr/>
          </p:nvSpPr>
          <p:spPr>
            <a:xfrm>
              <a:off x="3886200" y="4013307"/>
              <a:ext cx="119634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Tạo các trang chiếu có bố cục khác nhau </a:t>
              </a:r>
            </a:p>
          </p:txBody>
        </p:sp>
      </p:grpSp>
      <p:grpSp>
        <p:nvGrpSpPr>
          <p:cNvPr id="35" name="Group 34">
            <a:extLst>
              <a:ext uri="{FF2B5EF4-FFF2-40B4-BE49-F238E27FC236}">
                <a16:creationId xmlns:a16="http://schemas.microsoft.com/office/drawing/2014/main" id="{10F58535-4F02-9A3F-0C8B-74EB292EF98E}"/>
              </a:ext>
            </a:extLst>
          </p:cNvPr>
          <p:cNvGrpSpPr/>
          <p:nvPr/>
        </p:nvGrpSpPr>
        <p:grpSpPr>
          <a:xfrm>
            <a:off x="2297296" y="7124700"/>
            <a:ext cx="13625783" cy="1025254"/>
            <a:chOff x="2223817" y="4013307"/>
            <a:chExt cx="13625783" cy="1025254"/>
          </a:xfrm>
        </p:grpSpPr>
        <p:sp>
          <p:nvSpPr>
            <p:cNvPr id="36" name="Oval 35">
              <a:extLst>
                <a:ext uri="{FF2B5EF4-FFF2-40B4-BE49-F238E27FC236}">
                  <a16:creationId xmlns:a16="http://schemas.microsoft.com/office/drawing/2014/main" id="{C40B9862-18CD-B2F7-D074-974898B4A5D9}"/>
                </a:ext>
              </a:extLst>
            </p:cNvPr>
            <p:cNvSpPr/>
            <p:nvPr/>
          </p:nvSpPr>
          <p:spPr>
            <a:xfrm>
              <a:off x="2223817" y="4022898"/>
              <a:ext cx="1015663" cy="1015663"/>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3</a:t>
              </a:r>
            </a:p>
          </p:txBody>
        </p:sp>
        <p:sp>
          <p:nvSpPr>
            <p:cNvPr id="37" name="TextBox 36">
              <a:extLst>
                <a:ext uri="{FF2B5EF4-FFF2-40B4-BE49-F238E27FC236}">
                  <a16:creationId xmlns:a16="http://schemas.microsoft.com/office/drawing/2014/main" id="{4CD7D45C-0D49-B6D0-0FE6-53D0DB7B596E}"/>
                </a:ext>
              </a:extLst>
            </p:cNvPr>
            <p:cNvSpPr txBox="1"/>
            <p:nvPr/>
          </p:nvSpPr>
          <p:spPr>
            <a:xfrm>
              <a:off x="3886200" y="4013307"/>
              <a:ext cx="11963400" cy="90159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Chèn ảnh vào trang chiếu </a:t>
              </a:r>
            </a:p>
          </p:txBody>
        </p:sp>
      </p:grpSp>
    </p:spTree>
    <p:extLst>
      <p:ext uri="{BB962C8B-B14F-4D97-AF65-F5344CB8AC3E}">
        <p14:creationId xmlns:p14="http://schemas.microsoft.com/office/powerpoint/2010/main" val="16167543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DA2"/>
        </a:solidFill>
        <a:effectLst/>
      </p:bgPr>
    </p:bg>
    <p:spTree>
      <p:nvGrpSpPr>
        <p:cNvPr id="1" name=""/>
        <p:cNvGrpSpPr/>
        <p:nvPr/>
      </p:nvGrpSpPr>
      <p:grpSpPr>
        <a:xfrm>
          <a:off x="0" y="0"/>
          <a:ext cx="0" cy="0"/>
          <a:chOff x="0" y="0"/>
          <a:chExt cx="0" cy="0"/>
        </a:xfrm>
      </p:grpSpPr>
      <p:sp>
        <p:nvSpPr>
          <p:cNvPr id="2" name="Freeform 2"/>
          <p:cNvSpPr/>
          <p:nvPr/>
        </p:nvSpPr>
        <p:spPr>
          <a:xfrm rot="-8597740">
            <a:off x="1306215" y="-677682"/>
            <a:ext cx="6455820" cy="5317248"/>
          </a:xfrm>
          <a:custGeom>
            <a:avLst/>
            <a:gdLst/>
            <a:ahLst/>
            <a:cxnLst/>
            <a:rect l="l" t="t" r="r" b="b"/>
            <a:pathLst>
              <a:path w="6455820" h="5317248">
                <a:moveTo>
                  <a:pt x="0" y="0"/>
                </a:moveTo>
                <a:lnTo>
                  <a:pt x="6455819" y="0"/>
                </a:lnTo>
                <a:lnTo>
                  <a:pt x="6455819"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0315166">
            <a:off x="1989082" y="757840"/>
            <a:ext cx="1745965" cy="3979408"/>
          </a:xfrm>
          <a:custGeom>
            <a:avLst/>
            <a:gdLst/>
            <a:ahLst/>
            <a:cxnLst/>
            <a:rect l="l" t="t" r="r" b="b"/>
            <a:pathLst>
              <a:path w="1745965" h="3979408">
                <a:moveTo>
                  <a:pt x="0" y="0"/>
                </a:moveTo>
                <a:lnTo>
                  <a:pt x="1745966" y="0"/>
                </a:lnTo>
                <a:lnTo>
                  <a:pt x="1745966" y="3979408"/>
                </a:lnTo>
                <a:lnTo>
                  <a:pt x="0" y="3979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8597740">
            <a:off x="10119814" y="6885635"/>
            <a:ext cx="6455820" cy="5317248"/>
          </a:xfrm>
          <a:custGeom>
            <a:avLst/>
            <a:gdLst/>
            <a:ahLst/>
            <a:cxnLst/>
            <a:rect l="l" t="t" r="r" b="b"/>
            <a:pathLst>
              <a:path w="6455820" h="5317248">
                <a:moveTo>
                  <a:pt x="0" y="0"/>
                </a:moveTo>
                <a:lnTo>
                  <a:pt x="6455820" y="0"/>
                </a:lnTo>
                <a:lnTo>
                  <a:pt x="6455820" y="5317248"/>
                </a:lnTo>
                <a:lnTo>
                  <a:pt x="0" y="5317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5" name="Group 5"/>
          <p:cNvGrpSpPr/>
          <p:nvPr/>
        </p:nvGrpSpPr>
        <p:grpSpPr>
          <a:xfrm>
            <a:off x="1689490" y="1372766"/>
            <a:ext cx="12934796" cy="7474792"/>
            <a:chOff x="0" y="0"/>
            <a:chExt cx="6169886" cy="3884356"/>
          </a:xfrm>
          <a:solidFill>
            <a:schemeClr val="bg1"/>
          </a:solidFill>
        </p:grpSpPr>
        <p:sp>
          <p:nvSpPr>
            <p:cNvPr id="6" name="Freeform 6"/>
            <p:cNvSpPr/>
            <p:nvPr/>
          </p:nvSpPr>
          <p:spPr>
            <a:xfrm>
              <a:off x="-1" y="0"/>
              <a:ext cx="6176157" cy="3888984"/>
            </a:xfrm>
            <a:custGeom>
              <a:avLst/>
              <a:gdLst/>
              <a:ahLst/>
              <a:cxnLst/>
              <a:rect l="l" t="t" r="r" b="b"/>
              <a:pathLst>
                <a:path w="6176157" h="3888984">
                  <a:moveTo>
                    <a:pt x="6138056" y="3283812"/>
                  </a:moveTo>
                  <a:cubicBezTo>
                    <a:pt x="6135629" y="3463836"/>
                    <a:pt x="5962514" y="3597490"/>
                    <a:pt x="5761638" y="3597490"/>
                  </a:cubicBezTo>
                  <a:cubicBezTo>
                    <a:pt x="5761638" y="3597490"/>
                    <a:pt x="5567658" y="3587520"/>
                    <a:pt x="5271250" y="3600964"/>
                  </a:cubicBezTo>
                  <a:cubicBezTo>
                    <a:pt x="5084075" y="3609454"/>
                    <a:pt x="1597307" y="3612581"/>
                    <a:pt x="908799" y="3613734"/>
                  </a:cubicBezTo>
                  <a:lnTo>
                    <a:pt x="940817" y="3866531"/>
                  </a:lnTo>
                  <a:cubicBezTo>
                    <a:pt x="942220" y="3879879"/>
                    <a:pt x="927684" y="3888984"/>
                    <a:pt x="916302" y="3881870"/>
                  </a:cubicBezTo>
                  <a:cubicBezTo>
                    <a:pt x="864324" y="3849385"/>
                    <a:pt x="793268" y="3808018"/>
                    <a:pt x="653873" y="3720570"/>
                  </a:cubicBezTo>
                  <a:cubicBezTo>
                    <a:pt x="595960" y="3684239"/>
                    <a:pt x="543807" y="3645356"/>
                    <a:pt x="504750" y="3614359"/>
                  </a:cubicBezTo>
                  <a:cubicBezTo>
                    <a:pt x="439719" y="3614407"/>
                    <a:pt x="401817" y="3614407"/>
                    <a:pt x="401817" y="3614407"/>
                  </a:cubicBezTo>
                  <a:cubicBezTo>
                    <a:pt x="200942" y="3614407"/>
                    <a:pt x="26610" y="3517139"/>
                    <a:pt x="25400" y="3357026"/>
                  </a:cubicBezTo>
                  <a:cubicBezTo>
                    <a:pt x="25400" y="3357026"/>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463461" y="12700"/>
                    <a:pt x="5723538" y="0"/>
                    <a:pt x="5723538" y="0"/>
                  </a:cubicBezTo>
                  <a:cubicBezTo>
                    <a:pt x="5978826" y="0"/>
                    <a:pt x="6169886" y="101068"/>
                    <a:pt x="6163456" y="303615"/>
                  </a:cubicBezTo>
                  <a:cubicBezTo>
                    <a:pt x="6163456" y="303615"/>
                    <a:pt x="6161821" y="802156"/>
                    <a:pt x="6168989" y="2458828"/>
                  </a:cubicBezTo>
                  <a:cubicBezTo>
                    <a:pt x="6176157" y="2950742"/>
                    <a:pt x="6138056" y="3283812"/>
                    <a:pt x="6138056" y="3283812"/>
                  </a:cubicBezTo>
                  <a:close/>
                </a:path>
              </a:pathLst>
            </a:custGeom>
            <a:grpFill/>
          </p:spPr>
          <p:txBody>
            <a:bodyPr/>
            <a:lstStyle/>
            <a:p>
              <a:endParaRPr lang="en-US"/>
            </a:p>
          </p:txBody>
        </p:sp>
      </p:grpSp>
      <p:sp>
        <p:nvSpPr>
          <p:cNvPr id="7" name="Freeform 7"/>
          <p:cNvSpPr/>
          <p:nvPr/>
        </p:nvSpPr>
        <p:spPr>
          <a:xfrm>
            <a:off x="11610545" y="6689565"/>
            <a:ext cx="4106682" cy="3597435"/>
          </a:xfrm>
          <a:custGeom>
            <a:avLst/>
            <a:gdLst/>
            <a:ahLst/>
            <a:cxnLst/>
            <a:rect l="l" t="t" r="r" b="b"/>
            <a:pathLst>
              <a:path w="4106682" h="3597435">
                <a:moveTo>
                  <a:pt x="0" y="0"/>
                </a:moveTo>
                <a:lnTo>
                  <a:pt x="4106682" y="0"/>
                </a:lnTo>
                <a:lnTo>
                  <a:pt x="4106682" y="3597435"/>
                </a:lnTo>
                <a:lnTo>
                  <a:pt x="0" y="3597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05141" y="8661732"/>
            <a:ext cx="912086" cy="596568"/>
          </a:xfrm>
          <a:custGeom>
            <a:avLst/>
            <a:gdLst/>
            <a:ahLst/>
            <a:cxnLst/>
            <a:rect l="l" t="t" r="r" b="b"/>
            <a:pathLst>
              <a:path w="912086" h="596568">
                <a:moveTo>
                  <a:pt x="0" y="0"/>
                </a:moveTo>
                <a:lnTo>
                  <a:pt x="912086" y="0"/>
                </a:lnTo>
                <a:lnTo>
                  <a:pt x="912086" y="596568"/>
                </a:lnTo>
                <a:lnTo>
                  <a:pt x="0" y="5965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10"/>
          <p:cNvSpPr txBox="1"/>
          <p:nvPr/>
        </p:nvSpPr>
        <p:spPr>
          <a:xfrm>
            <a:off x="2250869" y="2183361"/>
            <a:ext cx="11825179" cy="4315861"/>
          </a:xfrm>
          <a:prstGeom prst="rect">
            <a:avLst/>
          </a:prstGeom>
        </p:spPr>
        <p:txBody>
          <a:bodyPr wrap="square" lIns="0" tIns="0" rIns="0" bIns="0" rtlCol="0" anchor="t">
            <a:spAutoFit/>
          </a:bodyPr>
          <a:lstStyle/>
          <a:p>
            <a:pPr algn="ctr">
              <a:lnSpc>
                <a:spcPct val="150000"/>
              </a:lnSpc>
            </a:pPr>
            <a:r>
              <a:rPr lang="en-US" sz="6500" b="1">
                <a:solidFill>
                  <a:srgbClr val="000000"/>
                </a:solidFill>
                <a:latin typeface="Arial" panose="020B0604020202020204" pitchFamily="34" charset="0"/>
                <a:cs typeface="Arial" panose="020B0604020202020204" pitchFamily="34" charset="0"/>
              </a:rPr>
              <a:t>PHẦN 1. </a:t>
            </a:r>
          </a:p>
          <a:p>
            <a:pPr algn="ctr">
              <a:lnSpc>
                <a:spcPct val="150000"/>
              </a:lnSpc>
            </a:pPr>
            <a:r>
              <a:rPr lang="en-US" sz="6500" b="1">
                <a:solidFill>
                  <a:srgbClr val="000000"/>
                </a:solidFill>
                <a:latin typeface="Arial" panose="020B0604020202020204" pitchFamily="34" charset="0"/>
                <a:cs typeface="Arial" panose="020B0604020202020204" pitchFamily="34" charset="0"/>
              </a:rPr>
              <a:t>KHỞI ĐỘNG VÀ THOÁT KHỎI PHẦN MỀM TRÌNH CHIẾU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91DD55-5F1E-F053-6116-FD9080755EE2}"/>
              </a:ext>
            </a:extLst>
          </p:cNvPr>
          <p:cNvSpPr/>
          <p:nvPr/>
        </p:nvSpPr>
        <p:spPr>
          <a:xfrm>
            <a:off x="-304800" y="-1066800"/>
            <a:ext cx="9829800" cy="11353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7">
            <a:extLst>
              <a:ext uri="{FF2B5EF4-FFF2-40B4-BE49-F238E27FC236}">
                <a16:creationId xmlns:a16="http://schemas.microsoft.com/office/drawing/2014/main" id="{CE8A6D56-6096-D3BA-E3D6-95FC5BDAA1D7}"/>
              </a:ext>
            </a:extLst>
          </p:cNvPr>
          <p:cNvSpPr/>
          <p:nvPr/>
        </p:nvSpPr>
        <p:spPr>
          <a:xfrm>
            <a:off x="10439400" y="2125181"/>
            <a:ext cx="6172200" cy="5608987"/>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 name="Freeform 14">
            <a:extLst>
              <a:ext uri="{FF2B5EF4-FFF2-40B4-BE49-F238E27FC236}">
                <a16:creationId xmlns:a16="http://schemas.microsoft.com/office/drawing/2014/main" id="{79018F47-82DE-B955-753E-45EDF2B85890}"/>
              </a:ext>
            </a:extLst>
          </p:cNvPr>
          <p:cNvSpPr/>
          <p:nvPr/>
        </p:nvSpPr>
        <p:spPr>
          <a:xfrm flipH="1">
            <a:off x="8915400" y="964108"/>
            <a:ext cx="2452971" cy="1161073"/>
          </a:xfrm>
          <a:custGeom>
            <a:avLst/>
            <a:gdLst/>
            <a:ahLst/>
            <a:cxnLst/>
            <a:rect l="l" t="t" r="r" b="b"/>
            <a:pathLst>
              <a:path w="2452971" h="1161073">
                <a:moveTo>
                  <a:pt x="2452971" y="0"/>
                </a:moveTo>
                <a:lnTo>
                  <a:pt x="0" y="0"/>
                </a:lnTo>
                <a:lnTo>
                  <a:pt x="0" y="1161073"/>
                </a:lnTo>
                <a:lnTo>
                  <a:pt x="2452971" y="1161073"/>
                </a:lnTo>
                <a:lnTo>
                  <a:pt x="245297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14">
            <a:extLst>
              <a:ext uri="{FF2B5EF4-FFF2-40B4-BE49-F238E27FC236}">
                <a16:creationId xmlns:a16="http://schemas.microsoft.com/office/drawing/2014/main" id="{310D4EA5-2664-A9C9-B1C2-D5414D3448E6}"/>
              </a:ext>
            </a:extLst>
          </p:cNvPr>
          <p:cNvSpPr/>
          <p:nvPr/>
        </p:nvSpPr>
        <p:spPr>
          <a:xfrm rot="511045">
            <a:off x="15352202" y="7762026"/>
            <a:ext cx="2518796" cy="1161073"/>
          </a:xfrm>
          <a:custGeom>
            <a:avLst/>
            <a:gdLst/>
            <a:ahLst/>
            <a:cxnLst/>
            <a:rect l="l" t="t" r="r" b="b"/>
            <a:pathLst>
              <a:path w="2452971" h="1161073">
                <a:moveTo>
                  <a:pt x="2452971" y="0"/>
                </a:moveTo>
                <a:lnTo>
                  <a:pt x="0" y="0"/>
                </a:lnTo>
                <a:lnTo>
                  <a:pt x="0" y="1161073"/>
                </a:lnTo>
                <a:lnTo>
                  <a:pt x="2452971" y="1161073"/>
                </a:lnTo>
                <a:lnTo>
                  <a:pt x="245297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169B7BE-5056-6800-333F-CC639101A766}"/>
              </a:ext>
            </a:extLst>
          </p:cNvPr>
          <p:cNvSpPr txBox="1"/>
          <p:nvPr/>
        </p:nvSpPr>
        <p:spPr>
          <a:xfrm>
            <a:off x="706858" y="1389314"/>
            <a:ext cx="8077200" cy="6441572"/>
          </a:xfrm>
          <a:prstGeom prst="rect">
            <a:avLst/>
          </a:prstGeom>
          <a:noFill/>
        </p:spPr>
        <p:txBody>
          <a:bodyPr wrap="square" rtlCol="0">
            <a:spAutoFit/>
          </a:bodyPr>
          <a:lstStyle/>
          <a:p>
            <a:pPr algn="just">
              <a:lnSpc>
                <a:spcPct val="150000"/>
              </a:lnSpc>
            </a:pPr>
            <a:r>
              <a:rPr lang="en-US" sz="4000" b="1" i="1">
                <a:solidFill>
                  <a:srgbClr val="002060"/>
                </a:solidFill>
                <a:latin typeface="Arial" panose="020B0604020202020204" pitchFamily="34" charset="0"/>
                <a:cs typeface="Arial" panose="020B0604020202020204" pitchFamily="34" charset="0"/>
              </a:rPr>
              <a:t>Hoạt động </a:t>
            </a:r>
          </a:p>
          <a:p>
            <a:pPr algn="just">
              <a:lnSpc>
                <a:spcPct val="150000"/>
              </a:lnSpc>
            </a:pPr>
            <a:r>
              <a:rPr lang="en-US" sz="4000">
                <a:latin typeface="Arial" panose="020B0604020202020204" pitchFamily="34" charset="0"/>
                <a:cs typeface="Arial" panose="020B0604020202020204" pitchFamily="34" charset="0"/>
              </a:rPr>
              <a:t>Em hãy tìm hiểu biểu tượng của phần mềm trình chiếu trên màn hình máy tính và kích hoạt phần mềm đó. Em có thể dử dụng bảng Start để kích hoạt được phần mềm theo hướng dẫn ở Hình 1. </a:t>
            </a:r>
          </a:p>
        </p:txBody>
      </p:sp>
    </p:spTree>
    <p:extLst>
      <p:ext uri="{BB962C8B-B14F-4D97-AF65-F5344CB8AC3E}">
        <p14:creationId xmlns:p14="http://schemas.microsoft.com/office/powerpoint/2010/main" val="132500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32FDA0-0E0B-18A6-0B9A-F55913C9AF2B}"/>
              </a:ext>
            </a:extLst>
          </p:cNvPr>
          <p:cNvPicPr>
            <a:picLocks noChangeAspect="1"/>
          </p:cNvPicPr>
          <p:nvPr/>
        </p:nvPicPr>
        <p:blipFill rotWithShape="1">
          <a:blip r:embed="rId2">
            <a:extLst>
              <a:ext uri="{28A0092B-C50C-407E-A947-70E740481C1C}">
                <a14:useLocalDpi xmlns:a14="http://schemas.microsoft.com/office/drawing/2010/main" val="0"/>
              </a:ext>
            </a:extLst>
          </a:blip>
          <a:srcRect l="417" t="146" r="44151" b="9504"/>
          <a:stretch/>
        </p:blipFill>
        <p:spPr>
          <a:xfrm>
            <a:off x="381000" y="1221582"/>
            <a:ext cx="9296400" cy="8093039"/>
          </a:xfrm>
          <a:prstGeom prst="rect">
            <a:avLst/>
          </a:prstGeom>
        </p:spPr>
      </p:pic>
      <p:sp>
        <p:nvSpPr>
          <p:cNvPr id="6" name="TextBox 5">
            <a:extLst>
              <a:ext uri="{FF2B5EF4-FFF2-40B4-BE49-F238E27FC236}">
                <a16:creationId xmlns:a16="http://schemas.microsoft.com/office/drawing/2014/main" id="{AB7849E8-A079-04CE-68A1-5F0CE737F2B4}"/>
              </a:ext>
            </a:extLst>
          </p:cNvPr>
          <p:cNvSpPr txBox="1"/>
          <p:nvPr/>
        </p:nvSpPr>
        <p:spPr>
          <a:xfrm>
            <a:off x="376237" y="9605137"/>
            <a:ext cx="128016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Hình 1. Kích hoạt phần mềm PowerPoint 2016 bằng bảng chọn Start </a:t>
            </a:r>
          </a:p>
        </p:txBody>
      </p:sp>
      <p:sp>
        <p:nvSpPr>
          <p:cNvPr id="8" name="Rectangle: Rounded Corners 7">
            <a:extLst>
              <a:ext uri="{FF2B5EF4-FFF2-40B4-BE49-F238E27FC236}">
                <a16:creationId xmlns:a16="http://schemas.microsoft.com/office/drawing/2014/main" id="{5594D318-B0E3-A4E4-2213-9678B9557126}"/>
              </a:ext>
            </a:extLst>
          </p:cNvPr>
          <p:cNvSpPr/>
          <p:nvPr/>
        </p:nvSpPr>
        <p:spPr>
          <a:xfrm>
            <a:off x="9634536" y="7488202"/>
            <a:ext cx="5943599" cy="1826419"/>
          </a:xfrm>
          <a:prstGeom prst="roundRect">
            <a:avLst/>
          </a:prstGeom>
          <a:solidFill>
            <a:srgbClr val="FFEED2"/>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i="1">
                <a:solidFill>
                  <a:schemeClr val="tx1"/>
                </a:solidFill>
                <a:latin typeface="Arial" panose="020B0604020202020204" pitchFamily="34" charset="0"/>
                <a:cs typeface="Arial" panose="020B0604020202020204" pitchFamily="34" charset="0"/>
              </a:rPr>
              <a:t>Bước 1. </a:t>
            </a:r>
          </a:p>
          <a:p>
            <a:pPr algn="ctr">
              <a:lnSpc>
                <a:spcPct val="150000"/>
              </a:lnSpc>
            </a:pPr>
            <a:r>
              <a:rPr lang="en-US" sz="3500">
                <a:solidFill>
                  <a:schemeClr val="tx1"/>
                </a:solidFill>
                <a:latin typeface="Arial" panose="020B0604020202020204" pitchFamily="34" charset="0"/>
                <a:cs typeface="Arial" panose="020B0604020202020204" pitchFamily="34" charset="0"/>
              </a:rPr>
              <a:t>Nháy chuột chọn </a:t>
            </a:r>
            <a:r>
              <a:rPr lang="en-US" sz="3500" b="1">
                <a:solidFill>
                  <a:schemeClr val="tx1"/>
                </a:solidFill>
                <a:latin typeface="Arial" panose="020B0604020202020204" pitchFamily="34" charset="0"/>
                <a:cs typeface="Arial" panose="020B0604020202020204" pitchFamily="34" charset="0"/>
              </a:rPr>
              <a:t>Start</a:t>
            </a:r>
          </a:p>
        </p:txBody>
      </p:sp>
      <p:sp>
        <p:nvSpPr>
          <p:cNvPr id="9" name="Rectangle: Rounded Corners 8">
            <a:extLst>
              <a:ext uri="{FF2B5EF4-FFF2-40B4-BE49-F238E27FC236}">
                <a16:creationId xmlns:a16="http://schemas.microsoft.com/office/drawing/2014/main" id="{9AA70A57-CD04-C961-9F8C-0841DB0439AD}"/>
              </a:ext>
            </a:extLst>
          </p:cNvPr>
          <p:cNvSpPr/>
          <p:nvPr/>
        </p:nvSpPr>
        <p:spPr>
          <a:xfrm>
            <a:off x="9620247" y="1380349"/>
            <a:ext cx="5972175" cy="2438400"/>
          </a:xfrm>
          <a:prstGeom prst="roundRect">
            <a:avLst/>
          </a:prstGeom>
          <a:solidFill>
            <a:srgbClr val="FFEED2"/>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i="1">
                <a:solidFill>
                  <a:schemeClr val="tx1"/>
                </a:solidFill>
                <a:latin typeface="Arial" panose="020B0604020202020204" pitchFamily="34" charset="0"/>
                <a:cs typeface="Arial" panose="020B0604020202020204" pitchFamily="34" charset="0"/>
              </a:rPr>
              <a:t>Bước 2. </a:t>
            </a:r>
          </a:p>
          <a:p>
            <a:pPr algn="ctr">
              <a:lnSpc>
                <a:spcPct val="150000"/>
              </a:lnSpc>
            </a:pPr>
            <a:r>
              <a:rPr lang="en-US" sz="3500">
                <a:solidFill>
                  <a:schemeClr val="tx1"/>
                </a:solidFill>
                <a:latin typeface="Arial" panose="020B0604020202020204" pitchFamily="34" charset="0"/>
                <a:cs typeface="Arial" panose="020B0604020202020204" pitchFamily="34" charset="0"/>
              </a:rPr>
              <a:t>Nháy chuột chọn thư mục </a:t>
            </a:r>
            <a:r>
              <a:rPr lang="en-US" sz="3500" b="1">
                <a:solidFill>
                  <a:schemeClr val="tx1"/>
                </a:solidFill>
                <a:latin typeface="Arial" panose="020B0604020202020204" pitchFamily="34" charset="0"/>
                <a:cs typeface="Arial" panose="020B0604020202020204" pitchFamily="34" charset="0"/>
              </a:rPr>
              <a:t>Microsoft Office 2016 </a:t>
            </a:r>
          </a:p>
        </p:txBody>
      </p:sp>
      <p:sp>
        <p:nvSpPr>
          <p:cNvPr id="10" name="Rectangle: Rounded Corners 9">
            <a:extLst>
              <a:ext uri="{FF2B5EF4-FFF2-40B4-BE49-F238E27FC236}">
                <a16:creationId xmlns:a16="http://schemas.microsoft.com/office/drawing/2014/main" id="{C4380487-F119-EBB4-C431-25E69EF8E405}"/>
              </a:ext>
            </a:extLst>
          </p:cNvPr>
          <p:cNvSpPr/>
          <p:nvPr/>
        </p:nvSpPr>
        <p:spPr>
          <a:xfrm>
            <a:off x="9677400" y="4229100"/>
            <a:ext cx="6124575" cy="2438400"/>
          </a:xfrm>
          <a:prstGeom prst="roundRect">
            <a:avLst/>
          </a:prstGeom>
          <a:solidFill>
            <a:srgbClr val="FFEED2"/>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i="1">
                <a:solidFill>
                  <a:schemeClr val="tx1"/>
                </a:solidFill>
                <a:latin typeface="Arial" panose="020B0604020202020204" pitchFamily="34" charset="0"/>
                <a:cs typeface="Arial" panose="020B0604020202020204" pitchFamily="34" charset="0"/>
              </a:rPr>
              <a:t>Bước 3. </a:t>
            </a:r>
          </a:p>
          <a:p>
            <a:pPr algn="ctr">
              <a:lnSpc>
                <a:spcPct val="150000"/>
              </a:lnSpc>
            </a:pPr>
            <a:r>
              <a:rPr lang="en-US" sz="3500">
                <a:solidFill>
                  <a:schemeClr val="tx1"/>
                </a:solidFill>
                <a:latin typeface="Arial" panose="020B0604020202020204" pitchFamily="34" charset="0"/>
                <a:cs typeface="Arial" panose="020B0604020202020204" pitchFamily="34" charset="0"/>
              </a:rPr>
              <a:t>Nháy chuột chọn biểu tượng </a:t>
            </a:r>
            <a:r>
              <a:rPr lang="en-US" sz="3500" b="1">
                <a:solidFill>
                  <a:schemeClr val="tx1"/>
                </a:solidFill>
                <a:latin typeface="Arial" panose="020B0604020202020204" pitchFamily="34" charset="0"/>
                <a:cs typeface="Arial" panose="020B0604020202020204" pitchFamily="34" charset="0"/>
              </a:rPr>
              <a:t>Microsoft Office 2016 </a:t>
            </a:r>
          </a:p>
        </p:txBody>
      </p:sp>
      <p:sp>
        <p:nvSpPr>
          <p:cNvPr id="11" name="TextBox 10">
            <a:extLst>
              <a:ext uri="{FF2B5EF4-FFF2-40B4-BE49-F238E27FC236}">
                <a16:creationId xmlns:a16="http://schemas.microsoft.com/office/drawing/2014/main" id="{46EB1225-7A39-FC7D-A6C3-CCB85EBC6CCE}"/>
              </a:ext>
            </a:extLst>
          </p:cNvPr>
          <p:cNvSpPr txBox="1"/>
          <p:nvPr/>
        </p:nvSpPr>
        <p:spPr>
          <a:xfrm>
            <a:off x="838200" y="357369"/>
            <a:ext cx="166116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Cách kích hoạt phần mềm PowerPoint bằng bảng chọn Start</a:t>
            </a:r>
          </a:p>
        </p:txBody>
      </p:sp>
    </p:spTree>
    <p:extLst>
      <p:ext uri="{BB962C8B-B14F-4D97-AF65-F5344CB8AC3E}">
        <p14:creationId xmlns:p14="http://schemas.microsoft.com/office/powerpoint/2010/main" val="225320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2" name="Freeform 2"/>
          <p:cNvSpPr/>
          <p:nvPr/>
        </p:nvSpPr>
        <p:spPr>
          <a:xfrm flipH="1">
            <a:off x="2172270" y="644176"/>
            <a:ext cx="13943460" cy="10501168"/>
          </a:xfrm>
          <a:custGeom>
            <a:avLst/>
            <a:gdLst/>
            <a:ahLst/>
            <a:cxnLst/>
            <a:rect l="l" t="t" r="r" b="b"/>
            <a:pathLst>
              <a:path w="13943460" h="10501168">
                <a:moveTo>
                  <a:pt x="13943460" y="0"/>
                </a:moveTo>
                <a:lnTo>
                  <a:pt x="0" y="0"/>
                </a:lnTo>
                <a:lnTo>
                  <a:pt x="0" y="10501168"/>
                </a:lnTo>
                <a:lnTo>
                  <a:pt x="13943460" y="10501168"/>
                </a:lnTo>
                <a:lnTo>
                  <a:pt x="1394346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932505" y="4080584"/>
            <a:ext cx="5621883" cy="7140959"/>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131511" y="5928984"/>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6403366" y="-2223447"/>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AE1BD05-F00B-ADCA-CD53-A5FCFA365B54}"/>
              </a:ext>
            </a:extLst>
          </p:cNvPr>
          <p:cNvGrpSpPr/>
          <p:nvPr/>
        </p:nvGrpSpPr>
        <p:grpSpPr>
          <a:xfrm>
            <a:off x="3886200" y="3631528"/>
            <a:ext cx="10515600" cy="4594912"/>
            <a:chOff x="1676400" y="2324100"/>
            <a:chExt cx="10515600" cy="4594912"/>
          </a:xfrm>
        </p:grpSpPr>
        <p:sp>
          <p:nvSpPr>
            <p:cNvPr id="12" name="TextBox 11">
              <a:extLst>
                <a:ext uri="{FF2B5EF4-FFF2-40B4-BE49-F238E27FC236}">
                  <a16:creationId xmlns:a16="http://schemas.microsoft.com/office/drawing/2014/main" id="{928AE211-CD01-9437-EDA0-FF5C91920D54}"/>
                </a:ext>
              </a:extLst>
            </p:cNvPr>
            <p:cNvSpPr txBox="1"/>
            <p:nvPr/>
          </p:nvSpPr>
          <p:spPr>
            <a:xfrm>
              <a:off x="1676400" y="2324100"/>
              <a:ext cx="10515600" cy="459491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Kích hoạt phần mềm trình chiếu bằng biểu tượng hoặc bảng chọn Start.</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Ra khỏi phần mềm bằng cách nháy choột vào nút lệnh      ở góc phải phía trên cửa sổ phần mềm. </a:t>
              </a:r>
            </a:p>
          </p:txBody>
        </p:sp>
        <p:pic>
          <p:nvPicPr>
            <p:cNvPr id="13" name="Picture 12">
              <a:extLst>
                <a:ext uri="{FF2B5EF4-FFF2-40B4-BE49-F238E27FC236}">
                  <a16:creationId xmlns:a16="http://schemas.microsoft.com/office/drawing/2014/main" id="{D5932CD9-A279-3295-0469-721C2091FBC3}"/>
                </a:ext>
              </a:extLst>
            </p:cNvPr>
            <p:cNvPicPr>
              <a:picLocks noChangeAspect="1"/>
            </p:cNvPicPr>
            <p:nvPr/>
          </p:nvPicPr>
          <p:blipFill>
            <a:blip r:embed="rId10"/>
            <a:stretch>
              <a:fillRect/>
            </a:stretch>
          </p:blipFill>
          <p:spPr>
            <a:xfrm>
              <a:off x="4953000" y="4914900"/>
              <a:ext cx="1524000" cy="1455221"/>
            </a:xfrm>
            <a:prstGeom prst="rect">
              <a:avLst/>
            </a:prstGeom>
          </p:spPr>
        </p:pic>
      </p:grpSp>
      <p:sp>
        <p:nvSpPr>
          <p:cNvPr id="14" name="TextBox 13">
            <a:extLst>
              <a:ext uri="{FF2B5EF4-FFF2-40B4-BE49-F238E27FC236}">
                <a16:creationId xmlns:a16="http://schemas.microsoft.com/office/drawing/2014/main" id="{43420AF4-E081-D960-3EAF-D9CADF716641}"/>
              </a:ext>
            </a:extLst>
          </p:cNvPr>
          <p:cNvSpPr txBox="1"/>
          <p:nvPr/>
        </p:nvSpPr>
        <p:spPr>
          <a:xfrm>
            <a:off x="5943729" y="2317210"/>
            <a:ext cx="6400800" cy="1092607"/>
          </a:xfrm>
          <a:prstGeom prst="rect">
            <a:avLst/>
          </a:prstGeom>
          <a:noFill/>
        </p:spPr>
        <p:txBody>
          <a:bodyPr wrap="square" rtlCol="0">
            <a:spAutoFit/>
          </a:bodyPr>
          <a:lstStyle/>
          <a:p>
            <a:pPr algn="ctr"/>
            <a:r>
              <a:rPr lang="en-US" sz="6500" b="1">
                <a:solidFill>
                  <a:srgbClr val="C00000"/>
                </a:solidFill>
                <a:latin typeface="Arial" panose="020B0604020202020204" pitchFamily="34" charset="0"/>
                <a:cs typeface="Arial" panose="020B0604020202020204" pitchFamily="34" charset="0"/>
              </a:rPr>
              <a:t>KẾT LUẬN </a:t>
            </a:r>
          </a:p>
        </p:txBody>
      </p:sp>
    </p:spTree>
    <p:extLst>
      <p:ext uri="{BB962C8B-B14F-4D97-AF65-F5344CB8AC3E}">
        <p14:creationId xmlns:p14="http://schemas.microsoft.com/office/powerpoint/2010/main" val="1566989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773</Words>
  <Application>Microsoft Office PowerPoint</Application>
  <PresentationFormat>Custom</PresentationFormat>
  <Paragraphs>92</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Wingdings</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Minimalist English Collocations In Use Education Presentation (Bài thuyết trình (16:9))</dc:title>
  <cp:lastModifiedBy>Administrator</cp:lastModifiedBy>
  <cp:revision>5</cp:revision>
  <dcterms:created xsi:type="dcterms:W3CDTF">2006-08-16T00:00:00Z</dcterms:created>
  <dcterms:modified xsi:type="dcterms:W3CDTF">2023-11-30T01:03:51Z</dcterms:modified>
  <dc:identifier>DAFtqO2D5Bk</dc:identifier>
</cp:coreProperties>
</file>