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2" r:id="rId6"/>
    <p:sldId id="258" r:id="rId7"/>
    <p:sldId id="274" r:id="rId8"/>
    <p:sldId id="275" r:id="rId9"/>
    <p:sldId id="279" r:id="rId10"/>
    <p:sldId id="259" r:id="rId11"/>
    <p:sldId id="282" r:id="rId12"/>
    <p:sldId id="286" r:id="rId13"/>
    <p:sldId id="280" r:id="rId14"/>
    <p:sldId id="283" r:id="rId15"/>
    <p:sldId id="257" r:id="rId16"/>
    <p:sldId id="285" r:id="rId17"/>
    <p:sldId id="287" r:id="rId18"/>
    <p:sldId id="288" r:id="rId19"/>
    <p:sldId id="289" r:id="rId20"/>
    <p:sldId id="290" r:id="rId21"/>
    <p:sldId id="266" r:id="rId22"/>
    <p:sldId id="260" r:id="rId23"/>
    <p:sldId id="268" r:id="rId24"/>
  </p:sldIdLst>
  <p:sldSz cx="18288000" cy="10287000"/>
  <p:notesSz cx="6858000" cy="9144000"/>
  <p:embeddedFontLst>
    <p:embeddedFont>
      <p:font typeface="Amasis MT Pro Black" panose="02040A04050005020304" pitchFamily="18" charset="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sto MT" panose="020406030505050303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05D0F8-59CB-466C-A0EA-F31D309B8C1B}">
          <p14:sldIdLst>
            <p14:sldId id="256"/>
            <p14:sldId id="276"/>
            <p14:sldId id="277"/>
            <p14:sldId id="278"/>
            <p14:sldId id="272"/>
            <p14:sldId id="258"/>
            <p14:sldId id="274"/>
            <p14:sldId id="275"/>
            <p14:sldId id="279"/>
            <p14:sldId id="259"/>
            <p14:sldId id="282"/>
            <p14:sldId id="286"/>
            <p14:sldId id="280"/>
            <p14:sldId id="283"/>
            <p14:sldId id="257"/>
            <p14:sldId id="285"/>
            <p14:sldId id="287"/>
            <p14:sldId id="288"/>
            <p14:sldId id="289"/>
            <p14:sldId id="290"/>
            <p14:sldId id="266"/>
            <p14:sldId id="260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6D50"/>
    <a:srgbClr val="EAE8DD"/>
    <a:srgbClr val="DEAB9F"/>
    <a:srgbClr val="FAB1A0"/>
    <a:srgbClr val="619AD4"/>
    <a:srgbClr val="74B9FF"/>
    <a:srgbClr val="E6B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svg"/><Relationship Id="rId7" Type="http://schemas.openxmlformats.org/officeDocument/2006/relationships/image" Target="../media/image1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3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0.svg"/><Relationship Id="rId5" Type="http://schemas.openxmlformats.org/officeDocument/2006/relationships/image" Target="../media/image8.sv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5.svg"/><Relationship Id="rId7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gif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.svg"/><Relationship Id="rId10" Type="http://schemas.openxmlformats.org/officeDocument/2006/relationships/image" Target="../media/image56.gif"/><Relationship Id="rId4" Type="http://schemas.openxmlformats.org/officeDocument/2006/relationships/image" Target="../media/image35.png"/><Relationship Id="rId9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svg"/><Relationship Id="rId7" Type="http://schemas.openxmlformats.org/officeDocument/2006/relationships/image" Target="../media/image69.svg"/><Relationship Id="rId12" Type="http://schemas.openxmlformats.org/officeDocument/2006/relationships/image" Target="../media/image7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svg"/><Relationship Id="rId10" Type="http://schemas.openxmlformats.org/officeDocument/2006/relationships/image" Target="../media/image71.sv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3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0.svg"/><Relationship Id="rId5" Type="http://schemas.openxmlformats.org/officeDocument/2006/relationships/image" Target="../media/image8.sv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2617" y="1177981"/>
            <a:ext cx="14075984" cy="7931039"/>
          </a:xfrm>
          <a:custGeom>
            <a:avLst/>
            <a:gdLst/>
            <a:ahLst/>
            <a:cxnLst/>
            <a:rect l="l" t="t" r="r" b="b"/>
            <a:pathLst>
              <a:path w="13022766" h="7931039">
                <a:moveTo>
                  <a:pt x="0" y="0"/>
                </a:moveTo>
                <a:lnTo>
                  <a:pt x="13022766" y="0"/>
                </a:lnTo>
                <a:lnTo>
                  <a:pt x="13022766" y="7931038"/>
                </a:lnTo>
                <a:lnTo>
                  <a:pt x="0" y="793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11406" y="5246311"/>
            <a:ext cx="5395554" cy="5425146"/>
          </a:xfrm>
          <a:custGeom>
            <a:avLst/>
            <a:gdLst/>
            <a:ahLst/>
            <a:cxnLst/>
            <a:rect l="l" t="t" r="r" b="b"/>
            <a:pathLst>
              <a:path w="6805249" h="6842572">
                <a:moveTo>
                  <a:pt x="0" y="0"/>
                </a:moveTo>
                <a:lnTo>
                  <a:pt x="6805249" y="0"/>
                </a:lnTo>
                <a:lnTo>
                  <a:pt x="6805249" y="6842571"/>
                </a:lnTo>
                <a:lnTo>
                  <a:pt x="0" y="68425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2716" y="3688619"/>
            <a:ext cx="1243507" cy="904369"/>
          </a:xfrm>
          <a:custGeom>
            <a:avLst/>
            <a:gdLst/>
            <a:ahLst/>
            <a:cxnLst/>
            <a:rect l="l" t="t" r="r" b="b"/>
            <a:pathLst>
              <a:path w="1243507" h="904369">
                <a:moveTo>
                  <a:pt x="0" y="0"/>
                </a:moveTo>
                <a:lnTo>
                  <a:pt x="1243507" y="0"/>
                </a:lnTo>
                <a:lnTo>
                  <a:pt x="1243507" y="904369"/>
                </a:lnTo>
                <a:lnTo>
                  <a:pt x="0" y="90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72716" y="2433300"/>
            <a:ext cx="995422" cy="809006"/>
          </a:xfrm>
          <a:custGeom>
            <a:avLst/>
            <a:gdLst/>
            <a:ahLst/>
            <a:cxnLst/>
            <a:rect l="l" t="t" r="r" b="b"/>
            <a:pathLst>
              <a:path w="995422" h="809006">
                <a:moveTo>
                  <a:pt x="0" y="0"/>
                </a:moveTo>
                <a:lnTo>
                  <a:pt x="995421" y="0"/>
                </a:lnTo>
                <a:lnTo>
                  <a:pt x="995421" y="809006"/>
                </a:lnTo>
                <a:lnTo>
                  <a:pt x="0" y="809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2716" y="1177981"/>
            <a:ext cx="995422" cy="809006"/>
          </a:xfrm>
          <a:custGeom>
            <a:avLst/>
            <a:gdLst/>
            <a:ahLst/>
            <a:cxnLst/>
            <a:rect l="l" t="t" r="r" b="b"/>
            <a:pathLst>
              <a:path w="995422" h="809006">
                <a:moveTo>
                  <a:pt x="0" y="0"/>
                </a:moveTo>
                <a:lnTo>
                  <a:pt x="995421" y="0"/>
                </a:lnTo>
                <a:lnTo>
                  <a:pt x="995421" y="809006"/>
                </a:lnTo>
                <a:lnTo>
                  <a:pt x="0" y="809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625967" y="1714335"/>
            <a:ext cx="345445" cy="34544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6B6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122337" y="1714335"/>
            <a:ext cx="345445" cy="34544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6B6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18708" y="1714335"/>
            <a:ext cx="345445" cy="34544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6B63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2008459" y="6613924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460516" y="-343065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340231" y="5793102"/>
            <a:ext cx="1394537" cy="122892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873263" y="2050917"/>
            <a:ext cx="11900006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72270" y="644176"/>
            <a:ext cx="13943460" cy="10501168"/>
          </a:xfrm>
          <a:custGeom>
            <a:avLst/>
            <a:gdLst/>
            <a:ahLst/>
            <a:cxnLst/>
            <a:rect l="l" t="t" r="r" b="b"/>
            <a:pathLst>
              <a:path w="13943460" h="10501168">
                <a:moveTo>
                  <a:pt x="13943460" y="0"/>
                </a:moveTo>
                <a:lnTo>
                  <a:pt x="0" y="0"/>
                </a:lnTo>
                <a:lnTo>
                  <a:pt x="0" y="10501168"/>
                </a:lnTo>
                <a:lnTo>
                  <a:pt x="13943460" y="10501168"/>
                </a:lnTo>
                <a:lnTo>
                  <a:pt x="139434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32505" y="4080584"/>
            <a:ext cx="5621883" cy="7140959"/>
          </a:xfrm>
          <a:custGeom>
            <a:avLst/>
            <a:gdLst/>
            <a:ahLst/>
            <a:cxnLst/>
            <a:rect l="l" t="t" r="r" b="b"/>
            <a:pathLst>
              <a:path w="5621883" h="7140959">
                <a:moveTo>
                  <a:pt x="0" y="0"/>
                </a:moveTo>
                <a:lnTo>
                  <a:pt x="5621882" y="0"/>
                </a:lnTo>
                <a:lnTo>
                  <a:pt x="5621882" y="7140960"/>
                </a:lnTo>
                <a:lnTo>
                  <a:pt x="0" y="7140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52381" y="3052794"/>
            <a:ext cx="11385735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52381" y="4277205"/>
            <a:ext cx="11385735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phần mềm quản lí tệp, ở dải lệnh </a:t>
            </a:r>
            <a:r>
              <a:rPr lang="en-US" sz="4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40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có thể đổi tên tệp bằng lệnh </a:t>
            </a:r>
            <a:r>
              <a:rPr lang="en-US" sz="4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</a:t>
            </a:r>
            <a:r>
              <a:rPr lang="en-US" sz="40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-2131511" y="5928984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03366" y="-2223447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475194-B5C1-1712-3FD2-0D8F837425CF}"/>
              </a:ext>
            </a:extLst>
          </p:cNvPr>
          <p:cNvSpPr/>
          <p:nvPr/>
        </p:nvSpPr>
        <p:spPr>
          <a:xfrm>
            <a:off x="2590800" y="495300"/>
            <a:ext cx="15087600" cy="9296400"/>
          </a:xfrm>
          <a:prstGeom prst="roundRect">
            <a:avLst>
              <a:gd name="adj" fmla="val 6985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634161" y="3619500"/>
            <a:ext cx="9000878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 THƯ MỤC, TỆP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" y="999211"/>
            <a:ext cx="1243507" cy="904369"/>
          </a:xfrm>
          <a:custGeom>
            <a:avLst/>
            <a:gdLst/>
            <a:ahLst/>
            <a:cxnLst/>
            <a:rect l="l" t="t" r="r" b="b"/>
            <a:pathLst>
              <a:path w="1243507" h="904369">
                <a:moveTo>
                  <a:pt x="0" y="0"/>
                </a:moveTo>
                <a:lnTo>
                  <a:pt x="1243506" y="0"/>
                </a:lnTo>
                <a:lnTo>
                  <a:pt x="1243506" y="904369"/>
                </a:lnTo>
                <a:lnTo>
                  <a:pt x="0" y="90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4400" y="3619500"/>
            <a:ext cx="995422" cy="809006"/>
          </a:xfrm>
          <a:custGeom>
            <a:avLst/>
            <a:gdLst/>
            <a:ahLst/>
            <a:cxnLst/>
            <a:rect l="l" t="t" r="r" b="b"/>
            <a:pathLst>
              <a:path w="995422" h="809006">
                <a:moveTo>
                  <a:pt x="0" y="0"/>
                </a:moveTo>
                <a:lnTo>
                  <a:pt x="995421" y="0"/>
                </a:lnTo>
                <a:lnTo>
                  <a:pt x="995421" y="809006"/>
                </a:lnTo>
                <a:lnTo>
                  <a:pt x="0" y="80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4400" y="2364181"/>
            <a:ext cx="995422" cy="809006"/>
          </a:xfrm>
          <a:custGeom>
            <a:avLst/>
            <a:gdLst/>
            <a:ahLst/>
            <a:cxnLst/>
            <a:rect l="l" t="t" r="r" b="b"/>
            <a:pathLst>
              <a:path w="995422" h="809006">
                <a:moveTo>
                  <a:pt x="0" y="0"/>
                </a:moveTo>
                <a:lnTo>
                  <a:pt x="995421" y="0"/>
                </a:lnTo>
                <a:lnTo>
                  <a:pt x="995421" y="809006"/>
                </a:lnTo>
                <a:lnTo>
                  <a:pt x="0" y="80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F1EB73-E06B-2E4E-EDB6-68DB49137483}"/>
              </a:ext>
            </a:extLst>
          </p:cNvPr>
          <p:cNvCxnSpPr>
            <a:cxnSpLocks/>
          </p:cNvCxnSpPr>
          <p:nvPr/>
        </p:nvCxnSpPr>
        <p:spPr>
          <a:xfrm>
            <a:off x="2590800" y="1714500"/>
            <a:ext cx="1508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CCF7AE39-72BF-DBF5-D0FF-66E857D9E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59200" y="64770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BB4BE9-D67B-A66A-B98B-140DEF535BEE}"/>
              </a:ext>
            </a:extLst>
          </p:cNvPr>
          <p:cNvCxnSpPr/>
          <p:nvPr/>
        </p:nvCxnSpPr>
        <p:spPr>
          <a:xfrm>
            <a:off x="16154400" y="495300"/>
            <a:ext cx="0" cy="1219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">
            <a:extLst>
              <a:ext uri="{FF2B5EF4-FFF2-40B4-BE49-F238E27FC236}">
                <a16:creationId xmlns:a16="http://schemas.microsoft.com/office/drawing/2014/main" id="{BED6A594-17E3-90AF-6D6D-37EA276C4BD4}"/>
              </a:ext>
            </a:extLst>
          </p:cNvPr>
          <p:cNvSpPr/>
          <p:nvPr/>
        </p:nvSpPr>
        <p:spPr>
          <a:xfrm rot="20173126">
            <a:off x="496945" y="6408528"/>
            <a:ext cx="3249353" cy="3148918"/>
          </a:xfrm>
          <a:custGeom>
            <a:avLst/>
            <a:gdLst/>
            <a:ahLst/>
            <a:cxnLst/>
            <a:rect l="l" t="t" r="r" b="b"/>
            <a:pathLst>
              <a:path w="1689664" h="1637438">
                <a:moveTo>
                  <a:pt x="0" y="0"/>
                </a:moveTo>
                <a:lnTo>
                  <a:pt x="1689664" y="0"/>
                </a:lnTo>
                <a:lnTo>
                  <a:pt x="1689664" y="1637438"/>
                </a:lnTo>
                <a:lnTo>
                  <a:pt x="0" y="1637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E05BA1E2-2897-507F-58BD-6D1206AC961D}"/>
              </a:ext>
            </a:extLst>
          </p:cNvPr>
          <p:cNvSpPr/>
          <p:nvPr/>
        </p:nvSpPr>
        <p:spPr>
          <a:xfrm rot="238888" flipH="1">
            <a:off x="15148569" y="5090237"/>
            <a:ext cx="2621261" cy="4463447"/>
          </a:xfrm>
          <a:custGeom>
            <a:avLst/>
            <a:gdLst/>
            <a:ahLst/>
            <a:cxnLst/>
            <a:rect l="l" t="t" r="r" b="b"/>
            <a:pathLst>
              <a:path w="3183193" h="5420297">
                <a:moveTo>
                  <a:pt x="3183193" y="0"/>
                </a:moveTo>
                <a:lnTo>
                  <a:pt x="0" y="0"/>
                </a:lnTo>
                <a:lnTo>
                  <a:pt x="0" y="5420297"/>
                </a:lnTo>
                <a:lnTo>
                  <a:pt x="3183193" y="5420297"/>
                </a:lnTo>
                <a:lnTo>
                  <a:pt x="31831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01C95-DD8D-4FD2-DA74-7A9ACCE51F69}"/>
              </a:ext>
            </a:extLst>
          </p:cNvPr>
          <p:cNvSpPr txBox="1"/>
          <p:nvPr/>
        </p:nvSpPr>
        <p:spPr>
          <a:xfrm>
            <a:off x="790575" y="876300"/>
            <a:ext cx="168783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2.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Em hãy xóa tệp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ChuDeA_Bai1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bằng các chọn tệp và nháy chuột vào lệnh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E85A9F98-C3D6-F6D8-1AC5-15A8302E0936}"/>
              </a:ext>
            </a:extLst>
          </p:cNvPr>
          <p:cNvSpPr/>
          <p:nvPr/>
        </p:nvSpPr>
        <p:spPr>
          <a:xfrm>
            <a:off x="15882924" y="7200900"/>
            <a:ext cx="1331921" cy="2782081"/>
          </a:xfrm>
          <a:custGeom>
            <a:avLst/>
            <a:gdLst/>
            <a:ahLst/>
            <a:cxnLst/>
            <a:rect l="l" t="t" r="r" b="b"/>
            <a:pathLst>
              <a:path w="1969960" h="4114800">
                <a:moveTo>
                  <a:pt x="0" y="0"/>
                </a:moveTo>
                <a:lnTo>
                  <a:pt x="1969961" y="0"/>
                </a:lnTo>
                <a:lnTo>
                  <a:pt x="1969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0D163-0D8F-77BE-51CB-D7CC34B0038C}"/>
              </a:ext>
            </a:extLst>
          </p:cNvPr>
          <p:cNvSpPr txBox="1"/>
          <p:nvPr/>
        </p:nvSpPr>
        <p:spPr>
          <a:xfrm>
            <a:off x="647700" y="29337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Các bước thực hiện: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2AA6DB-6401-A123-2666-8D630EFE6E40}"/>
              </a:ext>
            </a:extLst>
          </p:cNvPr>
          <p:cNvGrpSpPr/>
          <p:nvPr/>
        </p:nvGrpSpPr>
        <p:grpSpPr>
          <a:xfrm>
            <a:off x="1676400" y="4023860"/>
            <a:ext cx="12458700" cy="914400"/>
            <a:chOff x="1371600" y="4256072"/>
            <a:chExt cx="12458700" cy="914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C4E1F10-4457-BE6A-E2C2-99E784EAD25C}"/>
                </a:ext>
              </a:extLst>
            </p:cNvPr>
            <p:cNvSpPr/>
            <p:nvPr/>
          </p:nvSpPr>
          <p:spPr>
            <a:xfrm>
              <a:off x="1371600" y="4256072"/>
              <a:ext cx="914400" cy="914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103639-7824-8F24-4C8A-F4EE50FD1866}"/>
                </a:ext>
              </a:extLst>
            </p:cNvPr>
            <p:cNvSpPr txBox="1"/>
            <p:nvPr/>
          </p:nvSpPr>
          <p:spPr>
            <a:xfrm>
              <a:off x="3009900" y="4390107"/>
              <a:ext cx="1082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Truy cập vào thư mục </a:t>
              </a:r>
              <a:r>
                <a:rPr lang="en-US" sz="3600" i="1">
                  <a:latin typeface="Arial" panose="020B0604020202020204" pitchFamily="34" charset="0"/>
                  <a:cs typeface="Arial" panose="020B0604020202020204" pitchFamily="34" charset="0"/>
                </a:rPr>
                <a:t>Tinhoc4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 trong máy tính.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B8BAE8-9741-344A-484F-EDE6EC0DDF6A}"/>
              </a:ext>
            </a:extLst>
          </p:cNvPr>
          <p:cNvGrpSpPr/>
          <p:nvPr/>
        </p:nvGrpSpPr>
        <p:grpSpPr>
          <a:xfrm>
            <a:off x="1676400" y="5714315"/>
            <a:ext cx="12458700" cy="914400"/>
            <a:chOff x="1371600" y="4256072"/>
            <a:chExt cx="12458700" cy="914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1C695D3-9961-F917-09A6-F52D76648706}"/>
                </a:ext>
              </a:extLst>
            </p:cNvPr>
            <p:cNvSpPr/>
            <p:nvPr/>
          </p:nvSpPr>
          <p:spPr>
            <a:xfrm>
              <a:off x="1371600" y="4256072"/>
              <a:ext cx="914400" cy="914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1D743F-0452-2C61-049A-36FC3FEBF1AD}"/>
                </a:ext>
              </a:extLst>
            </p:cNvPr>
            <p:cNvSpPr txBox="1"/>
            <p:nvPr/>
          </p:nvSpPr>
          <p:spPr>
            <a:xfrm>
              <a:off x="3009900" y="4390107"/>
              <a:ext cx="1082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Click chọn tệp </a:t>
              </a:r>
              <a:r>
                <a:rPr lang="en-US" sz="3600" i="1">
                  <a:latin typeface="Arial" panose="020B0604020202020204" pitchFamily="34" charset="0"/>
                  <a:cs typeface="Arial" panose="020B0604020202020204" pitchFamily="34" charset="0"/>
                </a:rPr>
                <a:t>ChuDeA_Bai1.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DAA200-A58E-9724-4370-7B13513752BE}"/>
              </a:ext>
            </a:extLst>
          </p:cNvPr>
          <p:cNvGrpSpPr/>
          <p:nvPr/>
        </p:nvGrpSpPr>
        <p:grpSpPr>
          <a:xfrm>
            <a:off x="1676400" y="7538805"/>
            <a:ext cx="12458700" cy="914400"/>
            <a:chOff x="1371600" y="4256072"/>
            <a:chExt cx="12458700" cy="9144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CBF9799-2860-7537-010D-4469C8053BD9}"/>
                </a:ext>
              </a:extLst>
            </p:cNvPr>
            <p:cNvSpPr/>
            <p:nvPr/>
          </p:nvSpPr>
          <p:spPr>
            <a:xfrm>
              <a:off x="1371600" y="4256072"/>
              <a:ext cx="914400" cy="914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885AFE-69AF-520B-BFFE-FE2BED34F388}"/>
                </a:ext>
              </a:extLst>
            </p:cNvPr>
            <p:cNvSpPr txBox="1"/>
            <p:nvPr/>
          </p:nvSpPr>
          <p:spPr>
            <a:xfrm>
              <a:off x="3009900" y="4390107"/>
              <a:ext cx="1082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Nháy chuột vào lệnh 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Delete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 trên dải lệnh 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Home.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47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9AC682-A9ED-C005-B462-65453557D8CE}"/>
              </a:ext>
            </a:extLst>
          </p:cNvPr>
          <p:cNvGrpSpPr/>
          <p:nvPr/>
        </p:nvGrpSpPr>
        <p:grpSpPr>
          <a:xfrm>
            <a:off x="1295400" y="988492"/>
            <a:ext cx="13335000" cy="1648587"/>
            <a:chOff x="1295400" y="988492"/>
            <a:chExt cx="13335000" cy="1648587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48E34AE1-D177-2337-F465-77D885B33D7C}"/>
                </a:ext>
              </a:extLst>
            </p:cNvPr>
            <p:cNvSpPr/>
            <p:nvPr/>
          </p:nvSpPr>
          <p:spPr>
            <a:xfrm>
              <a:off x="1295400" y="988492"/>
              <a:ext cx="2022806" cy="1648587"/>
            </a:xfrm>
            <a:custGeom>
              <a:avLst/>
              <a:gdLst/>
              <a:ahLst/>
              <a:cxnLst/>
              <a:rect l="l" t="t" r="r" b="b"/>
              <a:pathLst>
                <a:path w="5048834" h="4114800">
                  <a:moveTo>
                    <a:pt x="0" y="0"/>
                  </a:moveTo>
                  <a:lnTo>
                    <a:pt x="5048834" y="0"/>
                  </a:lnTo>
                  <a:lnTo>
                    <a:pt x="50488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030AAA-C6A2-C8AB-7E1E-DD868D3972E6}"/>
                </a:ext>
              </a:extLst>
            </p:cNvPr>
            <p:cNvSpPr txBox="1"/>
            <p:nvPr/>
          </p:nvSpPr>
          <p:spPr>
            <a:xfrm>
              <a:off x="3733800" y="1458842"/>
              <a:ext cx="1089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hoạt động 2 và trả lời câu hỏi sau đây: 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4C342F-2FC0-8840-BCEF-0B4B8B7C5E6E}"/>
              </a:ext>
            </a:extLst>
          </p:cNvPr>
          <p:cNvSpPr/>
          <p:nvPr/>
        </p:nvSpPr>
        <p:spPr>
          <a:xfrm>
            <a:off x="2057400" y="3039782"/>
            <a:ext cx="7086600" cy="1648587"/>
          </a:xfrm>
          <a:prstGeom prst="roundRect">
            <a:avLst/>
          </a:prstGeom>
          <a:solidFill>
            <a:srgbClr val="FAB1A0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accent2">
                    <a:lumMod val="50000"/>
                  </a:schemeClr>
                </a:solidFill>
              </a:rPr>
              <a:t>Trong thư mục </a:t>
            </a:r>
            <a:r>
              <a:rPr lang="vi-VN" sz="3600" i="1">
                <a:solidFill>
                  <a:schemeClr val="accent2">
                    <a:lumMod val="50000"/>
                  </a:schemeClr>
                </a:solidFill>
              </a:rPr>
              <a:t>Tinhoc4</a:t>
            </a:r>
            <a:r>
              <a:rPr lang="vi-VN" sz="3600">
                <a:solidFill>
                  <a:schemeClr val="accent2">
                    <a:lumMod val="50000"/>
                  </a:schemeClr>
                </a:solidFill>
              </a:rPr>
              <a:t> còn có tệp </a:t>
            </a:r>
            <a:r>
              <a:rPr lang="vi-VN" sz="3600" i="1">
                <a:solidFill>
                  <a:schemeClr val="accent2">
                    <a:lumMod val="50000"/>
                  </a:schemeClr>
                </a:solidFill>
              </a:rPr>
              <a:t>ChuDeA_Bai1 </a:t>
            </a:r>
            <a:r>
              <a:rPr lang="vi-VN" sz="3600">
                <a:solidFill>
                  <a:schemeClr val="accent2">
                    <a:lumMod val="50000"/>
                  </a:schemeClr>
                </a:solidFill>
              </a:rPr>
              <a:t>không? </a:t>
            </a:r>
            <a:endParaRPr lang="en-US" sz="36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48C356-E3DF-23B1-17D3-B908122A05CB}"/>
              </a:ext>
            </a:extLst>
          </p:cNvPr>
          <p:cNvSpPr/>
          <p:nvPr/>
        </p:nvSpPr>
        <p:spPr>
          <a:xfrm>
            <a:off x="2057400" y="5229565"/>
            <a:ext cx="7086600" cy="1756944"/>
          </a:xfrm>
          <a:prstGeom prst="roundRect">
            <a:avLst/>
          </a:prstGeom>
          <a:solidFill>
            <a:srgbClr val="FAB1A0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accent2">
                    <a:lumMod val="50000"/>
                  </a:schemeClr>
                </a:solidFill>
              </a:rPr>
              <a:t>Tệp </a:t>
            </a:r>
            <a:r>
              <a:rPr lang="vi-VN" sz="3600" i="1">
                <a:solidFill>
                  <a:schemeClr val="accent2">
                    <a:lumMod val="50000"/>
                  </a:schemeClr>
                </a:solidFill>
              </a:rPr>
              <a:t>ChuDeA_Bai1 </a:t>
            </a:r>
            <a:r>
              <a:rPr lang="vi-VN" sz="3600">
                <a:solidFill>
                  <a:schemeClr val="accent2">
                    <a:lumMod val="50000"/>
                  </a:schemeClr>
                </a:solidFill>
              </a:rPr>
              <a:t>có thể mở được nữa không?</a:t>
            </a:r>
            <a:endParaRPr lang="en-US" sz="36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B61C22-1519-9A01-534A-775A4027665F}"/>
              </a:ext>
            </a:extLst>
          </p:cNvPr>
          <p:cNvSpPr/>
          <p:nvPr/>
        </p:nvSpPr>
        <p:spPr>
          <a:xfrm>
            <a:off x="2057400" y="7527705"/>
            <a:ext cx="7086600" cy="1756944"/>
          </a:xfrm>
          <a:prstGeom prst="roundRect">
            <a:avLst/>
          </a:prstGeom>
          <a:solidFill>
            <a:srgbClr val="FAB1A0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accent2">
                    <a:lumMod val="50000"/>
                  </a:schemeClr>
                </a:solidFill>
              </a:rPr>
              <a:t>Để xóa thư mục, em có thể dùng lệnh nào?</a:t>
            </a:r>
            <a:endParaRPr lang="en-US" sz="36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1444E6A-C080-1FA8-6B78-E2D0FE69C2B0}"/>
              </a:ext>
            </a:extLst>
          </p:cNvPr>
          <p:cNvSpPr/>
          <p:nvPr/>
        </p:nvSpPr>
        <p:spPr>
          <a:xfrm flipH="1">
            <a:off x="9876391" y="4203499"/>
            <a:ext cx="6917217" cy="5566019"/>
          </a:xfrm>
          <a:custGeom>
            <a:avLst/>
            <a:gdLst/>
            <a:ahLst/>
            <a:cxnLst/>
            <a:rect l="l" t="t" r="r" b="b"/>
            <a:pathLst>
              <a:path w="9885405" h="8229600">
                <a:moveTo>
                  <a:pt x="0" y="0"/>
                </a:moveTo>
                <a:lnTo>
                  <a:pt x="9885405" y="0"/>
                </a:lnTo>
                <a:lnTo>
                  <a:pt x="98854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9423897-C2CE-DB24-FAFF-1BED078AC49A}"/>
              </a:ext>
            </a:extLst>
          </p:cNvPr>
          <p:cNvSpPr/>
          <p:nvPr/>
        </p:nvSpPr>
        <p:spPr>
          <a:xfrm rot="1456381">
            <a:off x="475917" y="8416454"/>
            <a:ext cx="1191447" cy="1459455"/>
          </a:xfrm>
          <a:custGeom>
            <a:avLst/>
            <a:gdLst/>
            <a:ahLst/>
            <a:cxnLst/>
            <a:rect l="l" t="t" r="r" b="b"/>
            <a:pathLst>
              <a:path w="4013805" h="4916687">
                <a:moveTo>
                  <a:pt x="0" y="0"/>
                </a:moveTo>
                <a:lnTo>
                  <a:pt x="4013805" y="0"/>
                </a:lnTo>
                <a:lnTo>
                  <a:pt x="4013805" y="4916687"/>
                </a:lnTo>
                <a:lnTo>
                  <a:pt x="0" y="4916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3C38C5A1-361F-BB23-7B7D-FD5024DD747E}"/>
              </a:ext>
            </a:extLst>
          </p:cNvPr>
          <p:cNvSpPr/>
          <p:nvPr/>
        </p:nvSpPr>
        <p:spPr>
          <a:xfrm>
            <a:off x="-558852" y="556227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32689" y="8490502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9423897-C2CE-DB24-FAFF-1BED078AC49A}"/>
              </a:ext>
            </a:extLst>
          </p:cNvPr>
          <p:cNvSpPr/>
          <p:nvPr/>
        </p:nvSpPr>
        <p:spPr>
          <a:xfrm rot="1456381">
            <a:off x="475917" y="8416454"/>
            <a:ext cx="1191447" cy="1459455"/>
          </a:xfrm>
          <a:custGeom>
            <a:avLst/>
            <a:gdLst/>
            <a:ahLst/>
            <a:cxnLst/>
            <a:rect l="l" t="t" r="r" b="b"/>
            <a:pathLst>
              <a:path w="4013805" h="4916687">
                <a:moveTo>
                  <a:pt x="0" y="0"/>
                </a:moveTo>
                <a:lnTo>
                  <a:pt x="4013805" y="0"/>
                </a:lnTo>
                <a:lnTo>
                  <a:pt x="4013805" y="4916687"/>
                </a:lnTo>
                <a:lnTo>
                  <a:pt x="0" y="49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3C38C5A1-361F-BB23-7B7D-FD5024DD747E}"/>
              </a:ext>
            </a:extLst>
          </p:cNvPr>
          <p:cNvSpPr/>
          <p:nvPr/>
        </p:nvSpPr>
        <p:spPr>
          <a:xfrm>
            <a:off x="-2" y="163297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76599" y="8483163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16C34B-C082-B963-E409-05EAC19653B1}"/>
              </a:ext>
            </a:extLst>
          </p:cNvPr>
          <p:cNvSpPr/>
          <p:nvPr/>
        </p:nvSpPr>
        <p:spPr>
          <a:xfrm rot="7417745">
            <a:off x="16591804" y="692511"/>
            <a:ext cx="1727220" cy="851048"/>
          </a:xfrm>
          <a:custGeom>
            <a:avLst/>
            <a:gdLst/>
            <a:ahLst/>
            <a:cxnLst/>
            <a:rect l="l" t="t" r="r" b="b"/>
            <a:pathLst>
              <a:path w="5224604" h="2574305">
                <a:moveTo>
                  <a:pt x="0" y="0"/>
                </a:moveTo>
                <a:lnTo>
                  <a:pt x="5224604" y="0"/>
                </a:lnTo>
                <a:lnTo>
                  <a:pt x="5224604" y="2574305"/>
                </a:lnTo>
                <a:lnTo>
                  <a:pt x="0" y="2574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FEED7F-9763-038C-B803-AEC2AF4C177A}"/>
              </a:ext>
            </a:extLst>
          </p:cNvPr>
          <p:cNvGrpSpPr/>
          <p:nvPr/>
        </p:nvGrpSpPr>
        <p:grpSpPr>
          <a:xfrm>
            <a:off x="1597075" y="4310318"/>
            <a:ext cx="3166146" cy="2768385"/>
            <a:chOff x="2084242" y="3619500"/>
            <a:chExt cx="3166146" cy="2768385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5B04C58-B847-EC46-3D3C-4D2226C2ADF6}"/>
                </a:ext>
              </a:extLst>
            </p:cNvPr>
            <p:cNvSpPr/>
            <p:nvPr/>
          </p:nvSpPr>
          <p:spPr>
            <a:xfrm>
              <a:off x="2438400" y="3619500"/>
              <a:ext cx="2811988" cy="2045083"/>
            </a:xfrm>
            <a:custGeom>
              <a:avLst/>
              <a:gdLst/>
              <a:ahLst/>
              <a:cxnLst/>
              <a:rect l="l" t="t" r="r" b="b"/>
              <a:pathLst>
                <a:path w="1243507" h="904369">
                  <a:moveTo>
                    <a:pt x="0" y="0"/>
                  </a:moveTo>
                  <a:lnTo>
                    <a:pt x="1243506" y="0"/>
                  </a:lnTo>
                  <a:lnTo>
                    <a:pt x="1243506" y="904369"/>
                  </a:lnTo>
                  <a:lnTo>
                    <a:pt x="0" y="904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C7189A-C0B0-E3F0-5015-D1A0743DCA67}"/>
                </a:ext>
              </a:extLst>
            </p:cNvPr>
            <p:cNvSpPr txBox="1"/>
            <p:nvPr/>
          </p:nvSpPr>
          <p:spPr>
            <a:xfrm>
              <a:off x="2084242" y="5833887"/>
              <a:ext cx="31423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atin typeface="Courier New" panose="02070309020205020404" pitchFamily="49" charset="0"/>
                  <a:cs typeface="Courier New" panose="02070309020205020404" pitchFamily="49" charset="0"/>
                </a:rPr>
                <a:t>ChuDeA_Bai1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683F8D-59AF-5BF3-5A87-EC7626658D95}"/>
              </a:ext>
            </a:extLst>
          </p:cNvPr>
          <p:cNvSpPr txBox="1"/>
          <p:nvPr/>
        </p:nvSpPr>
        <p:spPr>
          <a:xfrm>
            <a:off x="3581400" y="1118035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Sau khi đổi tên của tệp 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3D8F59F-E20B-C422-E6BF-30A12E1612EB}"/>
              </a:ext>
            </a:extLst>
          </p:cNvPr>
          <p:cNvSpPr/>
          <p:nvPr/>
        </p:nvSpPr>
        <p:spPr>
          <a:xfrm>
            <a:off x="6047704" y="2781300"/>
            <a:ext cx="10668000" cy="1909476"/>
          </a:xfrm>
          <a:prstGeom prst="wedgeRoundRectCallout">
            <a:avLst>
              <a:gd name="adj1" fmla="val -54182"/>
              <a:gd name="adj2" fmla="val 42907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còn trong thư mục </a:t>
            </a:r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Tinhoc4.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E6B9293-70B8-6B86-D6D6-DA6BA6B45355}"/>
              </a:ext>
            </a:extLst>
          </p:cNvPr>
          <p:cNvSpPr/>
          <p:nvPr/>
        </p:nvSpPr>
        <p:spPr>
          <a:xfrm>
            <a:off x="6047704" y="6355522"/>
            <a:ext cx="10668000" cy="1909476"/>
          </a:xfrm>
          <a:prstGeom prst="wedgeRoundRectCallout">
            <a:avLst>
              <a:gd name="adj1" fmla="val -54181"/>
              <a:gd name="adj2" fmla="val -36407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 </a:t>
            </a:r>
            <a:r>
              <a:rPr lang="vi-VN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ChuDeA_Bai1 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thể mở được nữa.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3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673" y="-866302"/>
            <a:ext cx="7338060" cy="8229600"/>
          </a:xfrm>
          <a:custGeom>
            <a:avLst/>
            <a:gdLst/>
            <a:ahLst/>
            <a:cxnLst/>
            <a:rect l="l" t="t" r="r" b="b"/>
            <a:pathLst>
              <a:path w="7338060" h="8229600">
                <a:moveTo>
                  <a:pt x="0" y="0"/>
                </a:moveTo>
                <a:lnTo>
                  <a:pt x="7338060" y="0"/>
                </a:lnTo>
                <a:lnTo>
                  <a:pt x="73380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52763" y="5983424"/>
            <a:ext cx="4715136" cy="3274876"/>
          </a:xfrm>
          <a:custGeom>
            <a:avLst/>
            <a:gdLst/>
            <a:ahLst/>
            <a:cxnLst/>
            <a:rect l="l" t="t" r="r" b="b"/>
            <a:pathLst>
              <a:path w="4715136" h="3274876">
                <a:moveTo>
                  <a:pt x="0" y="0"/>
                </a:moveTo>
                <a:lnTo>
                  <a:pt x="4715136" y="0"/>
                </a:lnTo>
                <a:lnTo>
                  <a:pt x="4715136" y="3274876"/>
                </a:lnTo>
                <a:lnTo>
                  <a:pt x="0" y="3274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83289" y="4841579"/>
            <a:ext cx="690225" cy="1702350"/>
          </a:xfrm>
          <a:custGeom>
            <a:avLst/>
            <a:gdLst/>
            <a:ahLst/>
            <a:cxnLst/>
            <a:rect l="l" t="t" r="r" b="b"/>
            <a:pathLst>
              <a:path w="690225" h="1702350">
                <a:moveTo>
                  <a:pt x="0" y="0"/>
                </a:moveTo>
                <a:lnTo>
                  <a:pt x="690225" y="0"/>
                </a:lnTo>
                <a:lnTo>
                  <a:pt x="690225" y="1702349"/>
                </a:lnTo>
                <a:lnTo>
                  <a:pt x="0" y="1702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34971" y="5005040"/>
            <a:ext cx="1689664" cy="1637438"/>
          </a:xfrm>
          <a:custGeom>
            <a:avLst/>
            <a:gdLst/>
            <a:ahLst/>
            <a:cxnLst/>
            <a:rect l="l" t="t" r="r" b="b"/>
            <a:pathLst>
              <a:path w="1689664" h="1637438">
                <a:moveTo>
                  <a:pt x="0" y="0"/>
                </a:moveTo>
                <a:lnTo>
                  <a:pt x="1689664" y="0"/>
                </a:lnTo>
                <a:lnTo>
                  <a:pt x="1689664" y="1637438"/>
                </a:lnTo>
                <a:lnTo>
                  <a:pt x="0" y="16374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374596"/>
            <a:ext cx="4673315" cy="8264704"/>
          </a:xfrm>
          <a:custGeom>
            <a:avLst/>
            <a:gdLst/>
            <a:ahLst/>
            <a:cxnLst/>
            <a:rect l="l" t="t" r="r" b="b"/>
            <a:pathLst>
              <a:path w="4673315" h="8264704">
                <a:moveTo>
                  <a:pt x="0" y="0"/>
                </a:moveTo>
                <a:lnTo>
                  <a:pt x="4673315" y="0"/>
                </a:lnTo>
                <a:lnTo>
                  <a:pt x="4673315" y="8264704"/>
                </a:lnTo>
                <a:lnTo>
                  <a:pt x="0" y="82647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055083" y="0"/>
            <a:ext cx="7232917" cy="10287000"/>
            <a:chOff x="0" y="0"/>
            <a:chExt cx="2446690" cy="3479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46690" cy="3479800"/>
            </a:xfrm>
            <a:custGeom>
              <a:avLst/>
              <a:gdLst/>
              <a:ahLst/>
              <a:cxnLst/>
              <a:rect l="l" t="t" r="r" b="b"/>
              <a:pathLst>
                <a:path w="2446690" h="3479800">
                  <a:moveTo>
                    <a:pt x="0" y="0"/>
                  </a:moveTo>
                  <a:lnTo>
                    <a:pt x="2446690" y="0"/>
                  </a:lnTo>
                  <a:lnTo>
                    <a:pt x="2446690" y="3479800"/>
                  </a:lnTo>
                  <a:lnTo>
                    <a:pt x="0" y="3479800"/>
                  </a:lnTo>
                  <a:lnTo>
                    <a:pt x="0" y="0"/>
                  </a:lnTo>
                </a:path>
              </a:pathLst>
            </a:custGeom>
            <a:solidFill>
              <a:srgbClr val="D46D5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5144545" y="7211434"/>
            <a:ext cx="2114755" cy="2046866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7888B2F-2EC3-9EB7-155C-0CAAE720E53B}"/>
              </a:ext>
            </a:extLst>
          </p:cNvPr>
          <p:cNvSpPr/>
          <p:nvPr/>
        </p:nvSpPr>
        <p:spPr>
          <a:xfrm>
            <a:off x="9416553" y="1463423"/>
            <a:ext cx="8120674" cy="5497691"/>
          </a:xfrm>
          <a:prstGeom prst="wedgeEllipseCallout">
            <a:avLst>
              <a:gd name="adj1" fmla="val -46354"/>
              <a:gd name="adj2" fmla="val 38816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Để xóa thư mục, có thể dùng lệnh </a:t>
            </a:r>
            <a:r>
              <a:rPr lang="vi-VN" sz="4000" b="1" i="1">
                <a:solidFill>
                  <a:schemeClr val="tx1"/>
                </a:solidFill>
              </a:rPr>
              <a:t>Delete</a:t>
            </a:r>
            <a:endParaRPr lang="en-US" sz="4000" b="1" i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89423897-C2CE-DB24-FAFF-1BED078AC49A}"/>
              </a:ext>
            </a:extLst>
          </p:cNvPr>
          <p:cNvSpPr/>
          <p:nvPr/>
        </p:nvSpPr>
        <p:spPr>
          <a:xfrm rot="1456381">
            <a:off x="21291" y="6773092"/>
            <a:ext cx="1191447" cy="1459455"/>
          </a:xfrm>
          <a:custGeom>
            <a:avLst/>
            <a:gdLst/>
            <a:ahLst/>
            <a:cxnLst/>
            <a:rect l="l" t="t" r="r" b="b"/>
            <a:pathLst>
              <a:path w="4013805" h="4916687">
                <a:moveTo>
                  <a:pt x="0" y="0"/>
                </a:moveTo>
                <a:lnTo>
                  <a:pt x="4013805" y="0"/>
                </a:lnTo>
                <a:lnTo>
                  <a:pt x="4013805" y="4916687"/>
                </a:lnTo>
                <a:lnTo>
                  <a:pt x="0" y="49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3C38C5A1-361F-BB23-7B7D-FD5024DD747E}"/>
              </a:ext>
            </a:extLst>
          </p:cNvPr>
          <p:cNvSpPr/>
          <p:nvPr/>
        </p:nvSpPr>
        <p:spPr>
          <a:xfrm>
            <a:off x="-2" y="163297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76599" y="8483163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16C34B-C082-B963-E409-05EAC19653B1}"/>
              </a:ext>
            </a:extLst>
          </p:cNvPr>
          <p:cNvSpPr/>
          <p:nvPr/>
        </p:nvSpPr>
        <p:spPr>
          <a:xfrm rot="7417745">
            <a:off x="16591804" y="692511"/>
            <a:ext cx="1727220" cy="851048"/>
          </a:xfrm>
          <a:custGeom>
            <a:avLst/>
            <a:gdLst/>
            <a:ahLst/>
            <a:cxnLst/>
            <a:rect l="l" t="t" r="r" b="b"/>
            <a:pathLst>
              <a:path w="5224604" h="2574305">
                <a:moveTo>
                  <a:pt x="0" y="0"/>
                </a:moveTo>
                <a:lnTo>
                  <a:pt x="5224604" y="0"/>
                </a:lnTo>
                <a:lnTo>
                  <a:pt x="5224604" y="2574305"/>
                </a:lnTo>
                <a:lnTo>
                  <a:pt x="0" y="2574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45FF1-61E3-2022-55CC-B7798AFC47EC}"/>
              </a:ext>
            </a:extLst>
          </p:cNvPr>
          <p:cNvSpPr txBox="1"/>
          <p:nvPr/>
        </p:nvSpPr>
        <p:spPr>
          <a:xfrm>
            <a:off x="4914900" y="760173"/>
            <a:ext cx="845820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F208E-B076-5598-556F-6B881328A8FA}"/>
              </a:ext>
            </a:extLst>
          </p:cNvPr>
          <p:cNvSpPr txBox="1"/>
          <p:nvPr/>
        </p:nvSpPr>
        <p:spPr>
          <a:xfrm>
            <a:off x="12801600" y="4356399"/>
            <a:ext cx="5010151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kiểm tra cẩn thận các tệp, thư mục trước khi xóa để tránh xóa nhầm. 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5630839-741B-F67F-20FF-1A57E04652C4}"/>
              </a:ext>
            </a:extLst>
          </p:cNvPr>
          <p:cNvSpPr/>
          <p:nvPr/>
        </p:nvSpPr>
        <p:spPr>
          <a:xfrm>
            <a:off x="1490741" y="2400300"/>
            <a:ext cx="9634460" cy="2337690"/>
          </a:xfrm>
          <a:prstGeom prst="wedgeRoundRectCallout">
            <a:avLst>
              <a:gd name="adj1" fmla="val -53502"/>
              <a:gd name="adj2" fmla="val 3604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</a:rPr>
              <a:t>Trong phần mềm quản lí tệp, ở dải lệnh </a:t>
            </a:r>
            <a:r>
              <a:rPr lang="vi-VN" sz="3600" b="1">
                <a:solidFill>
                  <a:schemeClr val="tx1"/>
                </a:solidFill>
              </a:rPr>
              <a:t>Home</a:t>
            </a:r>
            <a:r>
              <a:rPr lang="vi-VN" sz="3600">
                <a:solidFill>
                  <a:schemeClr val="tx1"/>
                </a:solidFill>
              </a:rPr>
              <a:t>, có thể xóa thư mục hoặc tệp bằng lệnh </a:t>
            </a:r>
            <a:r>
              <a:rPr lang="vi-VN" sz="3600" b="1">
                <a:solidFill>
                  <a:schemeClr val="tx1"/>
                </a:solidFill>
              </a:rPr>
              <a:t>Delete</a:t>
            </a:r>
            <a:r>
              <a:rPr lang="vi-VN" sz="360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82034F1-7D41-CDDA-1D09-7F4F91B97D5F}"/>
              </a:ext>
            </a:extLst>
          </p:cNvPr>
          <p:cNvSpPr/>
          <p:nvPr/>
        </p:nvSpPr>
        <p:spPr>
          <a:xfrm>
            <a:off x="1490739" y="5065517"/>
            <a:ext cx="9634461" cy="2135383"/>
          </a:xfrm>
          <a:prstGeom prst="wedgeRoundRectCallout">
            <a:avLst>
              <a:gd name="adj1" fmla="val 52442"/>
              <a:gd name="adj2" fmla="val 3665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thông tin trong thư mục, tệp sẽ bị mất, ta không thể nhìn thấy tệp, thư mục đã bị xóa. 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A903D486-D340-934C-5365-568F29F1F938}"/>
              </a:ext>
            </a:extLst>
          </p:cNvPr>
          <p:cNvSpPr/>
          <p:nvPr/>
        </p:nvSpPr>
        <p:spPr>
          <a:xfrm>
            <a:off x="1508229" y="7502819"/>
            <a:ext cx="9634460" cy="2337690"/>
          </a:xfrm>
          <a:prstGeom prst="wedgeRoundRectCallout">
            <a:avLst>
              <a:gd name="adj1" fmla="val -53502"/>
              <a:gd name="adj2" fmla="val 3604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 nhầm có thể dẫn đến mất thông tin quan trọng, máy tính không hoạt động được. 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77C72A-02E2-0C4E-EA57-4CBBA9E34937}"/>
              </a:ext>
            </a:extLst>
          </p:cNvPr>
          <p:cNvCxnSpPr/>
          <p:nvPr/>
        </p:nvCxnSpPr>
        <p:spPr>
          <a:xfrm>
            <a:off x="11658600" y="3009900"/>
            <a:ext cx="0" cy="600666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BB0EBC-88A9-60F1-FA64-C7F217DF7654}"/>
              </a:ext>
            </a:extLst>
          </p:cNvPr>
          <p:cNvCxnSpPr>
            <a:cxnSpLocks/>
          </p:cNvCxnSpPr>
          <p:nvPr/>
        </p:nvCxnSpPr>
        <p:spPr>
          <a:xfrm>
            <a:off x="11658600" y="5979893"/>
            <a:ext cx="8382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78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2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9423897-C2CE-DB24-FAFF-1BED078AC49A}"/>
              </a:ext>
            </a:extLst>
          </p:cNvPr>
          <p:cNvSpPr/>
          <p:nvPr/>
        </p:nvSpPr>
        <p:spPr>
          <a:xfrm rot="1456381">
            <a:off x="475917" y="8416454"/>
            <a:ext cx="1191447" cy="1459455"/>
          </a:xfrm>
          <a:custGeom>
            <a:avLst/>
            <a:gdLst/>
            <a:ahLst/>
            <a:cxnLst/>
            <a:rect l="l" t="t" r="r" b="b"/>
            <a:pathLst>
              <a:path w="4013805" h="4916687">
                <a:moveTo>
                  <a:pt x="0" y="0"/>
                </a:moveTo>
                <a:lnTo>
                  <a:pt x="4013805" y="0"/>
                </a:lnTo>
                <a:lnTo>
                  <a:pt x="4013805" y="4916687"/>
                </a:lnTo>
                <a:lnTo>
                  <a:pt x="0" y="49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3C38C5A1-361F-BB23-7B7D-FD5024DD747E}"/>
              </a:ext>
            </a:extLst>
          </p:cNvPr>
          <p:cNvSpPr/>
          <p:nvPr/>
        </p:nvSpPr>
        <p:spPr>
          <a:xfrm>
            <a:off x="-2" y="163297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76599" y="8483163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16C34B-C082-B963-E409-05EAC19653B1}"/>
              </a:ext>
            </a:extLst>
          </p:cNvPr>
          <p:cNvSpPr/>
          <p:nvPr/>
        </p:nvSpPr>
        <p:spPr>
          <a:xfrm rot="7417745">
            <a:off x="16591804" y="692511"/>
            <a:ext cx="1727220" cy="851048"/>
          </a:xfrm>
          <a:custGeom>
            <a:avLst/>
            <a:gdLst/>
            <a:ahLst/>
            <a:cxnLst/>
            <a:rect l="l" t="t" r="r" b="b"/>
            <a:pathLst>
              <a:path w="5224604" h="2574305">
                <a:moveTo>
                  <a:pt x="0" y="0"/>
                </a:moveTo>
                <a:lnTo>
                  <a:pt x="5224604" y="0"/>
                </a:lnTo>
                <a:lnTo>
                  <a:pt x="5224604" y="2574305"/>
                </a:lnTo>
                <a:lnTo>
                  <a:pt x="0" y="2574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F208E-B076-5598-556F-6B881328A8FA}"/>
              </a:ext>
            </a:extLst>
          </p:cNvPr>
          <p:cNvSpPr txBox="1"/>
          <p:nvPr/>
        </p:nvSpPr>
        <p:spPr>
          <a:xfrm>
            <a:off x="1708886" y="3492622"/>
            <a:ext cx="1487022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đổi tên một thư mục, em dùng lệnh nào sau đây? 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083E47D-B822-19EF-806A-EDD7B022A784}"/>
              </a:ext>
            </a:extLst>
          </p:cNvPr>
          <p:cNvSpPr txBox="1"/>
          <p:nvPr/>
        </p:nvSpPr>
        <p:spPr>
          <a:xfrm>
            <a:off x="5940326" y="1028700"/>
            <a:ext cx="6407347" cy="57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7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C1A591-AA58-CA92-80DE-67AFD50C21B8}"/>
              </a:ext>
            </a:extLst>
          </p:cNvPr>
          <p:cNvGrpSpPr/>
          <p:nvPr/>
        </p:nvGrpSpPr>
        <p:grpSpPr>
          <a:xfrm>
            <a:off x="433463" y="2030644"/>
            <a:ext cx="5905500" cy="1130226"/>
            <a:chOff x="433463" y="2030644"/>
            <a:chExt cx="5905500" cy="1130226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2F25DE5-D3AE-9CA4-400C-52FD87D16C66}"/>
                </a:ext>
              </a:extLst>
            </p:cNvPr>
            <p:cNvSpPr/>
            <p:nvPr/>
          </p:nvSpPr>
          <p:spPr>
            <a:xfrm>
              <a:off x="433463" y="2030644"/>
              <a:ext cx="5905500" cy="1130226"/>
            </a:xfrm>
            <a:prstGeom prst="homePlate">
              <a:avLst/>
            </a:prstGeom>
            <a:solidFill>
              <a:srgbClr val="EAE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57209A-BF48-9366-D0EE-05E45F36C75A}"/>
                </a:ext>
              </a:extLst>
            </p:cNvPr>
            <p:cNvSpPr txBox="1"/>
            <p:nvPr/>
          </p:nvSpPr>
          <p:spPr>
            <a:xfrm>
              <a:off x="793774" y="2269720"/>
              <a:ext cx="5267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Bài tập 1. SGK tr. 21</a:t>
              </a:r>
            </a:p>
          </p:txBody>
        </p:sp>
      </p:grpSp>
      <p:sp>
        <p:nvSpPr>
          <p:cNvPr id="15" name="Plaque 14">
            <a:extLst>
              <a:ext uri="{FF2B5EF4-FFF2-40B4-BE49-F238E27FC236}">
                <a16:creationId xmlns:a16="http://schemas.microsoft.com/office/drawing/2014/main" id="{3EEB32F6-FC78-C54E-BD58-3CC32A1FA4B6}"/>
              </a:ext>
            </a:extLst>
          </p:cNvPr>
          <p:cNvSpPr/>
          <p:nvPr/>
        </p:nvSpPr>
        <p:spPr>
          <a:xfrm>
            <a:off x="2166937" y="5033043"/>
            <a:ext cx="5257800" cy="1559305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Rename</a:t>
            </a: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7D1193E1-09B0-44C4-31B7-AA5489C8BEA9}"/>
              </a:ext>
            </a:extLst>
          </p:cNvPr>
          <p:cNvSpPr/>
          <p:nvPr/>
        </p:nvSpPr>
        <p:spPr>
          <a:xfrm>
            <a:off x="2162255" y="7167218"/>
            <a:ext cx="5257800" cy="1559305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Delete</a:t>
            </a: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FED67E07-2302-4342-6E59-91D31FF7FEC7}"/>
              </a:ext>
            </a:extLst>
          </p:cNvPr>
          <p:cNvSpPr/>
          <p:nvPr/>
        </p:nvSpPr>
        <p:spPr>
          <a:xfrm>
            <a:off x="10108447" y="5033043"/>
            <a:ext cx="5257800" cy="1559305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Copy to </a:t>
            </a: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BA6FE7-0531-24AB-B84E-7AE10DACAF6A}"/>
              </a:ext>
            </a:extLst>
          </p:cNvPr>
          <p:cNvSpPr/>
          <p:nvPr/>
        </p:nvSpPr>
        <p:spPr>
          <a:xfrm>
            <a:off x="10103765" y="7167218"/>
            <a:ext cx="5257800" cy="1559305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Move to </a:t>
            </a: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337E678F-271F-DB5D-AD94-4FAB1FA36784}"/>
              </a:ext>
            </a:extLst>
          </p:cNvPr>
          <p:cNvSpPr/>
          <p:nvPr/>
        </p:nvSpPr>
        <p:spPr>
          <a:xfrm>
            <a:off x="2182633" y="5033223"/>
            <a:ext cx="5257800" cy="1559305"/>
          </a:xfrm>
          <a:prstGeom prst="plaqu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Rename</a:t>
            </a:r>
          </a:p>
        </p:txBody>
      </p:sp>
    </p:spTree>
    <p:extLst>
      <p:ext uri="{BB962C8B-B14F-4D97-AF65-F5344CB8AC3E}">
        <p14:creationId xmlns:p14="http://schemas.microsoft.com/office/powerpoint/2010/main" val="54277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16C34B-C082-B963-E409-05EAC19653B1}"/>
              </a:ext>
            </a:extLst>
          </p:cNvPr>
          <p:cNvSpPr/>
          <p:nvPr/>
        </p:nvSpPr>
        <p:spPr>
          <a:xfrm rot="7417745">
            <a:off x="16591804" y="692511"/>
            <a:ext cx="1727220" cy="851048"/>
          </a:xfrm>
          <a:custGeom>
            <a:avLst/>
            <a:gdLst/>
            <a:ahLst/>
            <a:cxnLst/>
            <a:rect l="l" t="t" r="r" b="b"/>
            <a:pathLst>
              <a:path w="5224604" h="2574305">
                <a:moveTo>
                  <a:pt x="0" y="0"/>
                </a:moveTo>
                <a:lnTo>
                  <a:pt x="5224604" y="0"/>
                </a:lnTo>
                <a:lnTo>
                  <a:pt x="5224604" y="2574305"/>
                </a:lnTo>
                <a:lnTo>
                  <a:pt x="0" y="2574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F208E-B076-5598-556F-6B881328A8FA}"/>
              </a:ext>
            </a:extLst>
          </p:cNvPr>
          <p:cNvSpPr txBox="1"/>
          <p:nvPr/>
        </p:nvSpPr>
        <p:spPr>
          <a:xfrm>
            <a:off x="1708887" y="2135498"/>
            <a:ext cx="1487022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xóa thư mục </a:t>
            </a:r>
            <a:r>
              <a:rPr lang="en-US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Lop4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 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các thư mục, tệp nào bị xóa?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C1A591-AA58-CA92-80DE-67AFD50C21B8}"/>
              </a:ext>
            </a:extLst>
          </p:cNvPr>
          <p:cNvGrpSpPr/>
          <p:nvPr/>
        </p:nvGrpSpPr>
        <p:grpSpPr>
          <a:xfrm>
            <a:off x="433463" y="920885"/>
            <a:ext cx="5905500" cy="1130226"/>
            <a:chOff x="433463" y="2030644"/>
            <a:chExt cx="5905500" cy="1130226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2F25DE5-D3AE-9CA4-400C-52FD87D16C66}"/>
                </a:ext>
              </a:extLst>
            </p:cNvPr>
            <p:cNvSpPr/>
            <p:nvPr/>
          </p:nvSpPr>
          <p:spPr>
            <a:xfrm>
              <a:off x="433463" y="2030644"/>
              <a:ext cx="5905500" cy="1130226"/>
            </a:xfrm>
            <a:prstGeom prst="homePlate">
              <a:avLst/>
            </a:prstGeom>
            <a:solidFill>
              <a:srgbClr val="EAE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57209A-BF48-9366-D0EE-05E45F36C75A}"/>
                </a:ext>
              </a:extLst>
            </p:cNvPr>
            <p:cNvSpPr txBox="1"/>
            <p:nvPr/>
          </p:nvSpPr>
          <p:spPr>
            <a:xfrm>
              <a:off x="793774" y="2269720"/>
              <a:ext cx="5267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Bài tập 2. SGK tr. 21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97DBFEB-5CA3-306E-CF50-5568E8A08CDB}"/>
              </a:ext>
            </a:extLst>
          </p:cNvPr>
          <p:cNvSpPr txBox="1"/>
          <p:nvPr/>
        </p:nvSpPr>
        <p:spPr>
          <a:xfrm>
            <a:off x="1066800" y="3211773"/>
            <a:ext cx="80772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A. Chỉ xóa thư mục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Lop4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, các thư mục tệp nằm trong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Lop4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không bị xóa.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11D5AD-247B-4727-76DE-7D9766EAE235}"/>
              </a:ext>
            </a:extLst>
          </p:cNvPr>
          <p:cNvSpPr txBox="1"/>
          <p:nvPr/>
        </p:nvSpPr>
        <p:spPr>
          <a:xfrm>
            <a:off x="1066800" y="4956669"/>
            <a:ext cx="80772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B. Chỉ xóa các thư mục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To1, To2, To3, To4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và tệp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GioiThieuTo1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19559E-22DC-A0D5-7C9F-6C13637C354E}"/>
              </a:ext>
            </a:extLst>
          </p:cNvPr>
          <p:cNvSpPr txBox="1"/>
          <p:nvPr/>
        </p:nvSpPr>
        <p:spPr>
          <a:xfrm>
            <a:off x="1066800" y="6789277"/>
            <a:ext cx="86106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C. Xóa cả thư mục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Lop4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và các thư mục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To1, To2, To3, To4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và tệp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GioiThieuTo1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0119B5-0971-E578-D0B2-61BB1900D364}"/>
              </a:ext>
            </a:extLst>
          </p:cNvPr>
          <p:cNvSpPr txBox="1"/>
          <p:nvPr/>
        </p:nvSpPr>
        <p:spPr>
          <a:xfrm>
            <a:off x="1066800" y="8621886"/>
            <a:ext cx="90678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D. Xóa thư mục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Lop4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và tệp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GioiThieuTo1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E4DA3C-475E-CAA0-9B78-FFBC3636E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058" y="3211773"/>
            <a:ext cx="5867955" cy="6286500"/>
          </a:xfrm>
          <a:prstGeom prst="rect">
            <a:avLst/>
          </a:pr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76599" y="8483163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4BB8AB71-6300-11E1-17A8-34929723D462}"/>
              </a:ext>
            </a:extLst>
          </p:cNvPr>
          <p:cNvSpPr/>
          <p:nvPr/>
        </p:nvSpPr>
        <p:spPr>
          <a:xfrm>
            <a:off x="931926" y="6819900"/>
            <a:ext cx="820674" cy="820674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16C34B-C082-B963-E409-05EAC19653B1}"/>
              </a:ext>
            </a:extLst>
          </p:cNvPr>
          <p:cNvSpPr/>
          <p:nvPr/>
        </p:nvSpPr>
        <p:spPr>
          <a:xfrm rot="7417745">
            <a:off x="16591804" y="692511"/>
            <a:ext cx="1727220" cy="851048"/>
          </a:xfrm>
          <a:custGeom>
            <a:avLst/>
            <a:gdLst/>
            <a:ahLst/>
            <a:cxnLst/>
            <a:rect l="l" t="t" r="r" b="b"/>
            <a:pathLst>
              <a:path w="5224604" h="2574305">
                <a:moveTo>
                  <a:pt x="0" y="0"/>
                </a:moveTo>
                <a:lnTo>
                  <a:pt x="5224604" y="0"/>
                </a:lnTo>
                <a:lnTo>
                  <a:pt x="5224604" y="2574305"/>
                </a:lnTo>
                <a:lnTo>
                  <a:pt x="0" y="2574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F208E-B076-5598-556F-6B881328A8FA}"/>
              </a:ext>
            </a:extLst>
          </p:cNvPr>
          <p:cNvSpPr txBox="1"/>
          <p:nvPr/>
        </p:nvSpPr>
        <p:spPr>
          <a:xfrm>
            <a:off x="960621" y="2106923"/>
            <a:ext cx="1636675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điểm khác nhau giữa lệnh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to 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lệnh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to</a:t>
            </a: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C1A591-AA58-CA92-80DE-67AFD50C21B8}"/>
              </a:ext>
            </a:extLst>
          </p:cNvPr>
          <p:cNvGrpSpPr/>
          <p:nvPr/>
        </p:nvGrpSpPr>
        <p:grpSpPr>
          <a:xfrm>
            <a:off x="433463" y="920885"/>
            <a:ext cx="5905500" cy="1130226"/>
            <a:chOff x="433463" y="2030644"/>
            <a:chExt cx="5905500" cy="1130226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2F25DE5-D3AE-9CA4-400C-52FD87D16C66}"/>
                </a:ext>
              </a:extLst>
            </p:cNvPr>
            <p:cNvSpPr/>
            <p:nvPr/>
          </p:nvSpPr>
          <p:spPr>
            <a:xfrm>
              <a:off x="433463" y="2030644"/>
              <a:ext cx="5905500" cy="1130226"/>
            </a:xfrm>
            <a:prstGeom prst="homePlate">
              <a:avLst/>
            </a:prstGeom>
            <a:solidFill>
              <a:srgbClr val="EAE8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57209A-BF48-9366-D0EE-05E45F36C75A}"/>
                </a:ext>
              </a:extLst>
            </p:cNvPr>
            <p:cNvSpPr txBox="1"/>
            <p:nvPr/>
          </p:nvSpPr>
          <p:spPr>
            <a:xfrm>
              <a:off x="793774" y="2269720"/>
              <a:ext cx="5267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Bài tập 3. SGK tr. 21</a:t>
              </a:r>
            </a:p>
          </p:txBody>
        </p:sp>
      </p:grpSp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76599" y="8483163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5F6C405-5C27-E37A-F97A-140C7935C20D}"/>
              </a:ext>
            </a:extLst>
          </p:cNvPr>
          <p:cNvSpPr/>
          <p:nvPr/>
        </p:nvSpPr>
        <p:spPr>
          <a:xfrm>
            <a:off x="563608" y="4338638"/>
            <a:ext cx="5502251" cy="5948362"/>
          </a:xfrm>
          <a:custGeom>
            <a:avLst/>
            <a:gdLst/>
            <a:ahLst/>
            <a:cxnLst/>
            <a:rect l="l" t="t" r="r" b="b"/>
            <a:pathLst>
              <a:path w="6312697" h="6129055">
                <a:moveTo>
                  <a:pt x="0" y="0"/>
                </a:moveTo>
                <a:lnTo>
                  <a:pt x="6312698" y="0"/>
                </a:lnTo>
                <a:lnTo>
                  <a:pt x="6312698" y="6129055"/>
                </a:lnTo>
                <a:lnTo>
                  <a:pt x="0" y="6129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EF7F26-D4CA-A55D-135A-9820DD7224C8}"/>
              </a:ext>
            </a:extLst>
          </p:cNvPr>
          <p:cNvSpPr/>
          <p:nvPr/>
        </p:nvSpPr>
        <p:spPr>
          <a:xfrm>
            <a:off x="7162800" y="3793243"/>
            <a:ext cx="9753600" cy="1952596"/>
          </a:xfrm>
          <a:prstGeom prst="wedgeRoundRectCallout">
            <a:avLst>
              <a:gd name="adj1" fmla="val -56575"/>
              <a:gd name="adj2" fmla="val 37500"/>
              <a:gd name="adj3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</a:rPr>
              <a:t>Sau khi thực hiện lệnh </a:t>
            </a:r>
            <a:r>
              <a:rPr lang="vi-VN" sz="3600" b="1">
                <a:solidFill>
                  <a:schemeClr val="tx1"/>
                </a:solidFill>
              </a:rPr>
              <a:t>Move to</a:t>
            </a:r>
            <a:r>
              <a:rPr lang="vi-VN" sz="3600">
                <a:solidFill>
                  <a:schemeClr val="tx1"/>
                </a:solidFill>
              </a:rPr>
              <a:t>: không còn tệp/thư mục được di chuyển ở vị trí cũ.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B06B06B-7297-1498-BF43-326549EF4667}"/>
              </a:ext>
            </a:extLst>
          </p:cNvPr>
          <p:cNvSpPr/>
          <p:nvPr/>
        </p:nvSpPr>
        <p:spPr>
          <a:xfrm>
            <a:off x="7162800" y="6530566"/>
            <a:ext cx="9753600" cy="1952596"/>
          </a:xfrm>
          <a:prstGeom prst="wedgeRoundRectCallout">
            <a:avLst>
              <a:gd name="adj1" fmla="val -56575"/>
              <a:gd name="adj2" fmla="val 37500"/>
              <a:gd name="adj3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chemeClr val="tx1"/>
                </a:solidFill>
              </a:rPr>
              <a:t>Sau khi thực hiện lệnh </a:t>
            </a:r>
            <a:r>
              <a:rPr lang="vi-VN" sz="3600" b="1">
                <a:solidFill>
                  <a:schemeClr val="tx1"/>
                </a:solidFill>
              </a:rPr>
              <a:t>Copy to</a:t>
            </a:r>
            <a:r>
              <a:rPr lang="vi-VN" sz="3600">
                <a:solidFill>
                  <a:schemeClr val="tx1"/>
                </a:solidFill>
              </a:rPr>
              <a:t>: vẫn còn tệp/thư mục được sao chép ở vị trí cũ.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9680" y="8579433"/>
            <a:ext cx="19047359" cy="1866900"/>
          </a:xfrm>
          <a:custGeom>
            <a:avLst/>
            <a:gdLst/>
            <a:ahLst/>
            <a:cxnLst/>
            <a:rect l="l" t="t" r="r" b="b"/>
            <a:pathLst>
              <a:path w="18285359" h="8020208">
                <a:moveTo>
                  <a:pt x="0" y="0"/>
                </a:moveTo>
                <a:lnTo>
                  <a:pt x="18285359" y="0"/>
                </a:lnTo>
                <a:lnTo>
                  <a:pt x="18285359" y="8020208"/>
                </a:lnTo>
                <a:lnTo>
                  <a:pt x="0" y="802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76324" b="-908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40326" y="1028700"/>
            <a:ext cx="6407347" cy="57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7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3245B7-E70B-4A69-3E5C-D2A73B5A0BF7}"/>
              </a:ext>
            </a:extLst>
          </p:cNvPr>
          <p:cNvGrpSpPr/>
          <p:nvPr/>
        </p:nvGrpSpPr>
        <p:grpSpPr>
          <a:xfrm>
            <a:off x="685800" y="2056891"/>
            <a:ext cx="16511587" cy="2031944"/>
            <a:chOff x="685800" y="2056891"/>
            <a:chExt cx="16511587" cy="203194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11E999-03B7-CC64-8C45-EFFD45C78BE5}"/>
                </a:ext>
              </a:extLst>
            </p:cNvPr>
            <p:cNvGrpSpPr/>
            <p:nvPr/>
          </p:nvGrpSpPr>
          <p:grpSpPr>
            <a:xfrm>
              <a:off x="685800" y="2056891"/>
              <a:ext cx="2362200" cy="2031944"/>
              <a:chOff x="1066800" y="1608154"/>
              <a:chExt cx="2362200" cy="2031944"/>
            </a:xfrm>
          </p:grpSpPr>
          <p:sp>
            <p:nvSpPr>
              <p:cNvPr id="11" name="Freeform 12">
                <a:extLst>
                  <a:ext uri="{FF2B5EF4-FFF2-40B4-BE49-F238E27FC236}">
                    <a16:creationId xmlns:a16="http://schemas.microsoft.com/office/drawing/2014/main" id="{20D29213-CC9D-0551-3E6B-E95037A1E80B}"/>
                  </a:ext>
                </a:extLst>
              </p:cNvPr>
              <p:cNvSpPr/>
              <p:nvPr/>
            </p:nvSpPr>
            <p:spPr>
              <a:xfrm>
                <a:off x="1447800" y="1608154"/>
                <a:ext cx="1808833" cy="1315515"/>
              </a:xfrm>
              <a:custGeom>
                <a:avLst/>
                <a:gdLst/>
                <a:ahLst/>
                <a:cxnLst/>
                <a:rect l="l" t="t" r="r" b="b"/>
                <a:pathLst>
                  <a:path w="1243507" h="904369">
                    <a:moveTo>
                      <a:pt x="0" y="0"/>
                    </a:moveTo>
                    <a:lnTo>
                      <a:pt x="1243506" y="0"/>
                    </a:lnTo>
                    <a:lnTo>
                      <a:pt x="1243506" y="904369"/>
                    </a:lnTo>
                    <a:lnTo>
                      <a:pt x="0" y="9043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7FA6B0-B966-08FD-5D3D-2F1EF21ECC9E}"/>
                  </a:ext>
                </a:extLst>
              </p:cNvPr>
              <p:cNvSpPr txBox="1"/>
              <p:nvPr/>
            </p:nvSpPr>
            <p:spPr>
              <a:xfrm>
                <a:off x="1066800" y="3086100"/>
                <a:ext cx="2362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New</a:t>
                </a:r>
                <a:r>
                  <a:rPr lang="en-US" sz="3000" b="1">
                    <a:latin typeface="Calisto MT" panose="0204060305050503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000" b="1">
                    <a:latin typeface="Courier New" panose="02070309020205020404" pitchFamily="49" charset="0"/>
                    <a:cs typeface="Courier New" panose="02070309020205020404" pitchFamily="49" charset="0"/>
                  </a:rPr>
                  <a:t>Folder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D3A982-499A-7273-C7F8-56119B5975C9}"/>
                </a:ext>
              </a:extLst>
            </p:cNvPr>
            <p:cNvSpPr/>
            <p:nvPr/>
          </p:nvSpPr>
          <p:spPr>
            <a:xfrm>
              <a:off x="3481387" y="2437649"/>
              <a:ext cx="13716000" cy="137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 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folder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dải lệnh 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dùng để làm gì?</a:t>
              </a:r>
            </a:p>
          </p:txBody>
        </p:sp>
      </p:grpSp>
      <p:sp>
        <p:nvSpPr>
          <p:cNvPr id="17" name="Freeform 3">
            <a:extLst>
              <a:ext uri="{FF2B5EF4-FFF2-40B4-BE49-F238E27FC236}">
                <a16:creationId xmlns:a16="http://schemas.microsoft.com/office/drawing/2014/main" id="{FBA03300-ABE8-D203-D88A-095A4F602F76}"/>
              </a:ext>
            </a:extLst>
          </p:cNvPr>
          <p:cNvSpPr/>
          <p:nvPr/>
        </p:nvSpPr>
        <p:spPr>
          <a:xfrm>
            <a:off x="5410200" y="5175644"/>
            <a:ext cx="5471368" cy="4407689"/>
          </a:xfrm>
          <a:custGeom>
            <a:avLst/>
            <a:gdLst/>
            <a:ahLst/>
            <a:cxnLst/>
            <a:rect l="l" t="t" r="r" b="b"/>
            <a:pathLst>
              <a:path w="6736690" h="6038524">
                <a:moveTo>
                  <a:pt x="0" y="0"/>
                </a:moveTo>
                <a:lnTo>
                  <a:pt x="6736691" y="0"/>
                </a:lnTo>
                <a:lnTo>
                  <a:pt x="6736691" y="6038524"/>
                </a:lnTo>
                <a:lnTo>
                  <a:pt x="0" y="6038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92776A99-A9ED-134D-9E4B-BF262CE849FF}"/>
              </a:ext>
            </a:extLst>
          </p:cNvPr>
          <p:cNvSpPr/>
          <p:nvPr/>
        </p:nvSpPr>
        <p:spPr>
          <a:xfrm>
            <a:off x="8736061" y="4142755"/>
            <a:ext cx="3206652" cy="2232996"/>
          </a:xfrm>
          <a:custGeom>
            <a:avLst/>
            <a:gdLst/>
            <a:ahLst/>
            <a:cxnLst/>
            <a:rect l="l" t="t" r="r" b="b"/>
            <a:pathLst>
              <a:path w="3906083" h="2720054">
                <a:moveTo>
                  <a:pt x="0" y="0"/>
                </a:moveTo>
                <a:lnTo>
                  <a:pt x="3906082" y="0"/>
                </a:lnTo>
                <a:lnTo>
                  <a:pt x="3906082" y="2720054"/>
                </a:lnTo>
                <a:lnTo>
                  <a:pt x="0" y="2720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1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9423897-C2CE-DB24-FAFF-1BED078AC49A}"/>
              </a:ext>
            </a:extLst>
          </p:cNvPr>
          <p:cNvSpPr/>
          <p:nvPr/>
        </p:nvSpPr>
        <p:spPr>
          <a:xfrm rot="1456381">
            <a:off x="475917" y="8416454"/>
            <a:ext cx="1191447" cy="1459455"/>
          </a:xfrm>
          <a:custGeom>
            <a:avLst/>
            <a:gdLst/>
            <a:ahLst/>
            <a:cxnLst/>
            <a:rect l="l" t="t" r="r" b="b"/>
            <a:pathLst>
              <a:path w="4013805" h="4916687">
                <a:moveTo>
                  <a:pt x="0" y="0"/>
                </a:moveTo>
                <a:lnTo>
                  <a:pt x="4013805" y="0"/>
                </a:lnTo>
                <a:lnTo>
                  <a:pt x="4013805" y="4916687"/>
                </a:lnTo>
                <a:lnTo>
                  <a:pt x="0" y="49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3C38C5A1-361F-BB23-7B7D-FD5024DD747E}"/>
              </a:ext>
            </a:extLst>
          </p:cNvPr>
          <p:cNvSpPr/>
          <p:nvPr/>
        </p:nvSpPr>
        <p:spPr>
          <a:xfrm>
            <a:off x="-2" y="163297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FA3B600-5CBD-6852-884F-9A06D1A1F321}"/>
              </a:ext>
            </a:extLst>
          </p:cNvPr>
          <p:cNvSpPr/>
          <p:nvPr/>
        </p:nvSpPr>
        <p:spPr>
          <a:xfrm>
            <a:off x="16376599" y="8483163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16C34B-C082-B963-E409-05EAC19653B1}"/>
              </a:ext>
            </a:extLst>
          </p:cNvPr>
          <p:cNvSpPr/>
          <p:nvPr/>
        </p:nvSpPr>
        <p:spPr>
          <a:xfrm rot="7417745">
            <a:off x="16591804" y="692511"/>
            <a:ext cx="1727220" cy="851048"/>
          </a:xfrm>
          <a:custGeom>
            <a:avLst/>
            <a:gdLst/>
            <a:ahLst/>
            <a:cxnLst/>
            <a:rect l="l" t="t" r="r" b="b"/>
            <a:pathLst>
              <a:path w="5224604" h="2574305">
                <a:moveTo>
                  <a:pt x="0" y="0"/>
                </a:moveTo>
                <a:lnTo>
                  <a:pt x="5224604" y="0"/>
                </a:lnTo>
                <a:lnTo>
                  <a:pt x="5224604" y="2574305"/>
                </a:lnTo>
                <a:lnTo>
                  <a:pt x="0" y="2574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F208E-B076-5598-556F-6B881328A8FA}"/>
              </a:ext>
            </a:extLst>
          </p:cNvPr>
          <p:cNvSpPr txBox="1"/>
          <p:nvPr/>
        </p:nvSpPr>
        <p:spPr>
          <a:xfrm>
            <a:off x="1708886" y="2027254"/>
            <a:ext cx="1487022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tạo thư mục ThuNghiem, rồi thực hiện xóa thư mục này. 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083E47D-B822-19EF-806A-EDD7B022A784}"/>
              </a:ext>
            </a:extLst>
          </p:cNvPr>
          <p:cNvSpPr txBox="1"/>
          <p:nvPr/>
        </p:nvSpPr>
        <p:spPr>
          <a:xfrm>
            <a:off x="5940326" y="1028700"/>
            <a:ext cx="6407347" cy="57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7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F1BB954-EDEF-CDDF-EFD1-2BEEE82E8F1D}"/>
              </a:ext>
            </a:extLst>
          </p:cNvPr>
          <p:cNvSpPr/>
          <p:nvPr/>
        </p:nvSpPr>
        <p:spPr>
          <a:xfrm>
            <a:off x="10400538" y="4081297"/>
            <a:ext cx="6845400" cy="6223091"/>
          </a:xfrm>
          <a:custGeom>
            <a:avLst/>
            <a:gdLst/>
            <a:ahLst/>
            <a:cxnLst/>
            <a:rect l="l" t="t" r="r" b="b"/>
            <a:pathLst>
              <a:path w="7412269" h="6738426">
                <a:moveTo>
                  <a:pt x="0" y="0"/>
                </a:moveTo>
                <a:lnTo>
                  <a:pt x="7412268" y="0"/>
                </a:lnTo>
                <a:lnTo>
                  <a:pt x="7412268" y="6738426"/>
                </a:lnTo>
                <a:lnTo>
                  <a:pt x="0" y="6738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8FB50AF8-594D-E8A3-00A8-02F2981B9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95862" y="3786194"/>
            <a:ext cx="1651811" cy="1598783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F3662D9-5BC4-5A69-0485-63763A2317B7}"/>
              </a:ext>
            </a:extLst>
          </p:cNvPr>
          <p:cNvSpPr/>
          <p:nvPr/>
        </p:nvSpPr>
        <p:spPr>
          <a:xfrm>
            <a:off x="1237844" y="3762237"/>
            <a:ext cx="8305800" cy="1820221"/>
          </a:xfrm>
          <a:prstGeom prst="wedgeRoundRectCallout">
            <a:avLst>
              <a:gd name="adj1" fmla="val 56310"/>
              <a:gd name="adj2" fmla="val 40972"/>
              <a:gd name="adj3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002060"/>
                </a:solidFill>
              </a:rPr>
              <a:t>Tạo thư mục bằng lệnh </a:t>
            </a:r>
            <a:r>
              <a:rPr lang="vi-VN" sz="3600" b="1">
                <a:solidFill>
                  <a:srgbClr val="002060"/>
                </a:solidFill>
              </a:rPr>
              <a:t>New folder</a:t>
            </a:r>
            <a:r>
              <a:rPr lang="vi-VN" sz="3600">
                <a:solidFill>
                  <a:srgbClr val="002060"/>
                </a:solidFill>
              </a:rPr>
              <a:t>.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7393B30-79CC-7123-F81C-DFC4FC777523}"/>
              </a:ext>
            </a:extLst>
          </p:cNvPr>
          <p:cNvSpPr/>
          <p:nvPr/>
        </p:nvSpPr>
        <p:spPr>
          <a:xfrm>
            <a:off x="1237844" y="6192698"/>
            <a:ext cx="8305800" cy="1820221"/>
          </a:xfrm>
          <a:prstGeom prst="wedgeRoundRectCallout">
            <a:avLst>
              <a:gd name="adj1" fmla="val 56310"/>
              <a:gd name="adj2" fmla="val 40972"/>
              <a:gd name="adj3" fmla="val 16667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002060"/>
                </a:solidFill>
              </a:rPr>
              <a:t>Xoá thư mục bằng lệnh </a:t>
            </a:r>
            <a:r>
              <a:rPr lang="vi-VN" sz="3600" b="1">
                <a:solidFill>
                  <a:srgbClr val="002060"/>
                </a:solidFill>
              </a:rPr>
              <a:t>Delete</a:t>
            </a:r>
            <a:r>
              <a:rPr lang="vi-VN" sz="3600">
                <a:solidFill>
                  <a:srgbClr val="002060"/>
                </a:solidFill>
              </a:rPr>
              <a:t>.</a:t>
            </a:r>
            <a:endParaRPr lang="en-US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24700"/>
            <a:ext cx="18288000" cy="3162300"/>
            <a:chOff x="0" y="0"/>
            <a:chExt cx="6186311" cy="1591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91700"/>
            </a:xfrm>
            <a:custGeom>
              <a:avLst/>
              <a:gdLst/>
              <a:ahLst/>
              <a:cxnLst/>
              <a:rect l="l" t="t" r="r" b="b"/>
              <a:pathLst>
                <a:path w="6186311" h="1591700">
                  <a:moveTo>
                    <a:pt x="0" y="0"/>
                  </a:moveTo>
                  <a:lnTo>
                    <a:pt x="6186311" y="0"/>
                  </a:lnTo>
                  <a:lnTo>
                    <a:pt x="6186311" y="1591700"/>
                  </a:lnTo>
                  <a:lnTo>
                    <a:pt x="0" y="1591700"/>
                  </a:lnTo>
                  <a:lnTo>
                    <a:pt x="0" y="0"/>
                  </a:lnTo>
                </a:path>
              </a:pathLst>
            </a:custGeom>
            <a:solidFill>
              <a:srgbClr val="D46D5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538757" y="4801654"/>
            <a:ext cx="6519724" cy="626530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AE8D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62000" y="7715881"/>
            <a:ext cx="4341273" cy="136782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AE8D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446575" y="2812370"/>
            <a:ext cx="4053050" cy="5587426"/>
          </a:xfrm>
          <a:custGeom>
            <a:avLst/>
            <a:gdLst/>
            <a:ahLst/>
            <a:cxnLst/>
            <a:rect l="l" t="t" r="r" b="b"/>
            <a:pathLst>
              <a:path w="5754040" h="7325746">
                <a:moveTo>
                  <a:pt x="0" y="0"/>
                </a:moveTo>
                <a:lnTo>
                  <a:pt x="5754040" y="0"/>
                </a:lnTo>
                <a:lnTo>
                  <a:pt x="5754040" y="7325746"/>
                </a:lnTo>
                <a:lnTo>
                  <a:pt x="0" y="7325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73166" y="1808384"/>
            <a:ext cx="11656093" cy="488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phần mềm quản lí tệp, ở dải lệnh </a:t>
            </a:r>
            <a:r>
              <a:rPr lang="en-US" sz="36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36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có thể đổi tên tệp bằng lệnh </a:t>
            </a:r>
            <a:r>
              <a:rPr lang="en-US" sz="36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Rename</a:t>
            </a:r>
            <a:r>
              <a:rPr lang="en-US" sz="36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xóa thư muc bằng lệnh </a:t>
            </a:r>
            <a:r>
              <a:rPr lang="en-US" sz="36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36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kiểm tra lại tên thư mục, tên tệp trước khi xóa. Xóa nhầm làm mất thông tin hoặc máy tính không hoạt động được.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67599" y="598824"/>
            <a:ext cx="6467226" cy="85921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AF80E9A-3F3D-3D1F-670D-EB8A20D00A76}"/>
              </a:ext>
            </a:extLst>
          </p:cNvPr>
          <p:cNvSpPr/>
          <p:nvPr/>
        </p:nvSpPr>
        <p:spPr>
          <a:xfrm>
            <a:off x="14681684" y="6258718"/>
            <a:ext cx="2577616" cy="2705513"/>
          </a:xfrm>
          <a:custGeom>
            <a:avLst/>
            <a:gdLst/>
            <a:ahLst/>
            <a:cxnLst/>
            <a:rect l="l" t="t" r="r" b="b"/>
            <a:pathLst>
              <a:path w="3920282" h="4114800">
                <a:moveTo>
                  <a:pt x="0" y="0"/>
                </a:moveTo>
                <a:lnTo>
                  <a:pt x="3920282" y="0"/>
                </a:lnTo>
                <a:lnTo>
                  <a:pt x="3920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5697" y="2266792"/>
            <a:ext cx="13639800" cy="8020208"/>
          </a:xfrm>
          <a:custGeom>
            <a:avLst/>
            <a:gdLst/>
            <a:ahLst/>
            <a:cxnLst/>
            <a:rect l="l" t="t" r="r" b="b"/>
            <a:pathLst>
              <a:path w="18285359" h="8020208">
                <a:moveTo>
                  <a:pt x="0" y="0"/>
                </a:moveTo>
                <a:lnTo>
                  <a:pt x="18285359" y="0"/>
                </a:lnTo>
                <a:lnTo>
                  <a:pt x="18285359" y="8020208"/>
                </a:lnTo>
                <a:lnTo>
                  <a:pt x="0" y="802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62" r="-34059" b="-10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33161" y="7713133"/>
            <a:ext cx="3290096" cy="2383701"/>
          </a:xfrm>
          <a:custGeom>
            <a:avLst/>
            <a:gdLst/>
            <a:ahLst/>
            <a:cxnLst/>
            <a:rect l="l" t="t" r="r" b="b"/>
            <a:pathLst>
              <a:path w="3290096" h="2383701">
                <a:moveTo>
                  <a:pt x="0" y="0"/>
                </a:moveTo>
                <a:lnTo>
                  <a:pt x="3290096" y="0"/>
                </a:lnTo>
                <a:lnTo>
                  <a:pt x="3290096" y="2383701"/>
                </a:lnTo>
                <a:lnTo>
                  <a:pt x="0" y="2383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779153" y="7512115"/>
            <a:ext cx="1198112" cy="559845"/>
          </a:xfrm>
          <a:custGeom>
            <a:avLst/>
            <a:gdLst/>
            <a:ahLst/>
            <a:cxnLst/>
            <a:rect l="l" t="t" r="r" b="b"/>
            <a:pathLst>
              <a:path w="1198112" h="559845">
                <a:moveTo>
                  <a:pt x="0" y="0"/>
                </a:moveTo>
                <a:lnTo>
                  <a:pt x="1198112" y="0"/>
                </a:lnTo>
                <a:lnTo>
                  <a:pt x="1198112" y="559845"/>
                </a:lnTo>
                <a:lnTo>
                  <a:pt x="0" y="55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5150180" y="2016926"/>
            <a:ext cx="1094023" cy="96409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028700" y="3461834"/>
            <a:ext cx="1399186" cy="1126980"/>
          </a:xfrm>
          <a:custGeom>
            <a:avLst/>
            <a:gdLst/>
            <a:ahLst/>
            <a:cxnLst/>
            <a:rect l="l" t="t" r="r" b="b"/>
            <a:pathLst>
              <a:path w="1399186" h="1126980">
                <a:moveTo>
                  <a:pt x="0" y="0"/>
                </a:moveTo>
                <a:lnTo>
                  <a:pt x="1399186" y="0"/>
                </a:lnTo>
                <a:lnTo>
                  <a:pt x="1399186" y="1126980"/>
                </a:lnTo>
                <a:lnTo>
                  <a:pt x="0" y="112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028700" y="7237677"/>
            <a:ext cx="1821709" cy="2745042"/>
          </a:xfrm>
          <a:custGeom>
            <a:avLst/>
            <a:gdLst/>
            <a:ahLst/>
            <a:cxnLst/>
            <a:rect l="l" t="t" r="r" b="b"/>
            <a:pathLst>
              <a:path w="1821709" h="2745042">
                <a:moveTo>
                  <a:pt x="1821709" y="0"/>
                </a:moveTo>
                <a:lnTo>
                  <a:pt x="0" y="0"/>
                </a:lnTo>
                <a:lnTo>
                  <a:pt x="0" y="2745042"/>
                </a:lnTo>
                <a:lnTo>
                  <a:pt x="1821709" y="2745042"/>
                </a:lnTo>
                <a:lnTo>
                  <a:pt x="182170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239000" y="1712254"/>
            <a:ext cx="984410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0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E668ED-9A78-318E-7076-2FD49959E68F}"/>
              </a:ext>
            </a:extLst>
          </p:cNvPr>
          <p:cNvSpPr/>
          <p:nvPr/>
        </p:nvSpPr>
        <p:spPr>
          <a:xfrm>
            <a:off x="12573000" y="9182100"/>
            <a:ext cx="6338096" cy="1354766"/>
          </a:xfrm>
          <a:prstGeom prst="rect">
            <a:avLst/>
          </a:prstGeom>
          <a:solidFill>
            <a:srgbClr val="D46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553200" y="3126002"/>
            <a:ext cx="10910902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kiến thức đã học trong bài ngày hôm nay.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các nhiệm vụ được giao về nhà.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bị, đọc trước bài mới, </a:t>
            </a:r>
            <a:r>
              <a:rPr lang="en-US" sz="4000" b="1" i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Di chuyển, sao chép thư mục và tệp.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78951"/>
            <a:ext cx="18288000" cy="4808049"/>
          </a:xfrm>
          <a:custGeom>
            <a:avLst/>
            <a:gdLst/>
            <a:ahLst/>
            <a:cxnLst/>
            <a:rect l="l" t="t" r="r" b="b"/>
            <a:pathLst>
              <a:path w="18288000" h="4808049">
                <a:moveTo>
                  <a:pt x="0" y="0"/>
                </a:moveTo>
                <a:lnTo>
                  <a:pt x="18288000" y="0"/>
                </a:lnTo>
                <a:lnTo>
                  <a:pt x="18288000" y="4808049"/>
                </a:lnTo>
                <a:lnTo>
                  <a:pt x="0" y="480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39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084659" y="5984815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9638" y="1664002"/>
            <a:ext cx="1193674" cy="1178753"/>
          </a:xfrm>
          <a:custGeom>
            <a:avLst/>
            <a:gdLst/>
            <a:ahLst/>
            <a:cxnLst/>
            <a:rect l="l" t="t" r="r" b="b"/>
            <a:pathLst>
              <a:path w="1193674" h="1178753">
                <a:moveTo>
                  <a:pt x="0" y="0"/>
                </a:moveTo>
                <a:lnTo>
                  <a:pt x="1193673" y="0"/>
                </a:lnTo>
                <a:lnTo>
                  <a:pt x="1193673" y="1178752"/>
                </a:lnTo>
                <a:lnTo>
                  <a:pt x="0" y="1178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381000" y="250655"/>
            <a:ext cx="1193674" cy="1178753"/>
          </a:xfrm>
          <a:custGeom>
            <a:avLst/>
            <a:gdLst/>
            <a:ahLst/>
            <a:cxnLst/>
            <a:rect l="l" t="t" r="r" b="b"/>
            <a:pathLst>
              <a:path w="1193674" h="1178753">
                <a:moveTo>
                  <a:pt x="1193674" y="0"/>
                </a:moveTo>
                <a:lnTo>
                  <a:pt x="0" y="0"/>
                </a:lnTo>
                <a:lnTo>
                  <a:pt x="0" y="1178753"/>
                </a:lnTo>
                <a:lnTo>
                  <a:pt x="1193674" y="1178753"/>
                </a:lnTo>
                <a:lnTo>
                  <a:pt x="11936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A66B4D49-A1DD-2D63-2305-E8B8DDAFB4A6}"/>
              </a:ext>
            </a:extLst>
          </p:cNvPr>
          <p:cNvSpPr/>
          <p:nvPr/>
        </p:nvSpPr>
        <p:spPr>
          <a:xfrm>
            <a:off x="12982004" y="3351978"/>
            <a:ext cx="5547078" cy="7247726"/>
          </a:xfrm>
          <a:custGeom>
            <a:avLst/>
            <a:gdLst/>
            <a:ahLst/>
            <a:cxnLst/>
            <a:rect l="l" t="t" r="r" b="b"/>
            <a:pathLst>
              <a:path w="5621883" h="7140959">
                <a:moveTo>
                  <a:pt x="0" y="0"/>
                </a:moveTo>
                <a:lnTo>
                  <a:pt x="5621882" y="0"/>
                </a:lnTo>
                <a:lnTo>
                  <a:pt x="5621882" y="7140960"/>
                </a:lnTo>
                <a:lnTo>
                  <a:pt x="0" y="7140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97" y="1429408"/>
            <a:ext cx="14628874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 NGÀY HÔM NAY!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9680" y="8579433"/>
            <a:ext cx="19047359" cy="1866900"/>
          </a:xfrm>
          <a:custGeom>
            <a:avLst/>
            <a:gdLst/>
            <a:ahLst/>
            <a:cxnLst/>
            <a:rect l="l" t="t" r="r" b="b"/>
            <a:pathLst>
              <a:path w="18285359" h="8020208">
                <a:moveTo>
                  <a:pt x="0" y="0"/>
                </a:moveTo>
                <a:lnTo>
                  <a:pt x="18285359" y="0"/>
                </a:lnTo>
                <a:lnTo>
                  <a:pt x="18285359" y="8020208"/>
                </a:lnTo>
                <a:lnTo>
                  <a:pt x="0" y="802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76324" b="-908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40326" y="1028700"/>
            <a:ext cx="6407347" cy="57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7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3D8C-BB73-4F42-53AA-D03D2FF96F4F}"/>
              </a:ext>
            </a:extLst>
          </p:cNvPr>
          <p:cNvGrpSpPr/>
          <p:nvPr/>
        </p:nvGrpSpPr>
        <p:grpSpPr>
          <a:xfrm>
            <a:off x="1277267" y="2476500"/>
            <a:ext cx="10515600" cy="5105400"/>
            <a:chOff x="990600" y="2324100"/>
            <a:chExt cx="10515600" cy="510540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245B572-2AB3-E581-6F80-C357D97E7F7E}"/>
                </a:ext>
              </a:extLst>
            </p:cNvPr>
            <p:cNvSpPr/>
            <p:nvPr/>
          </p:nvSpPr>
          <p:spPr>
            <a:xfrm>
              <a:off x="990600" y="2324100"/>
              <a:ext cx="10515600" cy="5105400"/>
            </a:xfrm>
            <a:prstGeom prst="wedgeRoundRectCallout">
              <a:avLst>
                <a:gd name="adj1" fmla="val 56952"/>
                <a:gd name="adj2" fmla="val 30597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11E999-03B7-CC64-8C45-EFFD45C78BE5}"/>
                </a:ext>
              </a:extLst>
            </p:cNvPr>
            <p:cNvGrpSpPr/>
            <p:nvPr/>
          </p:nvGrpSpPr>
          <p:grpSpPr>
            <a:xfrm>
              <a:off x="1447800" y="3860828"/>
              <a:ext cx="2362200" cy="2031944"/>
              <a:chOff x="1066800" y="1608154"/>
              <a:chExt cx="2362200" cy="2031944"/>
            </a:xfrm>
          </p:grpSpPr>
          <p:sp>
            <p:nvSpPr>
              <p:cNvPr id="11" name="Freeform 12">
                <a:extLst>
                  <a:ext uri="{FF2B5EF4-FFF2-40B4-BE49-F238E27FC236}">
                    <a16:creationId xmlns:a16="http://schemas.microsoft.com/office/drawing/2014/main" id="{20D29213-CC9D-0551-3E6B-E95037A1E80B}"/>
                  </a:ext>
                </a:extLst>
              </p:cNvPr>
              <p:cNvSpPr/>
              <p:nvPr/>
            </p:nvSpPr>
            <p:spPr>
              <a:xfrm>
                <a:off x="1447800" y="1608154"/>
                <a:ext cx="1808833" cy="1315515"/>
              </a:xfrm>
              <a:custGeom>
                <a:avLst/>
                <a:gdLst/>
                <a:ahLst/>
                <a:cxnLst/>
                <a:rect l="l" t="t" r="r" b="b"/>
                <a:pathLst>
                  <a:path w="1243507" h="904369">
                    <a:moveTo>
                      <a:pt x="0" y="0"/>
                    </a:moveTo>
                    <a:lnTo>
                      <a:pt x="1243506" y="0"/>
                    </a:lnTo>
                    <a:lnTo>
                      <a:pt x="1243506" y="904369"/>
                    </a:lnTo>
                    <a:lnTo>
                      <a:pt x="0" y="9043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7FA6B0-B966-08FD-5D3D-2F1EF21ECC9E}"/>
                  </a:ext>
                </a:extLst>
              </p:cNvPr>
              <p:cNvSpPr txBox="1"/>
              <p:nvPr/>
            </p:nvSpPr>
            <p:spPr>
              <a:xfrm>
                <a:off x="1066800" y="3086100"/>
                <a:ext cx="2362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New</a:t>
                </a:r>
                <a:r>
                  <a:rPr lang="en-US" sz="3000" b="1">
                    <a:latin typeface="Calisto MT" panose="0204060305050503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000" b="1">
                    <a:latin typeface="Courier New" panose="02070309020205020404" pitchFamily="49" charset="0"/>
                    <a:cs typeface="Courier New" panose="02070309020205020404" pitchFamily="49" charset="0"/>
                  </a:rPr>
                  <a:t>Folder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838D16-EFC7-ACFE-3E50-E389190292E0}"/>
                </a:ext>
              </a:extLst>
            </p:cNvPr>
            <p:cNvSpPr txBox="1"/>
            <p:nvPr/>
          </p:nvSpPr>
          <p:spPr>
            <a:xfrm>
              <a:off x="4332226" y="3495332"/>
              <a:ext cx="6441281" cy="2762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Lệnh </a:t>
              </a:r>
              <a:r>
                <a:rPr lang="vi-VN" sz="4000" b="1" i="1"/>
                <a:t>New folder </a:t>
              </a:r>
              <a:r>
                <a:rPr lang="vi-VN" sz="4000"/>
                <a:t>trên dải lệnh </a:t>
              </a:r>
              <a:r>
                <a:rPr lang="vi-VN" sz="4000" b="1" i="1"/>
                <a:t>Home</a:t>
              </a:r>
              <a:r>
                <a:rPr lang="vi-VN" sz="4000"/>
                <a:t> dùng để tạo thư mục mới.</a:t>
              </a:r>
              <a:endParaRPr lang="en-US" sz="4000"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9FCAA23C-F258-D2F3-3663-9756E65CFE2B}"/>
              </a:ext>
            </a:extLst>
          </p:cNvPr>
          <p:cNvSpPr/>
          <p:nvPr/>
        </p:nvSpPr>
        <p:spPr>
          <a:xfrm>
            <a:off x="11582400" y="2628900"/>
            <a:ext cx="5621883" cy="7140959"/>
          </a:xfrm>
          <a:custGeom>
            <a:avLst/>
            <a:gdLst/>
            <a:ahLst/>
            <a:cxnLst/>
            <a:rect l="l" t="t" r="r" b="b"/>
            <a:pathLst>
              <a:path w="5621883" h="7140959">
                <a:moveTo>
                  <a:pt x="0" y="0"/>
                </a:moveTo>
                <a:lnTo>
                  <a:pt x="5621882" y="0"/>
                </a:lnTo>
                <a:lnTo>
                  <a:pt x="5621882" y="7140960"/>
                </a:lnTo>
                <a:lnTo>
                  <a:pt x="0" y="7140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7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9680" y="8579433"/>
            <a:ext cx="19047359" cy="1866900"/>
          </a:xfrm>
          <a:custGeom>
            <a:avLst/>
            <a:gdLst/>
            <a:ahLst/>
            <a:cxnLst/>
            <a:rect l="l" t="t" r="r" b="b"/>
            <a:pathLst>
              <a:path w="18285359" h="8020208">
                <a:moveTo>
                  <a:pt x="0" y="0"/>
                </a:moveTo>
                <a:lnTo>
                  <a:pt x="18285359" y="0"/>
                </a:lnTo>
                <a:lnTo>
                  <a:pt x="18285359" y="8020208"/>
                </a:lnTo>
                <a:lnTo>
                  <a:pt x="0" y="802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76324" b="-908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40326" y="1028700"/>
            <a:ext cx="6407347" cy="57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70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8D265-5A12-920F-2A91-0ACE6A235BF3}"/>
              </a:ext>
            </a:extLst>
          </p:cNvPr>
          <p:cNvSpPr txBox="1"/>
          <p:nvPr/>
        </p:nvSpPr>
        <p:spPr>
          <a:xfrm>
            <a:off x="2933699" y="1874824"/>
            <a:ext cx="1242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Quan sát hình 1 và thực hiện yêu cầu: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538D25-DD25-C2E7-1A60-B209F178E24D}"/>
              </a:ext>
            </a:extLst>
          </p:cNvPr>
          <p:cNvGrpSpPr/>
          <p:nvPr/>
        </p:nvGrpSpPr>
        <p:grpSpPr>
          <a:xfrm>
            <a:off x="838200" y="2926324"/>
            <a:ext cx="7558454" cy="5461791"/>
            <a:chOff x="838200" y="2926324"/>
            <a:chExt cx="7558454" cy="54617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16524-9DFF-44BC-DA43-EDA219519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" t="1826" r="733" b="507"/>
            <a:stretch/>
          </p:blipFill>
          <p:spPr>
            <a:xfrm>
              <a:off x="838200" y="2926324"/>
              <a:ext cx="7558454" cy="4716476"/>
            </a:xfrm>
            <a:prstGeom prst="roundRect">
              <a:avLst>
                <a:gd name="adj" fmla="val 7276"/>
              </a:avLst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380450-D19D-01B9-2DE5-148C388C35DA}"/>
                </a:ext>
              </a:extLst>
            </p:cNvPr>
            <p:cNvSpPr txBox="1"/>
            <p:nvPr/>
          </p:nvSpPr>
          <p:spPr>
            <a:xfrm>
              <a:off x="1226527" y="7834117"/>
              <a:ext cx="6781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Ví dụ cây thư mục TinHoc4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6D6919-068D-D585-623B-C97E146E994D}"/>
              </a:ext>
            </a:extLst>
          </p:cNvPr>
          <p:cNvGrpSpPr/>
          <p:nvPr/>
        </p:nvGrpSpPr>
        <p:grpSpPr>
          <a:xfrm>
            <a:off x="8991600" y="2948971"/>
            <a:ext cx="8915400" cy="4716476"/>
            <a:chOff x="8991600" y="2948971"/>
            <a:chExt cx="8915400" cy="471647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1898D705-631F-49AE-6149-982A9ACE01FC}"/>
                </a:ext>
              </a:extLst>
            </p:cNvPr>
            <p:cNvSpPr/>
            <p:nvPr/>
          </p:nvSpPr>
          <p:spPr>
            <a:xfrm>
              <a:off x="8991600" y="2948971"/>
              <a:ext cx="8915400" cy="4716476"/>
            </a:xfrm>
            <a:prstGeom prst="wedgeRoundRectCallout">
              <a:avLst>
                <a:gd name="adj1" fmla="val -55332"/>
                <a:gd name="adj2" fmla="val 3423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282029-C121-BE30-4843-9AF999AC1F80}"/>
                </a:ext>
              </a:extLst>
            </p:cNvPr>
            <p:cNvSpPr txBox="1"/>
            <p:nvPr/>
          </p:nvSpPr>
          <p:spPr>
            <a:xfrm>
              <a:off x="9771459" y="3464076"/>
              <a:ext cx="7355681" cy="3686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Em hãy sử dụng lệnh </a:t>
              </a:r>
              <a:r>
                <a:rPr lang="vi-VN" sz="4000" b="1" i="1"/>
                <a:t>New folder</a:t>
              </a:r>
              <a:r>
                <a:rPr lang="vi-VN" sz="4000"/>
                <a:t> để tạo thêm thư mục con </a:t>
              </a:r>
              <a:r>
                <a:rPr lang="vi-VN" sz="4000" b="1" i="1"/>
                <a:t>ChuDeD</a:t>
              </a:r>
              <a:r>
                <a:rPr lang="vi-VN" sz="4000"/>
                <a:t> trong thư mục </a:t>
              </a:r>
              <a:r>
                <a:rPr lang="vi-VN" sz="4000" b="1" i="1"/>
                <a:t>TinHoc4</a:t>
              </a:r>
              <a:r>
                <a:rPr lang="vi-VN" sz="4000"/>
                <a:t> ở Hình 1. </a:t>
              </a:r>
              <a:endParaRPr lang="en-US" sz="4000"/>
            </a:p>
          </p:txBody>
        </p:sp>
      </p:grpSp>
    </p:spTree>
    <p:extLst>
      <p:ext uri="{BB962C8B-B14F-4D97-AF65-F5344CB8AC3E}">
        <p14:creationId xmlns:p14="http://schemas.microsoft.com/office/powerpoint/2010/main" val="101222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26526" y="624950"/>
            <a:ext cx="16679716" cy="10608068"/>
          </a:xfrm>
          <a:custGeom>
            <a:avLst/>
            <a:gdLst/>
            <a:ahLst/>
            <a:cxnLst/>
            <a:rect l="l" t="t" r="r" b="b"/>
            <a:pathLst>
              <a:path w="13943460" h="10501168">
                <a:moveTo>
                  <a:pt x="13943460" y="0"/>
                </a:moveTo>
                <a:lnTo>
                  <a:pt x="0" y="0"/>
                </a:lnTo>
                <a:lnTo>
                  <a:pt x="0" y="10501168"/>
                </a:lnTo>
                <a:lnTo>
                  <a:pt x="13943460" y="10501168"/>
                </a:lnTo>
                <a:lnTo>
                  <a:pt x="139434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18531" y="2171700"/>
            <a:ext cx="13295706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C2. </a:t>
            </a:r>
            <a:r>
              <a:rPr lang="vi-VN" sz="4500" b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CÂY THƯ MỤC LƯU TRỮ THÔNG TIN TRONG MÁY TÍNH</a:t>
            </a:r>
            <a:endParaRPr lang="en-US" sz="4500" b="1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131511" y="5928984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03366" y="-2223447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8" y="0"/>
                </a:lnTo>
                <a:lnTo>
                  <a:pt x="3845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A65B6C-3F0F-AD1B-D518-2FAF50FC861C}"/>
              </a:ext>
            </a:extLst>
          </p:cNvPr>
          <p:cNvCxnSpPr/>
          <p:nvPr/>
        </p:nvCxnSpPr>
        <p:spPr>
          <a:xfrm>
            <a:off x="4389584" y="4381500"/>
            <a:ext cx="9753600" cy="0"/>
          </a:xfrm>
          <a:prstGeom prst="line">
            <a:avLst/>
          </a:prstGeom>
          <a:ln w="38100">
            <a:solidFill>
              <a:srgbClr val="E6B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804F61-B1C1-275A-2753-97A309ACAF7A}"/>
              </a:ext>
            </a:extLst>
          </p:cNvPr>
          <p:cNvSpPr txBox="1"/>
          <p:nvPr/>
        </p:nvSpPr>
        <p:spPr>
          <a:xfrm>
            <a:off x="2292063" y="4903032"/>
            <a:ext cx="13948642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>
                <a:solidFill>
                  <a:srgbClr val="2F549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1. TẠO VÀ XÓA THƯ MỤC, ĐỔI TÊN VÀ XÓA TỆP</a:t>
            </a:r>
            <a:endParaRPr lang="en-US" sz="7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07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01549" y="-2523083"/>
            <a:ext cx="9084901" cy="15333167"/>
          </a:xfrm>
          <a:custGeom>
            <a:avLst/>
            <a:gdLst/>
            <a:ahLst/>
            <a:cxnLst/>
            <a:rect l="l" t="t" r="r" b="b"/>
            <a:pathLst>
              <a:path w="9084901" h="15333167">
                <a:moveTo>
                  <a:pt x="0" y="0"/>
                </a:moveTo>
                <a:lnTo>
                  <a:pt x="9084902" y="0"/>
                </a:lnTo>
                <a:lnTo>
                  <a:pt x="9084902" y="15333166"/>
                </a:lnTo>
                <a:lnTo>
                  <a:pt x="0" y="15333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5219" y="519376"/>
            <a:ext cx="1550129" cy="1949370"/>
          </a:xfrm>
          <a:custGeom>
            <a:avLst/>
            <a:gdLst/>
            <a:ahLst/>
            <a:cxnLst/>
            <a:rect l="l" t="t" r="r" b="b"/>
            <a:pathLst>
              <a:path w="1550129" h="1110456">
                <a:moveTo>
                  <a:pt x="0" y="0"/>
                </a:moveTo>
                <a:lnTo>
                  <a:pt x="1550129" y="0"/>
                </a:lnTo>
                <a:lnTo>
                  <a:pt x="1550129" y="1110456"/>
                </a:lnTo>
                <a:lnTo>
                  <a:pt x="0" y="1110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38888" flipH="1">
            <a:off x="15149056" y="6219018"/>
            <a:ext cx="1964030" cy="3344323"/>
          </a:xfrm>
          <a:custGeom>
            <a:avLst/>
            <a:gdLst/>
            <a:ahLst/>
            <a:cxnLst/>
            <a:rect l="l" t="t" r="r" b="b"/>
            <a:pathLst>
              <a:path w="3183193" h="5420297">
                <a:moveTo>
                  <a:pt x="3183193" y="0"/>
                </a:moveTo>
                <a:lnTo>
                  <a:pt x="0" y="0"/>
                </a:lnTo>
                <a:lnTo>
                  <a:pt x="0" y="5420297"/>
                </a:lnTo>
                <a:lnTo>
                  <a:pt x="3183193" y="5420297"/>
                </a:lnTo>
                <a:lnTo>
                  <a:pt x="318319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693697">
            <a:off x="14909468" y="754957"/>
            <a:ext cx="2693050" cy="1410178"/>
          </a:xfrm>
          <a:custGeom>
            <a:avLst/>
            <a:gdLst/>
            <a:ahLst/>
            <a:cxnLst/>
            <a:rect l="l" t="t" r="r" b="b"/>
            <a:pathLst>
              <a:path w="4275806" h="2238967">
                <a:moveTo>
                  <a:pt x="0" y="0"/>
                </a:moveTo>
                <a:lnTo>
                  <a:pt x="4275806" y="0"/>
                </a:lnTo>
                <a:lnTo>
                  <a:pt x="4275806" y="2238968"/>
                </a:lnTo>
                <a:lnTo>
                  <a:pt x="0" y="2238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6381">
            <a:off x="620034" y="7334489"/>
            <a:ext cx="2297067" cy="2813779"/>
          </a:xfrm>
          <a:custGeom>
            <a:avLst/>
            <a:gdLst/>
            <a:ahLst/>
            <a:cxnLst/>
            <a:rect l="l" t="t" r="r" b="b"/>
            <a:pathLst>
              <a:path w="4013805" h="4916687">
                <a:moveTo>
                  <a:pt x="0" y="0"/>
                </a:moveTo>
                <a:lnTo>
                  <a:pt x="4013805" y="0"/>
                </a:lnTo>
                <a:lnTo>
                  <a:pt x="4013805" y="4916687"/>
                </a:lnTo>
                <a:lnTo>
                  <a:pt x="0" y="4916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73052" y="1854325"/>
            <a:ext cx="1054189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0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332689" y="8490502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558852" y="556227"/>
            <a:ext cx="1587552" cy="1535595"/>
          </a:xfrm>
          <a:custGeom>
            <a:avLst/>
            <a:gdLst/>
            <a:ahLst/>
            <a:cxnLst/>
            <a:rect l="l" t="t" r="r" b="b"/>
            <a:pathLst>
              <a:path w="1587552" h="1535595">
                <a:moveTo>
                  <a:pt x="0" y="0"/>
                </a:moveTo>
                <a:lnTo>
                  <a:pt x="1587552" y="0"/>
                </a:lnTo>
                <a:lnTo>
                  <a:pt x="1587552" y="1535596"/>
                </a:lnTo>
                <a:lnTo>
                  <a:pt x="0" y="1535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6DA489-AB1D-A770-36B1-2984C76A854D}"/>
              </a:ext>
            </a:extLst>
          </p:cNvPr>
          <p:cNvGrpSpPr/>
          <p:nvPr/>
        </p:nvGrpSpPr>
        <p:grpSpPr>
          <a:xfrm>
            <a:off x="4495800" y="6359028"/>
            <a:ext cx="7244237" cy="1219200"/>
            <a:chOff x="2814163" y="3594727"/>
            <a:chExt cx="7244237" cy="12192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B0893C0-E4D8-1C3F-FC95-5C704F12B238}"/>
                </a:ext>
              </a:extLst>
            </p:cNvPr>
            <p:cNvSpPr/>
            <p:nvPr/>
          </p:nvSpPr>
          <p:spPr>
            <a:xfrm>
              <a:off x="2814163" y="3594727"/>
              <a:ext cx="1468255" cy="1219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02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4C087E-667A-CC70-D273-1636FFA177B0}"/>
                </a:ext>
              </a:extLst>
            </p:cNvPr>
            <p:cNvSpPr txBox="1"/>
            <p:nvPr/>
          </p:nvSpPr>
          <p:spPr>
            <a:xfrm>
              <a:off x="5029200" y="3811912"/>
              <a:ext cx="5029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Xóa thư mục, tệp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FAF614-B367-347D-CFB5-7A07276AAC11}"/>
              </a:ext>
            </a:extLst>
          </p:cNvPr>
          <p:cNvGrpSpPr/>
          <p:nvPr/>
        </p:nvGrpSpPr>
        <p:grpSpPr>
          <a:xfrm>
            <a:off x="4495800" y="3852883"/>
            <a:ext cx="7244237" cy="1219200"/>
            <a:chOff x="2814163" y="3594727"/>
            <a:chExt cx="7244237" cy="12192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FC8C26D-838D-6CD7-BF28-DF153D76CA62}"/>
                </a:ext>
              </a:extLst>
            </p:cNvPr>
            <p:cNvSpPr/>
            <p:nvPr/>
          </p:nvSpPr>
          <p:spPr>
            <a:xfrm>
              <a:off x="2814163" y="3594727"/>
              <a:ext cx="1468255" cy="1219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01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53554C-178E-0B11-43A3-E628E598EC7E}"/>
                </a:ext>
              </a:extLst>
            </p:cNvPr>
            <p:cNvSpPr txBox="1"/>
            <p:nvPr/>
          </p:nvSpPr>
          <p:spPr>
            <a:xfrm>
              <a:off x="5029200" y="3811912"/>
              <a:ext cx="5029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Đổi tên tệp 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475194-B5C1-1712-3FD2-0D8F837425CF}"/>
              </a:ext>
            </a:extLst>
          </p:cNvPr>
          <p:cNvSpPr/>
          <p:nvPr/>
        </p:nvSpPr>
        <p:spPr>
          <a:xfrm>
            <a:off x="2590800" y="495300"/>
            <a:ext cx="15087600" cy="9296400"/>
          </a:xfrm>
          <a:prstGeom prst="roundRect">
            <a:avLst>
              <a:gd name="adj" fmla="val 6985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39122" y="3619500"/>
            <a:ext cx="7790956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D46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TÊN TỆP 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" y="999211"/>
            <a:ext cx="1243507" cy="904369"/>
          </a:xfrm>
          <a:custGeom>
            <a:avLst/>
            <a:gdLst/>
            <a:ahLst/>
            <a:cxnLst/>
            <a:rect l="l" t="t" r="r" b="b"/>
            <a:pathLst>
              <a:path w="1243507" h="904369">
                <a:moveTo>
                  <a:pt x="0" y="0"/>
                </a:moveTo>
                <a:lnTo>
                  <a:pt x="1243506" y="0"/>
                </a:lnTo>
                <a:lnTo>
                  <a:pt x="1243506" y="904369"/>
                </a:lnTo>
                <a:lnTo>
                  <a:pt x="0" y="904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14400" y="3619500"/>
            <a:ext cx="995422" cy="809006"/>
          </a:xfrm>
          <a:custGeom>
            <a:avLst/>
            <a:gdLst/>
            <a:ahLst/>
            <a:cxnLst/>
            <a:rect l="l" t="t" r="r" b="b"/>
            <a:pathLst>
              <a:path w="995422" h="809006">
                <a:moveTo>
                  <a:pt x="0" y="0"/>
                </a:moveTo>
                <a:lnTo>
                  <a:pt x="995421" y="0"/>
                </a:lnTo>
                <a:lnTo>
                  <a:pt x="995421" y="809006"/>
                </a:lnTo>
                <a:lnTo>
                  <a:pt x="0" y="80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14400" y="2364181"/>
            <a:ext cx="995422" cy="809006"/>
          </a:xfrm>
          <a:custGeom>
            <a:avLst/>
            <a:gdLst/>
            <a:ahLst/>
            <a:cxnLst/>
            <a:rect l="l" t="t" r="r" b="b"/>
            <a:pathLst>
              <a:path w="995422" h="809006">
                <a:moveTo>
                  <a:pt x="0" y="0"/>
                </a:moveTo>
                <a:lnTo>
                  <a:pt x="995421" y="0"/>
                </a:lnTo>
                <a:lnTo>
                  <a:pt x="995421" y="809006"/>
                </a:lnTo>
                <a:lnTo>
                  <a:pt x="0" y="80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F1EB73-E06B-2E4E-EDB6-68DB49137483}"/>
              </a:ext>
            </a:extLst>
          </p:cNvPr>
          <p:cNvCxnSpPr>
            <a:cxnSpLocks/>
          </p:cNvCxnSpPr>
          <p:nvPr/>
        </p:nvCxnSpPr>
        <p:spPr>
          <a:xfrm>
            <a:off x="2590800" y="1714500"/>
            <a:ext cx="1508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CCF7AE39-72BF-DBF5-D0FF-66E857D9E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59200" y="64770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BB4BE9-D67B-A66A-B98B-140DEF535BEE}"/>
              </a:ext>
            </a:extLst>
          </p:cNvPr>
          <p:cNvCxnSpPr/>
          <p:nvPr/>
        </p:nvCxnSpPr>
        <p:spPr>
          <a:xfrm>
            <a:off x="16154400" y="495300"/>
            <a:ext cx="0" cy="1219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">
            <a:extLst>
              <a:ext uri="{FF2B5EF4-FFF2-40B4-BE49-F238E27FC236}">
                <a16:creationId xmlns:a16="http://schemas.microsoft.com/office/drawing/2014/main" id="{BED6A594-17E3-90AF-6D6D-37EA276C4BD4}"/>
              </a:ext>
            </a:extLst>
          </p:cNvPr>
          <p:cNvSpPr/>
          <p:nvPr/>
        </p:nvSpPr>
        <p:spPr>
          <a:xfrm rot="20173126">
            <a:off x="496945" y="6408528"/>
            <a:ext cx="3249353" cy="3148918"/>
          </a:xfrm>
          <a:custGeom>
            <a:avLst/>
            <a:gdLst/>
            <a:ahLst/>
            <a:cxnLst/>
            <a:rect l="l" t="t" r="r" b="b"/>
            <a:pathLst>
              <a:path w="1689664" h="1637438">
                <a:moveTo>
                  <a:pt x="0" y="0"/>
                </a:moveTo>
                <a:lnTo>
                  <a:pt x="1689664" y="0"/>
                </a:lnTo>
                <a:lnTo>
                  <a:pt x="1689664" y="1637438"/>
                </a:lnTo>
                <a:lnTo>
                  <a:pt x="0" y="1637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E05BA1E2-2897-507F-58BD-6D1206AC961D}"/>
              </a:ext>
            </a:extLst>
          </p:cNvPr>
          <p:cNvSpPr/>
          <p:nvPr/>
        </p:nvSpPr>
        <p:spPr>
          <a:xfrm rot="238888" flipH="1">
            <a:off x="15148569" y="5090237"/>
            <a:ext cx="2621261" cy="4463447"/>
          </a:xfrm>
          <a:custGeom>
            <a:avLst/>
            <a:gdLst/>
            <a:ahLst/>
            <a:cxnLst/>
            <a:rect l="l" t="t" r="r" b="b"/>
            <a:pathLst>
              <a:path w="3183193" h="5420297">
                <a:moveTo>
                  <a:pt x="3183193" y="0"/>
                </a:moveTo>
                <a:lnTo>
                  <a:pt x="0" y="0"/>
                </a:lnTo>
                <a:lnTo>
                  <a:pt x="0" y="5420297"/>
                </a:lnTo>
                <a:lnTo>
                  <a:pt x="3183193" y="5420297"/>
                </a:lnTo>
                <a:lnTo>
                  <a:pt x="31831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CAB9AEC-1070-CC37-BB3F-84333FB9390D}"/>
              </a:ext>
            </a:extLst>
          </p:cNvPr>
          <p:cNvSpPr/>
          <p:nvPr/>
        </p:nvSpPr>
        <p:spPr>
          <a:xfrm>
            <a:off x="627712" y="3390900"/>
            <a:ext cx="6611287" cy="6705600"/>
          </a:xfrm>
          <a:custGeom>
            <a:avLst/>
            <a:gdLst/>
            <a:ahLst/>
            <a:cxnLst/>
            <a:rect l="l" t="t" r="r" b="b"/>
            <a:pathLst>
              <a:path w="8161020" h="8229600">
                <a:moveTo>
                  <a:pt x="0" y="0"/>
                </a:moveTo>
                <a:lnTo>
                  <a:pt x="8161020" y="0"/>
                </a:lnTo>
                <a:lnTo>
                  <a:pt x="81610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1AD39-128D-838F-B316-37EA2C90195E}"/>
              </a:ext>
            </a:extLst>
          </p:cNvPr>
          <p:cNvSpPr txBox="1"/>
          <p:nvPr/>
        </p:nvSpPr>
        <p:spPr>
          <a:xfrm>
            <a:off x="1704975" y="1028700"/>
            <a:ext cx="148780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Đọc thông tin trong SGK tr. 20 và thực hiện yêu cầu: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F4E7C0-1AA4-EE64-CA20-92380E986984}"/>
              </a:ext>
            </a:extLst>
          </p:cNvPr>
          <p:cNvSpPr/>
          <p:nvPr/>
        </p:nvSpPr>
        <p:spPr>
          <a:xfrm>
            <a:off x="7677149" y="2933700"/>
            <a:ext cx="9525000" cy="2209800"/>
          </a:xfrm>
          <a:prstGeom prst="wedgeRoundRectCallout">
            <a:avLst>
              <a:gd name="adj1" fmla="val -59796"/>
              <a:gd name="adj2" fmla="val 32333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</a:rPr>
              <a:t>Có mấy bước để thực hiện đổi tên tệp?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3633575-FBC4-C3AA-CDEA-0F93EE46DF6E}"/>
              </a:ext>
            </a:extLst>
          </p:cNvPr>
          <p:cNvSpPr/>
          <p:nvPr/>
        </p:nvSpPr>
        <p:spPr>
          <a:xfrm>
            <a:off x="7677149" y="5981700"/>
            <a:ext cx="9525000" cy="2209800"/>
          </a:xfrm>
          <a:prstGeom prst="wedgeRoundRectCallout">
            <a:avLst>
              <a:gd name="adj1" fmla="val -59796"/>
              <a:gd name="adj2" fmla="val 32333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</a:rPr>
              <a:t>Từng bước thực hiện như thế nào?</a:t>
            </a:r>
            <a:endParaRPr lang="en-US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E23B5F-27A0-4546-5F52-E089E5FDB82B}"/>
              </a:ext>
            </a:extLst>
          </p:cNvPr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7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01C95-DD8D-4FD2-DA74-7A9ACCE51F69}"/>
              </a:ext>
            </a:extLst>
          </p:cNvPr>
          <p:cNvSpPr txBox="1"/>
          <p:nvPr/>
        </p:nvSpPr>
        <p:spPr>
          <a:xfrm>
            <a:off x="762000" y="754271"/>
            <a:ext cx="168783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1. 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Em hãy đổi tên tệp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BaiA_1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thành </a:t>
            </a:r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ChuDeA_Bai1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theo các bước sau, từ đó nêu các bước đổi tên tệp: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50F877-9D6E-C4BD-04FE-D394712C4E06}"/>
              </a:ext>
            </a:extLst>
          </p:cNvPr>
          <p:cNvGrpSpPr/>
          <p:nvPr/>
        </p:nvGrpSpPr>
        <p:grpSpPr>
          <a:xfrm>
            <a:off x="1600200" y="3848100"/>
            <a:ext cx="15749587" cy="914400"/>
            <a:chOff x="1371600" y="3857625"/>
            <a:chExt cx="15749587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07CCF0-1333-1C79-AC84-868190BBDD80}"/>
                </a:ext>
              </a:extLst>
            </p:cNvPr>
            <p:cNvSpPr/>
            <p:nvPr/>
          </p:nvSpPr>
          <p:spPr>
            <a:xfrm>
              <a:off x="1371600" y="3857625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88B6D4-3FEE-BC16-B1A3-E7B362B38810}"/>
                </a:ext>
              </a:extLst>
            </p:cNvPr>
            <p:cNvSpPr txBox="1"/>
            <p:nvPr/>
          </p:nvSpPr>
          <p:spPr>
            <a:xfrm>
              <a:off x="2795587" y="3991659"/>
              <a:ext cx="1432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Chọn tên tệp </a:t>
              </a:r>
              <a:r>
                <a:rPr lang="en-US" sz="3600" i="1">
                  <a:latin typeface="Arial" panose="020B0604020202020204" pitchFamily="34" charset="0"/>
                  <a:cs typeface="Arial" panose="020B0604020202020204" pitchFamily="34" charset="0"/>
                </a:rPr>
                <a:t>BaiA_1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2A9345-C2F1-ADC4-DEE8-0991880045C6}"/>
              </a:ext>
            </a:extLst>
          </p:cNvPr>
          <p:cNvGrpSpPr/>
          <p:nvPr/>
        </p:nvGrpSpPr>
        <p:grpSpPr>
          <a:xfrm>
            <a:off x="1600200" y="5639486"/>
            <a:ext cx="15749587" cy="914400"/>
            <a:chOff x="1371600" y="3857625"/>
            <a:chExt cx="15749587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3197E0-14B6-A0DB-43FC-14DE286ACC94}"/>
                </a:ext>
              </a:extLst>
            </p:cNvPr>
            <p:cNvSpPr/>
            <p:nvPr/>
          </p:nvSpPr>
          <p:spPr>
            <a:xfrm>
              <a:off x="1371600" y="3857625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C95362-FF02-436A-5C61-F810F33F9A96}"/>
                </a:ext>
              </a:extLst>
            </p:cNvPr>
            <p:cNvSpPr txBox="1"/>
            <p:nvPr/>
          </p:nvSpPr>
          <p:spPr>
            <a:xfrm>
              <a:off x="2795587" y="3991659"/>
              <a:ext cx="1432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Nháy chuột vào lệnh 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Rename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 ở dải lệnh 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Home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371B0F-ABDC-46FA-6B6F-F401A5643A7E}"/>
              </a:ext>
            </a:extLst>
          </p:cNvPr>
          <p:cNvGrpSpPr/>
          <p:nvPr/>
        </p:nvGrpSpPr>
        <p:grpSpPr>
          <a:xfrm>
            <a:off x="1600200" y="7415400"/>
            <a:ext cx="15749587" cy="914400"/>
            <a:chOff x="1371600" y="3857625"/>
            <a:chExt cx="15749587" cy="9144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65CC5B-658B-5F2D-4F72-0CF962D72A75}"/>
                </a:ext>
              </a:extLst>
            </p:cNvPr>
            <p:cNvSpPr/>
            <p:nvPr/>
          </p:nvSpPr>
          <p:spPr>
            <a:xfrm>
              <a:off x="1371600" y="3857625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2FDAA1-63AD-60CE-1198-E61A2C3C69C9}"/>
                </a:ext>
              </a:extLst>
            </p:cNvPr>
            <p:cNvSpPr txBox="1"/>
            <p:nvPr/>
          </p:nvSpPr>
          <p:spPr>
            <a:xfrm>
              <a:off x="2795587" y="3991659"/>
              <a:ext cx="1432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Gõ tên tệp mới </a:t>
              </a:r>
              <a:r>
                <a:rPr lang="en-US" sz="3600" i="1">
                  <a:latin typeface="Arial" panose="020B0604020202020204" pitchFamily="34" charset="0"/>
                  <a:cs typeface="Arial" panose="020B0604020202020204" pitchFamily="34" charset="0"/>
                </a:rPr>
                <a:t>ChuDeA_Bai1 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và nhấn 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22" name="Freeform 9">
            <a:extLst>
              <a:ext uri="{FF2B5EF4-FFF2-40B4-BE49-F238E27FC236}">
                <a16:creationId xmlns:a16="http://schemas.microsoft.com/office/drawing/2014/main" id="{E85A9F98-C3D6-F6D8-1AC5-15A8302E0936}"/>
              </a:ext>
            </a:extLst>
          </p:cNvPr>
          <p:cNvSpPr/>
          <p:nvPr/>
        </p:nvSpPr>
        <p:spPr>
          <a:xfrm>
            <a:off x="15882924" y="7200900"/>
            <a:ext cx="1331921" cy="2782081"/>
          </a:xfrm>
          <a:custGeom>
            <a:avLst/>
            <a:gdLst/>
            <a:ahLst/>
            <a:cxnLst/>
            <a:rect l="l" t="t" r="r" b="b"/>
            <a:pathLst>
              <a:path w="1969960" h="4114800">
                <a:moveTo>
                  <a:pt x="0" y="0"/>
                </a:moveTo>
                <a:lnTo>
                  <a:pt x="1969961" y="0"/>
                </a:lnTo>
                <a:lnTo>
                  <a:pt x="1969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848</Words>
  <Application>Microsoft Office PowerPoint</Application>
  <PresentationFormat>Custom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Calisto MT</vt:lpstr>
      <vt:lpstr>Courier New</vt:lpstr>
      <vt:lpstr>Arial</vt:lpstr>
      <vt:lpstr>Amasis MT Pro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in Red Education Presentation</dc:title>
  <cp:lastModifiedBy>Thảo Đào</cp:lastModifiedBy>
  <cp:revision>7</cp:revision>
  <dcterms:created xsi:type="dcterms:W3CDTF">2006-08-16T00:00:00Z</dcterms:created>
  <dcterms:modified xsi:type="dcterms:W3CDTF">2023-09-10T11:30:22Z</dcterms:modified>
  <dc:identifier>DAFr8vnjTA4</dc:identifier>
</cp:coreProperties>
</file>