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9" r:id="rId4"/>
    <p:sldId id="280" r:id="rId5"/>
    <p:sldId id="281" r:id="rId6"/>
    <p:sldId id="276" r:id="rId7"/>
    <p:sldId id="277" r:id="rId8"/>
    <p:sldId id="278" r:id="rId9"/>
    <p:sldId id="282" r:id="rId10"/>
    <p:sldId id="284" r:id="rId11"/>
    <p:sldId id="285" r:id="rId12"/>
    <p:sldId id="287" r:id="rId13"/>
    <p:sldId id="286"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1" r:id="rId27"/>
    <p:sldId id="302" r:id="rId28"/>
  </p:sldIdLst>
  <p:sldSz cx="18288000" cy="10287000"/>
  <p:notesSz cx="6858000" cy="9144000"/>
  <p:embeddedFontLst>
    <p:embeddedFont>
      <p:font typeface="Amasis MT Pro Black" panose="02040A04050005020304" pitchFamily="18" charset="0"/>
      <p:bold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1B1846-6D4E-445D-A25B-1B984F9C4592}">
          <p14:sldIdLst>
            <p14:sldId id="256"/>
            <p14:sldId id="279"/>
            <p14:sldId id="280"/>
            <p14:sldId id="281"/>
            <p14:sldId id="276"/>
            <p14:sldId id="277"/>
            <p14:sldId id="278"/>
            <p14:sldId id="282"/>
            <p14:sldId id="284"/>
            <p14:sldId id="285"/>
            <p14:sldId id="287"/>
            <p14:sldId id="286"/>
            <p14:sldId id="288"/>
            <p14:sldId id="289"/>
            <p14:sldId id="290"/>
            <p14:sldId id="291"/>
            <p14:sldId id="292"/>
            <p14:sldId id="293"/>
            <p14:sldId id="294"/>
            <p14:sldId id="295"/>
            <p14:sldId id="296"/>
            <p14:sldId id="297"/>
            <p14:sldId id="298"/>
            <p14:sldId id="299"/>
            <p14:sldId id="301"/>
            <p14:sldId id="3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CF"/>
    <a:srgbClr val="E0FEFE"/>
    <a:srgbClr val="304959"/>
    <a:srgbClr val="E9B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20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FED80-1DAC-4DA3-A057-1A3B376E02B8}" type="datetimeFigureOut">
              <a:rPr lang="en-US" smtClean="0"/>
              <a:t>7/29/2023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161E5-C66F-48AB-8C32-562CA3FC4A9D}" type="slidenum">
              <a:rPr lang="en-US" smtClean="0"/>
              <a:t>‹#›</a:t>
            </a:fld>
            <a:endParaRPr lang="en-US"/>
          </a:p>
        </p:txBody>
      </p:sp>
    </p:spTree>
    <p:extLst>
      <p:ext uri="{BB962C8B-B14F-4D97-AF65-F5344CB8AC3E}">
        <p14:creationId xmlns:p14="http://schemas.microsoft.com/office/powerpoint/2010/main" val="893050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9</a:t>
            </a:fld>
            <a:endParaRPr lang="en-US"/>
          </a:p>
        </p:txBody>
      </p:sp>
    </p:spTree>
    <p:extLst>
      <p:ext uri="{BB962C8B-B14F-4D97-AF65-F5344CB8AC3E}">
        <p14:creationId xmlns:p14="http://schemas.microsoft.com/office/powerpoint/2010/main" val="2235711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19</a:t>
            </a:fld>
            <a:endParaRPr lang="en-US"/>
          </a:p>
        </p:txBody>
      </p:sp>
    </p:spTree>
    <p:extLst>
      <p:ext uri="{BB962C8B-B14F-4D97-AF65-F5344CB8AC3E}">
        <p14:creationId xmlns:p14="http://schemas.microsoft.com/office/powerpoint/2010/main" val="352498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20</a:t>
            </a:fld>
            <a:endParaRPr lang="en-US"/>
          </a:p>
        </p:txBody>
      </p:sp>
    </p:spTree>
    <p:extLst>
      <p:ext uri="{BB962C8B-B14F-4D97-AF65-F5344CB8AC3E}">
        <p14:creationId xmlns:p14="http://schemas.microsoft.com/office/powerpoint/2010/main" val="140646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21</a:t>
            </a:fld>
            <a:endParaRPr lang="en-US"/>
          </a:p>
        </p:txBody>
      </p:sp>
    </p:spTree>
    <p:extLst>
      <p:ext uri="{BB962C8B-B14F-4D97-AF65-F5344CB8AC3E}">
        <p14:creationId xmlns:p14="http://schemas.microsoft.com/office/powerpoint/2010/main" val="188200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10</a:t>
            </a:fld>
            <a:endParaRPr lang="en-US"/>
          </a:p>
        </p:txBody>
      </p:sp>
    </p:spTree>
    <p:extLst>
      <p:ext uri="{BB962C8B-B14F-4D97-AF65-F5344CB8AC3E}">
        <p14:creationId xmlns:p14="http://schemas.microsoft.com/office/powerpoint/2010/main" val="108961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12</a:t>
            </a:fld>
            <a:endParaRPr lang="en-US"/>
          </a:p>
        </p:txBody>
      </p:sp>
    </p:spTree>
    <p:extLst>
      <p:ext uri="{BB962C8B-B14F-4D97-AF65-F5344CB8AC3E}">
        <p14:creationId xmlns:p14="http://schemas.microsoft.com/office/powerpoint/2010/main" val="369825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016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977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514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9690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17</a:t>
            </a:fld>
            <a:endParaRPr lang="en-US"/>
          </a:p>
        </p:txBody>
      </p:sp>
    </p:spTree>
    <p:extLst>
      <p:ext uri="{BB962C8B-B14F-4D97-AF65-F5344CB8AC3E}">
        <p14:creationId xmlns:p14="http://schemas.microsoft.com/office/powerpoint/2010/main" val="4075363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3161E5-C66F-48AB-8C32-562CA3FC4A9D}" type="slidenum">
              <a:rPr lang="en-US" smtClean="0"/>
              <a:t>18</a:t>
            </a:fld>
            <a:endParaRPr lang="en-US"/>
          </a:p>
        </p:txBody>
      </p:sp>
    </p:spTree>
    <p:extLst>
      <p:ext uri="{BB962C8B-B14F-4D97-AF65-F5344CB8AC3E}">
        <p14:creationId xmlns:p14="http://schemas.microsoft.com/office/powerpoint/2010/main" val="4876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88" name="Google Shape;8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89" name="Google Shape;8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153097744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5" name="Google Shape;85;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498628"/>
      </p:ext>
    </p:extLst>
  </p:cSld>
  <p:clrMap bg1="lt1" tx1="dk1" bg2="dk2" tx2="lt2" accent1="accent1" accent2="accent2" accent3="accent3" accent4="accent4" accent5="accent5" accent6="accent6" hlink="hlink" folHlink="folHlink"/>
  <p:sldLayoutIdLst>
    <p:sldLayoutId id="2147483661" r:id="rId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2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5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svg"/><Relationship Id="rId5" Type="http://schemas.openxmlformats.org/officeDocument/2006/relationships/image" Target="../media/image3.svg"/><Relationship Id="rId10" Type="http://schemas.openxmlformats.org/officeDocument/2006/relationships/image" Target="../media/image60.png"/><Relationship Id="rId4" Type="http://schemas.openxmlformats.org/officeDocument/2006/relationships/image" Target="../media/image2.png"/><Relationship Id="rId9" Type="http://schemas.openxmlformats.org/officeDocument/2006/relationships/image" Target="../media/image27.sv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7.svg"/><Relationship Id="rId3" Type="http://schemas.openxmlformats.org/officeDocument/2006/relationships/image" Target="../media/image3.svg"/><Relationship Id="rId7" Type="http://schemas.openxmlformats.org/officeDocument/2006/relationships/image" Target="../media/image9.svg"/><Relationship Id="rId12" Type="http://schemas.openxmlformats.org/officeDocument/2006/relationships/image" Target="../media/image26.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1.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5.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svg"/><Relationship Id="rId1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31.svg"/><Relationship Id="rId12" Type="http://schemas.openxmlformats.org/officeDocument/2006/relationships/image" Target="../media/image10.png"/><Relationship Id="rId17" Type="http://schemas.openxmlformats.org/officeDocument/2006/relationships/image" Target="../media/image33.svg"/><Relationship Id="rId2" Type="http://schemas.openxmlformats.org/officeDocument/2006/relationships/image" Target="../media/image4.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5.svg"/><Relationship Id="rId5" Type="http://schemas.openxmlformats.org/officeDocument/2006/relationships/image" Target="../media/image29.svg"/><Relationship Id="rId15" Type="http://schemas.openxmlformats.org/officeDocument/2006/relationships/image" Target="../media/image21.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image" Target="../media/image28.png"/><Relationship Id="rId9" Type="http://schemas.openxmlformats.org/officeDocument/2006/relationships/image" Target="../media/image9.sv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2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05E0C1C-3743-AA71-3CC5-C3D6EB24DD64}"/>
              </a:ext>
            </a:extLst>
          </p:cNvPr>
          <p:cNvSpPr/>
          <p:nvPr/>
        </p:nvSpPr>
        <p:spPr>
          <a:xfrm>
            <a:off x="1203915" y="957931"/>
            <a:ext cx="15316200" cy="75819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6743015" y="6664171"/>
            <a:ext cx="21429837" cy="3622829"/>
          </a:xfrm>
          <a:custGeom>
            <a:avLst/>
            <a:gdLst/>
            <a:ahLst/>
            <a:cxnLst/>
            <a:rect l="l" t="t" r="r" b="b"/>
            <a:pathLst>
              <a:path w="21429837" h="3622829">
                <a:moveTo>
                  <a:pt x="0" y="0"/>
                </a:moveTo>
                <a:lnTo>
                  <a:pt x="21429837" y="0"/>
                </a:lnTo>
                <a:lnTo>
                  <a:pt x="21429837" y="3622829"/>
                </a:lnTo>
                <a:lnTo>
                  <a:pt x="0" y="3622829"/>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30067" y="7403527"/>
            <a:ext cx="18288000" cy="4146192"/>
          </a:xfrm>
          <a:custGeom>
            <a:avLst/>
            <a:gdLst/>
            <a:ahLst/>
            <a:cxnLst/>
            <a:rect l="l" t="t" r="r" b="b"/>
            <a:pathLst>
              <a:path w="18288000" h="4146192">
                <a:moveTo>
                  <a:pt x="0" y="0"/>
                </a:moveTo>
                <a:lnTo>
                  <a:pt x="18288000" y="0"/>
                </a:lnTo>
                <a:lnTo>
                  <a:pt x="18288000" y="4146191"/>
                </a:lnTo>
                <a:lnTo>
                  <a:pt x="0" y="4146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360485">
            <a:off x="8056162" y="12980926"/>
            <a:ext cx="1611707" cy="2671337"/>
          </a:xfrm>
          <a:custGeom>
            <a:avLst/>
            <a:gdLst/>
            <a:ahLst/>
            <a:cxnLst/>
            <a:rect l="l" t="t" r="r" b="b"/>
            <a:pathLst>
              <a:path w="1611707" h="2671337">
                <a:moveTo>
                  <a:pt x="0" y="0"/>
                </a:moveTo>
                <a:lnTo>
                  <a:pt x="1611707" y="0"/>
                </a:lnTo>
                <a:lnTo>
                  <a:pt x="1611707" y="2671337"/>
                </a:lnTo>
                <a:lnTo>
                  <a:pt x="0" y="2671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435678" y="3077825"/>
            <a:ext cx="689882" cy="1152889"/>
          </a:xfrm>
          <a:custGeom>
            <a:avLst/>
            <a:gdLst/>
            <a:ahLst/>
            <a:cxnLst/>
            <a:rect l="l" t="t" r="r" b="b"/>
            <a:pathLst>
              <a:path w="689882" h="1152889">
                <a:moveTo>
                  <a:pt x="0" y="0"/>
                </a:moveTo>
                <a:lnTo>
                  <a:pt x="689882" y="0"/>
                </a:lnTo>
                <a:lnTo>
                  <a:pt x="689882" y="1152889"/>
                </a:lnTo>
                <a:lnTo>
                  <a:pt x="0" y="1152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7594680">
            <a:off x="1441348" y="615573"/>
            <a:ext cx="689882" cy="1152889"/>
          </a:xfrm>
          <a:custGeom>
            <a:avLst/>
            <a:gdLst/>
            <a:ahLst/>
            <a:cxnLst/>
            <a:rect l="l" t="t" r="r" b="b"/>
            <a:pathLst>
              <a:path w="689882" h="1152889">
                <a:moveTo>
                  <a:pt x="0" y="0"/>
                </a:moveTo>
                <a:lnTo>
                  <a:pt x="689882" y="0"/>
                </a:lnTo>
                <a:lnTo>
                  <a:pt x="689882" y="1152890"/>
                </a:lnTo>
                <a:lnTo>
                  <a:pt x="0" y="1152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800000">
            <a:off x="5060027" y="-1509982"/>
            <a:ext cx="21429837" cy="3622829"/>
          </a:xfrm>
          <a:custGeom>
            <a:avLst/>
            <a:gdLst/>
            <a:ahLst/>
            <a:cxnLst/>
            <a:rect l="l" t="t" r="r" b="b"/>
            <a:pathLst>
              <a:path w="21429837" h="3622829">
                <a:moveTo>
                  <a:pt x="0" y="0"/>
                </a:moveTo>
                <a:lnTo>
                  <a:pt x="21429837" y="0"/>
                </a:lnTo>
                <a:lnTo>
                  <a:pt x="21429837" y="3622830"/>
                </a:lnTo>
                <a:lnTo>
                  <a:pt x="0" y="362283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35678" y="4546305"/>
            <a:ext cx="5371315" cy="5968128"/>
          </a:xfrm>
          <a:custGeom>
            <a:avLst/>
            <a:gdLst/>
            <a:ahLst/>
            <a:cxnLst/>
            <a:rect l="l" t="t" r="r" b="b"/>
            <a:pathLst>
              <a:path w="5371315" h="5968128">
                <a:moveTo>
                  <a:pt x="0" y="0"/>
                </a:moveTo>
                <a:lnTo>
                  <a:pt x="5371316" y="0"/>
                </a:lnTo>
                <a:lnTo>
                  <a:pt x="5371316" y="5968128"/>
                </a:lnTo>
                <a:lnTo>
                  <a:pt x="0" y="59681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601757" y="6258174"/>
            <a:ext cx="3280456" cy="3000126"/>
          </a:xfrm>
          <a:custGeom>
            <a:avLst/>
            <a:gdLst/>
            <a:ahLst/>
            <a:cxnLst/>
            <a:rect l="l" t="t" r="r" b="b"/>
            <a:pathLst>
              <a:path w="3280456" h="3000126">
                <a:moveTo>
                  <a:pt x="0" y="0"/>
                </a:moveTo>
                <a:lnTo>
                  <a:pt x="3280457" y="0"/>
                </a:lnTo>
                <a:lnTo>
                  <a:pt x="3280457" y="3000126"/>
                </a:lnTo>
                <a:lnTo>
                  <a:pt x="0" y="30001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rot="-5954871">
            <a:off x="3927202" y="6274459"/>
            <a:ext cx="466402" cy="779424"/>
          </a:xfrm>
          <a:custGeom>
            <a:avLst/>
            <a:gdLst/>
            <a:ahLst/>
            <a:cxnLst/>
            <a:rect l="l" t="t" r="r" b="b"/>
            <a:pathLst>
              <a:path w="466402" h="779424">
                <a:moveTo>
                  <a:pt x="0" y="0"/>
                </a:moveTo>
                <a:lnTo>
                  <a:pt x="466403" y="0"/>
                </a:lnTo>
                <a:lnTo>
                  <a:pt x="466403" y="779424"/>
                </a:lnTo>
                <a:lnTo>
                  <a:pt x="0" y="7794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rot="-7594680">
            <a:off x="8430980" y="14685225"/>
            <a:ext cx="689882" cy="1152889"/>
          </a:xfrm>
          <a:custGeom>
            <a:avLst/>
            <a:gdLst/>
            <a:ahLst/>
            <a:cxnLst/>
            <a:rect l="l" t="t" r="r" b="b"/>
            <a:pathLst>
              <a:path w="689882" h="1152889">
                <a:moveTo>
                  <a:pt x="0" y="0"/>
                </a:moveTo>
                <a:lnTo>
                  <a:pt x="689881" y="0"/>
                </a:lnTo>
                <a:lnTo>
                  <a:pt x="689881" y="1152889"/>
                </a:lnTo>
                <a:lnTo>
                  <a:pt x="0" y="1152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3">
            <a:extLst>
              <a:ext uri="{FF2B5EF4-FFF2-40B4-BE49-F238E27FC236}">
                <a16:creationId xmlns:a16="http://schemas.microsoft.com/office/drawing/2014/main" id="{01EF1CFF-C370-3F78-CE18-C3374C9B9C8C}"/>
              </a:ext>
            </a:extLst>
          </p:cNvPr>
          <p:cNvSpPr/>
          <p:nvPr/>
        </p:nvSpPr>
        <p:spPr>
          <a:xfrm rot="1255029">
            <a:off x="7620974" y="7775449"/>
            <a:ext cx="1397646" cy="1565990"/>
          </a:xfrm>
          <a:custGeom>
            <a:avLst/>
            <a:gdLst/>
            <a:ahLst/>
            <a:cxnLst/>
            <a:rect l="l" t="t" r="r" b="b"/>
            <a:pathLst>
              <a:path w="1397646" h="1565990">
                <a:moveTo>
                  <a:pt x="0" y="0"/>
                </a:moveTo>
                <a:lnTo>
                  <a:pt x="1397646" y="0"/>
                </a:lnTo>
                <a:lnTo>
                  <a:pt x="1397646" y="1565991"/>
                </a:lnTo>
                <a:lnTo>
                  <a:pt x="0" y="1565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63D186B9-5C31-99A6-95C7-D2138A43FD9E}"/>
              </a:ext>
            </a:extLst>
          </p:cNvPr>
          <p:cNvSpPr txBox="1"/>
          <p:nvPr/>
        </p:nvSpPr>
        <p:spPr>
          <a:xfrm>
            <a:off x="1954463" y="2144261"/>
            <a:ext cx="14379073" cy="4873001"/>
          </a:xfrm>
          <a:prstGeom prst="rect">
            <a:avLst/>
          </a:prstGeom>
          <a:noFill/>
        </p:spPr>
        <p:txBody>
          <a:bodyPr wrap="square" rtlCol="0">
            <a:spAutoFit/>
          </a:bodyPr>
          <a:lstStyle/>
          <a:p>
            <a:pPr algn="ctr">
              <a:lnSpc>
                <a:spcPct val="150000"/>
              </a:lnSpc>
            </a:pPr>
            <a:r>
              <a:rPr lang="en-US" sz="7200" b="1">
                <a:solidFill>
                  <a:srgbClr val="002060"/>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002060"/>
                </a:solidFill>
                <a:latin typeface="Arial" panose="020B0604020202020204" pitchFamily="34" charset="0"/>
                <a:cs typeface="Arial" panose="020B0604020202020204" pitchFamily="34" charset="0"/>
              </a:rPr>
              <a:t>CHÀO MỪNG CÁC EM ĐẾN VỚI BÀI HỌC MỚI!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F4CCC0F2-81C8-FDE7-12CB-0F315255B49C}"/>
              </a:ext>
            </a:extLst>
          </p:cNvPr>
          <p:cNvSpPr/>
          <p:nvPr/>
        </p:nvSpPr>
        <p:spPr>
          <a:xfrm>
            <a:off x="10410826" y="4533900"/>
            <a:ext cx="7467600" cy="2781765"/>
          </a:xfrm>
          <a:prstGeom prst="roundRect">
            <a:avLst/>
          </a:prstGeom>
          <a:solidFill>
            <a:schemeClr val="bg1"/>
          </a:solidFill>
          <a:ln w="38100">
            <a:solidFill>
              <a:srgbClr val="304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Có thể đoán được trang web thuộc chủ đề gì, lĩnh vực nào, có phù hợp với bản thân hay không. </a:t>
            </a:r>
          </a:p>
        </p:txBody>
      </p:sp>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BB89967-BF35-C66C-10D7-6DA7D738A273}"/>
              </a:ext>
            </a:extLst>
          </p:cNvPr>
          <p:cNvGrpSpPr/>
          <p:nvPr/>
        </p:nvGrpSpPr>
        <p:grpSpPr>
          <a:xfrm>
            <a:off x="571502" y="821232"/>
            <a:ext cx="10210800" cy="1907976"/>
            <a:chOff x="838200" y="647700"/>
            <a:chExt cx="10210800" cy="1907976"/>
          </a:xfrm>
        </p:grpSpPr>
        <p:grpSp>
          <p:nvGrpSpPr>
            <p:cNvPr id="19" name="Group 18">
              <a:extLst>
                <a:ext uri="{FF2B5EF4-FFF2-40B4-BE49-F238E27FC236}">
                  <a16:creationId xmlns:a16="http://schemas.microsoft.com/office/drawing/2014/main" id="{D6D0D1D3-24E8-A400-74B4-E61A36D095C2}"/>
                </a:ext>
              </a:extLst>
            </p:cNvPr>
            <p:cNvGrpSpPr/>
            <p:nvPr/>
          </p:nvGrpSpPr>
          <p:grpSpPr>
            <a:xfrm>
              <a:off x="838200" y="647700"/>
              <a:ext cx="10210800" cy="1066800"/>
              <a:chOff x="1828800" y="952500"/>
              <a:chExt cx="10210800" cy="1066800"/>
            </a:xfrm>
          </p:grpSpPr>
          <p:sp>
            <p:nvSpPr>
              <p:cNvPr id="7" name="Rectangle: Rounded Corners 6">
                <a:extLst>
                  <a:ext uri="{FF2B5EF4-FFF2-40B4-BE49-F238E27FC236}">
                    <a16:creationId xmlns:a16="http://schemas.microsoft.com/office/drawing/2014/main" id="{13024AEF-59C6-AB42-5A67-A6A02CAD6C95}"/>
                  </a:ext>
                </a:extLst>
              </p:cNvPr>
              <p:cNvSpPr/>
              <p:nvPr/>
            </p:nvSpPr>
            <p:spPr>
              <a:xfrm>
                <a:off x="1828800" y="952500"/>
                <a:ext cx="10210800" cy="1066800"/>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3D7396-C654-A227-2B83-56E8EF552865}"/>
                  </a:ext>
                </a:extLst>
              </p:cNvPr>
              <p:cNvPicPr>
                <a:picLocks noChangeAspect="1"/>
              </p:cNvPicPr>
              <p:nvPr/>
            </p:nvPicPr>
            <p:blipFill>
              <a:blip r:embed="rId3"/>
              <a:stretch>
                <a:fillRect/>
              </a:stretch>
            </p:blipFill>
            <p:spPr>
              <a:xfrm>
                <a:off x="10891837" y="1100138"/>
                <a:ext cx="771525" cy="771525"/>
              </a:xfrm>
              <a:prstGeom prst="rect">
                <a:avLst/>
              </a:prstGeom>
            </p:spPr>
          </p:pic>
          <p:cxnSp>
            <p:nvCxnSpPr>
              <p:cNvPr id="17" name="Straight Connector 16">
                <a:extLst>
                  <a:ext uri="{FF2B5EF4-FFF2-40B4-BE49-F238E27FC236}">
                    <a16:creationId xmlns:a16="http://schemas.microsoft.com/office/drawing/2014/main" id="{772CEEFE-90B7-33B6-A292-9E2BA82921E6}"/>
                  </a:ext>
                </a:extLst>
              </p:cNvPr>
              <p:cNvCxnSpPr/>
              <p:nvPr/>
            </p:nvCxnSpPr>
            <p:spPr>
              <a:xfrm>
                <a:off x="10591800" y="1133475"/>
                <a:ext cx="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F447AF-DEFB-49D1-127A-C0D5E55D520E}"/>
                  </a:ext>
                </a:extLst>
              </p:cNvPr>
              <p:cNvSpPr txBox="1"/>
              <p:nvPr/>
            </p:nvSpPr>
            <p:spPr>
              <a:xfrm>
                <a:off x="2247900" y="1162734"/>
                <a:ext cx="3962400"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hoc10.vn…</a:t>
                </a:r>
              </a:p>
            </p:txBody>
          </p:sp>
        </p:grpSp>
        <p:sp>
          <p:nvSpPr>
            <p:cNvPr id="21" name="TextBox 20">
              <a:extLst>
                <a:ext uri="{FF2B5EF4-FFF2-40B4-BE49-F238E27FC236}">
                  <a16:creationId xmlns:a16="http://schemas.microsoft.com/office/drawing/2014/main" id="{B3C3C4CF-9B24-147A-6786-7948A5A21A24}"/>
                </a:ext>
              </a:extLst>
            </p:cNvPr>
            <p:cNvSpPr txBox="1"/>
            <p:nvPr/>
          </p:nvSpPr>
          <p:spPr>
            <a:xfrm>
              <a:off x="3124200" y="1924734"/>
              <a:ext cx="4724400" cy="630942"/>
            </a:xfrm>
            <a:prstGeom prst="rect">
              <a:avLst/>
            </a:prstGeom>
            <a:noFill/>
          </p:spPr>
          <p:txBody>
            <a:bodyPr wrap="square" rtlCol="0">
              <a:spAutoFit/>
            </a:bodyPr>
            <a:lstStyle/>
            <a:p>
              <a:pPr algn="ctr"/>
              <a:r>
                <a:rPr lang="en-US" sz="3500" b="1" i="1">
                  <a:solidFill>
                    <a:srgbClr val="002060"/>
                  </a:solidFill>
                  <a:latin typeface="Arial" panose="020B0604020202020204" pitchFamily="34" charset="0"/>
                  <a:cs typeface="Arial" panose="020B0604020202020204" pitchFamily="34" charset="0"/>
                </a:rPr>
                <a:t>Thanh địa chỉ </a:t>
              </a:r>
            </a:p>
          </p:txBody>
        </p:sp>
      </p:grpSp>
      <p:sp>
        <p:nvSpPr>
          <p:cNvPr id="23" name="Freeform 25">
            <a:extLst>
              <a:ext uri="{FF2B5EF4-FFF2-40B4-BE49-F238E27FC236}">
                <a16:creationId xmlns:a16="http://schemas.microsoft.com/office/drawing/2014/main" id="{8D085AAC-E56D-0161-1B18-13CF375347C7}"/>
              </a:ext>
            </a:extLst>
          </p:cNvPr>
          <p:cNvSpPr/>
          <p:nvPr/>
        </p:nvSpPr>
        <p:spPr>
          <a:xfrm rot="3990566">
            <a:off x="-288210" y="2170091"/>
            <a:ext cx="1805149" cy="487290"/>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Rectangle: Rounded Corners 23">
            <a:extLst>
              <a:ext uri="{FF2B5EF4-FFF2-40B4-BE49-F238E27FC236}">
                <a16:creationId xmlns:a16="http://schemas.microsoft.com/office/drawing/2014/main" id="{B1DB2682-CC51-5A22-A281-C26C82CD8CF9}"/>
              </a:ext>
            </a:extLst>
          </p:cNvPr>
          <p:cNvSpPr/>
          <p:nvPr/>
        </p:nvSpPr>
        <p:spPr>
          <a:xfrm>
            <a:off x="1072662" y="3378124"/>
            <a:ext cx="8833340" cy="1445005"/>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Địa chỉ của trang web đang mở </a:t>
            </a:r>
          </a:p>
        </p:txBody>
      </p:sp>
      <p:sp>
        <p:nvSpPr>
          <p:cNvPr id="25" name="Arrow: Down 24">
            <a:extLst>
              <a:ext uri="{FF2B5EF4-FFF2-40B4-BE49-F238E27FC236}">
                <a16:creationId xmlns:a16="http://schemas.microsoft.com/office/drawing/2014/main" id="{762DAA03-6B74-DAC7-47AD-A491AEE4B777}"/>
              </a:ext>
            </a:extLst>
          </p:cNvPr>
          <p:cNvSpPr/>
          <p:nvPr/>
        </p:nvSpPr>
        <p:spPr>
          <a:xfrm>
            <a:off x="4953002" y="5056428"/>
            <a:ext cx="517971" cy="75450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335FC92-4468-C3B4-42D0-2F1B322F81E6}"/>
              </a:ext>
            </a:extLst>
          </p:cNvPr>
          <p:cNvSpPr/>
          <p:nvPr/>
        </p:nvSpPr>
        <p:spPr>
          <a:xfrm>
            <a:off x="1072661" y="6057900"/>
            <a:ext cx="8833340" cy="1445005"/>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Biết được tên của trang web </a:t>
            </a:r>
          </a:p>
        </p:txBody>
      </p:sp>
      <p:grpSp>
        <p:nvGrpSpPr>
          <p:cNvPr id="27" name="Group 26">
            <a:extLst>
              <a:ext uri="{FF2B5EF4-FFF2-40B4-BE49-F238E27FC236}">
                <a16:creationId xmlns:a16="http://schemas.microsoft.com/office/drawing/2014/main" id="{2A16E130-890C-B26E-4655-652280562F1F}"/>
              </a:ext>
            </a:extLst>
          </p:cNvPr>
          <p:cNvGrpSpPr/>
          <p:nvPr/>
        </p:nvGrpSpPr>
        <p:grpSpPr>
          <a:xfrm>
            <a:off x="11597959" y="384259"/>
            <a:ext cx="5873463" cy="2972895"/>
            <a:chOff x="1219200" y="3724596"/>
            <a:chExt cx="5873463" cy="2972895"/>
          </a:xfrm>
        </p:grpSpPr>
        <p:pic>
          <p:nvPicPr>
            <p:cNvPr id="28" name="Picture 2" descr="Tủ sách | Hoc10">
              <a:extLst>
                <a:ext uri="{FF2B5EF4-FFF2-40B4-BE49-F238E27FC236}">
                  <a16:creationId xmlns:a16="http://schemas.microsoft.com/office/drawing/2014/main" id="{C64B1342-5EFC-AAB3-7320-C2B97A9CC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724596"/>
              <a:ext cx="5873463" cy="2183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C6F15A2-8CB4-D161-5A63-ED6D7524BB99}"/>
                </a:ext>
              </a:extLst>
            </p:cNvPr>
            <p:cNvSpPr txBox="1"/>
            <p:nvPr/>
          </p:nvSpPr>
          <p:spPr>
            <a:xfrm>
              <a:off x="2362200" y="6143493"/>
              <a:ext cx="3657600" cy="553998"/>
            </a:xfrm>
            <a:prstGeom prst="rect">
              <a:avLst/>
            </a:prstGeom>
            <a:noFill/>
          </p:spPr>
          <p:txBody>
            <a:bodyPr wrap="square" rtlCol="0">
              <a:spAutoFit/>
            </a:bodyPr>
            <a:lstStyle/>
            <a:p>
              <a:pPr algn="ctr"/>
              <a:r>
                <a:rPr lang="en-US" sz="3000" b="1" i="1">
                  <a:solidFill>
                    <a:srgbClr val="002060"/>
                  </a:solidFill>
                  <a:latin typeface="Arial" panose="020B0604020202020204" pitchFamily="34" charset="0"/>
                  <a:cs typeface="Arial" panose="020B0604020202020204" pitchFamily="34" charset="0"/>
                </a:rPr>
                <a:t>Tên trang web </a:t>
              </a:r>
            </a:p>
          </p:txBody>
        </p:sp>
      </p:grpSp>
      <p:sp>
        <p:nvSpPr>
          <p:cNvPr id="30" name="Freeform 25">
            <a:extLst>
              <a:ext uri="{FF2B5EF4-FFF2-40B4-BE49-F238E27FC236}">
                <a16:creationId xmlns:a16="http://schemas.microsoft.com/office/drawing/2014/main" id="{F64E1629-2216-972E-DDCB-25EF6125E86D}"/>
              </a:ext>
            </a:extLst>
          </p:cNvPr>
          <p:cNvSpPr/>
          <p:nvPr/>
        </p:nvSpPr>
        <p:spPr>
          <a:xfrm rot="5738854" flipV="1">
            <a:off x="16312764" y="3539058"/>
            <a:ext cx="1805149" cy="62180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25">
            <a:extLst>
              <a:ext uri="{FF2B5EF4-FFF2-40B4-BE49-F238E27FC236}">
                <a16:creationId xmlns:a16="http://schemas.microsoft.com/office/drawing/2014/main" id="{3F49C403-0905-C32A-DAD0-8EE18FFD3120}"/>
              </a:ext>
            </a:extLst>
          </p:cNvPr>
          <p:cNvSpPr/>
          <p:nvPr/>
        </p:nvSpPr>
        <p:spPr>
          <a:xfrm rot="3562448">
            <a:off x="9741206" y="7231049"/>
            <a:ext cx="1506613" cy="475894"/>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E763A0DA-9B48-8BC3-06F2-6071B2E6591F}"/>
              </a:ext>
            </a:extLst>
          </p:cNvPr>
          <p:cNvSpPr txBox="1"/>
          <p:nvPr/>
        </p:nvSpPr>
        <p:spPr>
          <a:xfrm>
            <a:off x="10883016" y="8098154"/>
            <a:ext cx="6995410" cy="707886"/>
          </a:xfrm>
          <a:prstGeom prst="rect">
            <a:avLst/>
          </a:prstGeom>
          <a:noFill/>
        </p:spPr>
        <p:txBody>
          <a:bodyPr wrap="square" rtlCol="0">
            <a:spAutoFit/>
          </a:bodyPr>
          <a:lstStyle/>
          <a:p>
            <a:r>
              <a:rPr lang="en-US" sz="4000" b="1" i="1">
                <a:solidFill>
                  <a:srgbClr val="C00000"/>
                </a:solidFill>
                <a:latin typeface="Arial" panose="020B0604020202020204" pitchFamily="34" charset="0"/>
                <a:cs typeface="Arial" panose="020B0604020202020204" pitchFamily="34" charset="0"/>
              </a:rPr>
              <a:t>Có nên truy cập hay không</a:t>
            </a:r>
          </a:p>
        </p:txBody>
      </p:sp>
    </p:spTree>
    <p:extLst>
      <p:ext uri="{BB962C8B-B14F-4D97-AF65-F5344CB8AC3E}">
        <p14:creationId xmlns:p14="http://schemas.microsoft.com/office/powerpoint/2010/main" val="4074573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3" grpId="0" animBg="1"/>
      <p:bldP spid="24" grpId="0" animBg="1"/>
      <p:bldP spid="25" grpId="0" animBg="1"/>
      <p:bldP spid="26" grpId="0" animBg="1"/>
      <p:bldP spid="30" grpId="0" animBg="1"/>
      <p:bldP spid="3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sp>
        <p:nvSpPr>
          <p:cNvPr id="2" name="Freeform 2"/>
          <p:cNvSpPr/>
          <p:nvPr/>
        </p:nvSpPr>
        <p:spPr>
          <a:xfrm>
            <a:off x="-6639094" y="6593957"/>
            <a:ext cx="21429837" cy="3622829"/>
          </a:xfrm>
          <a:custGeom>
            <a:avLst/>
            <a:gdLst/>
            <a:ahLst/>
            <a:cxnLst/>
            <a:rect l="l" t="t" r="r" b="b"/>
            <a:pathLst>
              <a:path w="21429837" h="3622829">
                <a:moveTo>
                  <a:pt x="0" y="0"/>
                </a:moveTo>
                <a:lnTo>
                  <a:pt x="21429837" y="0"/>
                </a:lnTo>
                <a:lnTo>
                  <a:pt x="21429837" y="3622830"/>
                </a:lnTo>
                <a:lnTo>
                  <a:pt x="0" y="362283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0" y="6401241"/>
            <a:ext cx="18288000" cy="4146192"/>
          </a:xfrm>
          <a:custGeom>
            <a:avLst/>
            <a:gdLst/>
            <a:ahLst/>
            <a:cxnLst/>
            <a:rect l="l" t="t" r="r" b="b"/>
            <a:pathLst>
              <a:path w="18288000" h="4146192">
                <a:moveTo>
                  <a:pt x="18288000" y="0"/>
                </a:moveTo>
                <a:lnTo>
                  <a:pt x="0" y="0"/>
                </a:lnTo>
                <a:lnTo>
                  <a:pt x="0" y="4146192"/>
                </a:lnTo>
                <a:lnTo>
                  <a:pt x="18288000" y="4146192"/>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88613" y="7090118"/>
            <a:ext cx="3055009" cy="3457314"/>
          </a:xfrm>
          <a:custGeom>
            <a:avLst/>
            <a:gdLst/>
            <a:ahLst/>
            <a:cxnLst/>
            <a:rect l="l" t="t" r="r" b="b"/>
            <a:pathLst>
              <a:path w="3055009" h="3457314">
                <a:moveTo>
                  <a:pt x="0" y="0"/>
                </a:moveTo>
                <a:lnTo>
                  <a:pt x="3055009" y="0"/>
                </a:lnTo>
                <a:lnTo>
                  <a:pt x="3055009" y="3457315"/>
                </a:lnTo>
                <a:lnTo>
                  <a:pt x="0" y="3457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715433">
            <a:off x="1067521" y="3311255"/>
            <a:ext cx="654245" cy="1093335"/>
          </a:xfrm>
          <a:custGeom>
            <a:avLst/>
            <a:gdLst/>
            <a:ahLst/>
            <a:cxnLst/>
            <a:rect l="l" t="t" r="r" b="b"/>
            <a:pathLst>
              <a:path w="654245" h="1093335">
                <a:moveTo>
                  <a:pt x="0" y="0"/>
                </a:moveTo>
                <a:lnTo>
                  <a:pt x="654244" y="0"/>
                </a:lnTo>
                <a:lnTo>
                  <a:pt x="654244" y="1093335"/>
                </a:lnTo>
                <a:lnTo>
                  <a:pt x="0" y="10933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527196">
            <a:off x="16437470" y="1487817"/>
            <a:ext cx="624173" cy="1043081"/>
          </a:xfrm>
          <a:custGeom>
            <a:avLst/>
            <a:gdLst/>
            <a:ahLst/>
            <a:cxnLst/>
            <a:rect l="l" t="t" r="r" b="b"/>
            <a:pathLst>
              <a:path w="624173" h="1043081">
                <a:moveTo>
                  <a:pt x="0" y="0"/>
                </a:moveTo>
                <a:lnTo>
                  <a:pt x="624173" y="0"/>
                </a:lnTo>
                <a:lnTo>
                  <a:pt x="624173" y="1043082"/>
                </a:lnTo>
                <a:lnTo>
                  <a:pt x="0" y="10430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81923">
            <a:off x="2217132" y="915036"/>
            <a:ext cx="14741030" cy="7470735"/>
          </a:xfrm>
          <a:custGeom>
            <a:avLst/>
            <a:gdLst/>
            <a:ahLst/>
            <a:cxnLst/>
            <a:rect l="l" t="t" r="r" b="b"/>
            <a:pathLst>
              <a:path w="13313034" h="5641398">
                <a:moveTo>
                  <a:pt x="0" y="0"/>
                </a:moveTo>
                <a:lnTo>
                  <a:pt x="13313034" y="0"/>
                </a:lnTo>
                <a:lnTo>
                  <a:pt x="13313034" y="5641398"/>
                </a:lnTo>
                <a:lnTo>
                  <a:pt x="0" y="56413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203886" y="5073287"/>
            <a:ext cx="4180664" cy="3823407"/>
          </a:xfrm>
          <a:custGeom>
            <a:avLst/>
            <a:gdLst/>
            <a:ahLst/>
            <a:cxnLst/>
            <a:rect l="l" t="t" r="r" b="b"/>
            <a:pathLst>
              <a:path w="4180664" h="3823407">
                <a:moveTo>
                  <a:pt x="4180664" y="0"/>
                </a:moveTo>
                <a:lnTo>
                  <a:pt x="0" y="0"/>
                </a:lnTo>
                <a:lnTo>
                  <a:pt x="0" y="3823407"/>
                </a:lnTo>
                <a:lnTo>
                  <a:pt x="4180664" y="3823407"/>
                </a:lnTo>
                <a:lnTo>
                  <a:pt x="418066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6982879">
            <a:off x="17034181" y="5805000"/>
            <a:ext cx="533181" cy="891021"/>
          </a:xfrm>
          <a:custGeom>
            <a:avLst/>
            <a:gdLst/>
            <a:ahLst/>
            <a:cxnLst/>
            <a:rect l="l" t="t" r="r" b="b"/>
            <a:pathLst>
              <a:path w="533181" h="891021">
                <a:moveTo>
                  <a:pt x="0" y="0"/>
                </a:moveTo>
                <a:lnTo>
                  <a:pt x="533182" y="0"/>
                </a:lnTo>
                <a:lnTo>
                  <a:pt x="533182" y="891021"/>
                </a:lnTo>
                <a:lnTo>
                  <a:pt x="0" y="8910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FA10AC60-B7DE-2EF4-CBCB-50F134EAC51F}"/>
              </a:ext>
            </a:extLst>
          </p:cNvPr>
          <p:cNvSpPr txBox="1"/>
          <p:nvPr/>
        </p:nvSpPr>
        <p:spPr>
          <a:xfrm>
            <a:off x="3166700" y="980102"/>
            <a:ext cx="13538886" cy="5908605"/>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TÁC HẠI CỦA VIỆC CỐ TÌNH TRUY CẬP NHỮNG TRANG WEB KHÔNG PHÙ HỢP LỨA TUỔI</a:t>
            </a:r>
          </a:p>
        </p:txBody>
      </p:sp>
    </p:spTree>
    <p:extLst>
      <p:ext uri="{BB962C8B-B14F-4D97-AF65-F5344CB8AC3E}">
        <p14:creationId xmlns:p14="http://schemas.microsoft.com/office/powerpoint/2010/main" val="2715138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C78D36-FFD9-2621-3316-7214C58BB6EE}"/>
              </a:ext>
            </a:extLst>
          </p:cNvPr>
          <p:cNvSpPr txBox="1"/>
          <p:nvPr/>
        </p:nvSpPr>
        <p:spPr>
          <a:xfrm>
            <a:off x="2971800" y="419100"/>
            <a:ext cx="12344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CHƠI TRÒ CHƠI “GHÉP CÁC MẢNH BÌA” </a:t>
            </a:r>
          </a:p>
        </p:txBody>
      </p:sp>
      <p:grpSp>
        <p:nvGrpSpPr>
          <p:cNvPr id="34" name="Group 33">
            <a:extLst>
              <a:ext uri="{FF2B5EF4-FFF2-40B4-BE49-F238E27FC236}">
                <a16:creationId xmlns:a16="http://schemas.microsoft.com/office/drawing/2014/main" id="{C1FD6C8C-77B9-D64F-C819-322FBA77F06A}"/>
              </a:ext>
            </a:extLst>
          </p:cNvPr>
          <p:cNvGrpSpPr/>
          <p:nvPr/>
        </p:nvGrpSpPr>
        <p:grpSpPr>
          <a:xfrm>
            <a:off x="304800" y="1699230"/>
            <a:ext cx="12430125" cy="6835170"/>
            <a:chOff x="609600" y="1813530"/>
            <a:chExt cx="12430125" cy="6835170"/>
          </a:xfrm>
        </p:grpSpPr>
        <p:sp>
          <p:nvSpPr>
            <p:cNvPr id="20" name="Rectangle: Rounded Corners 19">
              <a:extLst>
                <a:ext uri="{FF2B5EF4-FFF2-40B4-BE49-F238E27FC236}">
                  <a16:creationId xmlns:a16="http://schemas.microsoft.com/office/drawing/2014/main" id="{850D21F3-88FC-1A9A-0777-D4BCF71AA4EE}"/>
                </a:ext>
              </a:extLst>
            </p:cNvPr>
            <p:cNvSpPr/>
            <p:nvPr/>
          </p:nvSpPr>
          <p:spPr>
            <a:xfrm>
              <a:off x="609600" y="1813530"/>
              <a:ext cx="12192000" cy="683517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734F43E6-9687-2818-9F4F-AE15F8D0CEC0}"/>
                </a:ext>
              </a:extLst>
            </p:cNvPr>
            <p:cNvSpPr/>
            <p:nvPr/>
          </p:nvSpPr>
          <p:spPr>
            <a:xfrm>
              <a:off x="847725" y="2068815"/>
              <a:ext cx="12192000" cy="6579885"/>
            </a:xfrm>
            <a:prstGeom prst="roundRect">
              <a:avLst/>
            </a:prstGeom>
            <a:solidFill>
              <a:schemeClr val="bg1"/>
            </a:solidFill>
            <a:ln>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A75CF56-9EBB-5C19-3EC4-69195FD79D0F}"/>
                </a:ext>
              </a:extLst>
            </p:cNvPr>
            <p:cNvSpPr txBox="1"/>
            <p:nvPr/>
          </p:nvSpPr>
          <p:spPr>
            <a:xfrm>
              <a:off x="1057275" y="2137971"/>
              <a:ext cx="11772900" cy="6441572"/>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LUẬT CHƠI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Các em thực hành chơi trò chơi theo nhóm.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Thực hiện ghép các tác hại có thể xảy ra nếu em truy cập vào các trang web có nội dung không đúng.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Nhóm nào thực thiện có nhiều câu trả lời chính xác nhất sẽ làm nhóm chiến thắng. </a:t>
              </a:r>
            </a:p>
          </p:txBody>
        </p:sp>
      </p:grpSp>
      <p:sp>
        <p:nvSpPr>
          <p:cNvPr id="35" name="Freeform 2">
            <a:extLst>
              <a:ext uri="{FF2B5EF4-FFF2-40B4-BE49-F238E27FC236}">
                <a16:creationId xmlns:a16="http://schemas.microsoft.com/office/drawing/2014/main" id="{1A281033-FE3B-9FD9-0C10-207829FB2A65}"/>
              </a:ext>
            </a:extLst>
          </p:cNvPr>
          <p:cNvSpPr/>
          <p:nvPr/>
        </p:nvSpPr>
        <p:spPr>
          <a:xfrm>
            <a:off x="12386640" y="4533900"/>
            <a:ext cx="5859120" cy="4965605"/>
          </a:xfrm>
          <a:custGeom>
            <a:avLst/>
            <a:gdLst/>
            <a:ahLst/>
            <a:cxnLst/>
            <a:rect l="l" t="t" r="r" b="b"/>
            <a:pathLst>
              <a:path w="7305141" h="6191107">
                <a:moveTo>
                  <a:pt x="0" y="0"/>
                </a:moveTo>
                <a:lnTo>
                  <a:pt x="7305141" y="0"/>
                </a:lnTo>
                <a:lnTo>
                  <a:pt x="7305141" y="6191108"/>
                </a:lnTo>
                <a:lnTo>
                  <a:pt x="0" y="61911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159377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6648144" y="1714501"/>
            <a:ext cx="917516" cy="626204"/>
          </a:xfrm>
          <a:prstGeom prst="rect">
            <a:avLst/>
          </a:prstGeom>
          <a:noFill/>
          <a:ln>
            <a:noFill/>
          </a:ln>
        </p:spPr>
      </p:pic>
      <p:sp>
        <p:nvSpPr>
          <p:cNvPr id="283" name="Google Shape;283;p3"/>
          <p:cNvSpPr/>
          <p:nvPr/>
        </p:nvSpPr>
        <p:spPr>
          <a:xfrm>
            <a:off x="1821872" y="628550"/>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4800" kern="0">
                <a:solidFill>
                  <a:srgbClr val="000000"/>
                </a:solidFill>
                <a:latin typeface="Arial"/>
                <a:ea typeface="Arial"/>
                <a:cs typeface="Arial"/>
                <a:sym typeface="Arial"/>
              </a:rPr>
              <a:t>1. Nội dung trên trang web có các trò chơi, phim, ảnh bạo lực. </a:t>
            </a:r>
            <a:endParaRPr sz="4800" kern="0">
              <a:solidFill>
                <a:srgbClr val="000000"/>
              </a:solidFill>
              <a:latin typeface="Arial"/>
              <a:ea typeface="Arial"/>
              <a:cs typeface="Arial"/>
              <a:sym typeface="Arial"/>
            </a:endParaRPr>
          </a:p>
        </p:txBody>
      </p:sp>
      <p:sp>
        <p:nvSpPr>
          <p:cNvPr id="284" name="Google Shape;284;p3"/>
          <p:cNvSpPr/>
          <p:nvPr/>
        </p:nvSpPr>
        <p:spPr>
          <a:xfrm>
            <a:off x="1821872"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sẽ bị lôi cuốn và vô tình làm theo những hành vi không đúng mực với mọi người.</a:t>
            </a:r>
            <a:endParaRPr sz="3750" kern="0">
              <a:solidFill>
                <a:srgbClr val="000000"/>
              </a:solidFill>
              <a:latin typeface="Arial"/>
              <a:ea typeface="Arial"/>
              <a:cs typeface="Arial"/>
              <a:sym typeface="Arial"/>
            </a:endParaRPr>
          </a:p>
        </p:txBody>
      </p:sp>
      <p:sp>
        <p:nvSpPr>
          <p:cNvPr id="286" name="Google Shape;286;p3"/>
          <p:cNvSpPr/>
          <p:nvPr/>
        </p:nvSpPr>
        <p:spPr>
          <a:xfrm>
            <a:off x="9663545"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sẽ bị kẻ xấu lừa đảo, gây hại cho bản thân và gia đình. </a:t>
            </a:r>
            <a:endParaRPr sz="3750" kern="0">
              <a:solidFill>
                <a:srgbClr val="000000"/>
              </a:solidFill>
              <a:latin typeface="Arial"/>
              <a:ea typeface="Arial"/>
              <a:cs typeface="Arial"/>
              <a:sym typeface="Arial"/>
            </a:endParaRPr>
          </a:p>
        </p:txBody>
      </p:sp>
      <p:pic>
        <p:nvPicPr>
          <p:cNvPr id="290" name="Google Shape;290;p3"/>
          <p:cNvPicPr preferRelativeResize="0"/>
          <p:nvPr/>
        </p:nvPicPr>
        <p:blipFill rotWithShape="1">
          <a:blip r:embed="rId6">
            <a:alphaModFix/>
          </a:blip>
          <a:srcRect/>
          <a:stretch/>
        </p:blipFill>
        <p:spPr>
          <a:xfrm>
            <a:off x="-4" y="7072217"/>
            <a:ext cx="1454690" cy="3214784"/>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63647" y="9272722"/>
            <a:ext cx="1400586" cy="996167"/>
          </a:xfrm>
          <a:prstGeom prst="rect">
            <a:avLst/>
          </a:prstGeom>
          <a:noFill/>
          <a:ln>
            <a:noFill/>
          </a:ln>
        </p:spPr>
      </p:pic>
      <p:sp>
        <p:nvSpPr>
          <p:cNvPr id="4" name="Google Shape;284;p3">
            <a:extLst>
              <a:ext uri="{FF2B5EF4-FFF2-40B4-BE49-F238E27FC236}">
                <a16:creationId xmlns:a16="http://schemas.microsoft.com/office/drawing/2014/main" id="{BEAABFC2-7B65-4C7E-98EF-36A42B7135D8}"/>
              </a:ext>
            </a:extLst>
          </p:cNvPr>
          <p:cNvSpPr/>
          <p:nvPr/>
        </p:nvSpPr>
        <p:spPr>
          <a:xfrm>
            <a:off x="1821869" y="4078331"/>
            <a:ext cx="6802583" cy="4066428"/>
          </a:xfrm>
          <a:prstGeom prst="roundRect">
            <a:avLst>
              <a:gd name="adj" fmla="val 16667"/>
            </a:avLst>
          </a:prstGeom>
          <a:solidFill>
            <a:schemeClr val="accent2">
              <a:lumMod val="40000"/>
              <a:lumOff val="60000"/>
            </a:schemeClr>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sẽ bị lôi cuốn và vô tình làm theo những hành vi không đúng mực với mọi người.</a:t>
            </a:r>
            <a:endParaRPr sz="3750" kern="0">
              <a:solidFill>
                <a:srgbClr val="000000"/>
              </a:solidFill>
              <a:latin typeface="Arial"/>
              <a:ea typeface="Arial"/>
              <a:cs typeface="Arial"/>
              <a:sym typeface="Arial"/>
            </a:endParaRPr>
          </a:p>
        </p:txBody>
      </p:sp>
      <p:pic>
        <p:nvPicPr>
          <p:cNvPr id="5" name="Google Shape;245;p1">
            <a:extLst>
              <a:ext uri="{FF2B5EF4-FFF2-40B4-BE49-F238E27FC236}">
                <a16:creationId xmlns:a16="http://schemas.microsoft.com/office/drawing/2014/main" id="{53ED5EC2-47D2-D6A2-5993-406722BFD436}"/>
              </a:ext>
            </a:extLst>
          </p:cNvPr>
          <p:cNvPicPr preferRelativeResize="0"/>
          <p:nvPr/>
        </p:nvPicPr>
        <p:blipFill rotWithShape="1">
          <a:blip r:embed="rId8">
            <a:alphaModFix/>
          </a:blip>
          <a:srcRect/>
          <a:stretch/>
        </p:blipFill>
        <p:spPr>
          <a:xfrm>
            <a:off x="15661249" y="7447897"/>
            <a:ext cx="2891303" cy="3159893"/>
          </a:xfrm>
          <a:prstGeom prst="rect">
            <a:avLst/>
          </a:prstGeom>
          <a:noFill/>
          <a:ln>
            <a:noFill/>
          </a:ln>
        </p:spPr>
      </p:pic>
    </p:spTree>
    <p:extLst>
      <p:ext uri="{BB962C8B-B14F-4D97-AF65-F5344CB8AC3E}">
        <p14:creationId xmlns:p14="http://schemas.microsoft.com/office/powerpoint/2010/main" val="30794063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500"/>
                                        <p:tgtEl>
                                          <p:spTgt spid="2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6648144" y="1714501"/>
            <a:ext cx="917516" cy="626204"/>
          </a:xfrm>
          <a:prstGeom prst="rect">
            <a:avLst/>
          </a:prstGeom>
          <a:noFill/>
          <a:ln>
            <a:noFill/>
          </a:ln>
        </p:spPr>
      </p:pic>
      <p:sp>
        <p:nvSpPr>
          <p:cNvPr id="283" name="Google Shape;283;p3"/>
          <p:cNvSpPr/>
          <p:nvPr/>
        </p:nvSpPr>
        <p:spPr>
          <a:xfrm>
            <a:off x="1821872" y="628550"/>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4800" kern="0">
                <a:solidFill>
                  <a:srgbClr val="000000"/>
                </a:solidFill>
                <a:latin typeface="Arial"/>
                <a:ea typeface="Arial"/>
                <a:cs typeface="Arial"/>
                <a:sym typeface="Arial"/>
              </a:rPr>
              <a:t>2. Trang web có chứa nội dung xấu, ví dụ như phim, ảnh, phần mềm độc hại. </a:t>
            </a:r>
            <a:endParaRPr sz="4800" kern="0">
              <a:solidFill>
                <a:srgbClr val="000000"/>
              </a:solidFill>
              <a:latin typeface="Arial"/>
              <a:ea typeface="Arial"/>
              <a:cs typeface="Arial"/>
              <a:sym typeface="Arial"/>
            </a:endParaRPr>
          </a:p>
        </p:txBody>
      </p:sp>
      <p:sp>
        <p:nvSpPr>
          <p:cNvPr id="284" name="Google Shape;284;p3"/>
          <p:cNvSpPr/>
          <p:nvPr/>
        </p:nvSpPr>
        <p:spPr>
          <a:xfrm>
            <a:off x="1821872"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có thể bị bắt nạt hoặc bị lừa đảo. </a:t>
            </a:r>
            <a:endParaRPr sz="3750" kern="0">
              <a:solidFill>
                <a:srgbClr val="000000"/>
              </a:solidFill>
              <a:latin typeface="Arial"/>
              <a:ea typeface="Arial"/>
              <a:cs typeface="Arial"/>
              <a:sym typeface="Arial"/>
            </a:endParaRPr>
          </a:p>
        </p:txBody>
      </p:sp>
      <p:sp>
        <p:nvSpPr>
          <p:cNvPr id="286" name="Google Shape;286;p3"/>
          <p:cNvSpPr/>
          <p:nvPr/>
        </p:nvSpPr>
        <p:spPr>
          <a:xfrm>
            <a:off x="9663545"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đã thực hiện hành vi sai trái và máy tính của em có nguy cơ bị nhiễm virus. </a:t>
            </a:r>
            <a:endParaRPr sz="3750" kern="0">
              <a:solidFill>
                <a:srgbClr val="000000"/>
              </a:solidFill>
              <a:latin typeface="Arial"/>
              <a:ea typeface="Arial"/>
              <a:cs typeface="Arial"/>
              <a:sym typeface="Arial"/>
            </a:endParaRPr>
          </a:p>
        </p:txBody>
      </p:sp>
      <p:pic>
        <p:nvPicPr>
          <p:cNvPr id="290" name="Google Shape;290;p3"/>
          <p:cNvPicPr preferRelativeResize="0"/>
          <p:nvPr/>
        </p:nvPicPr>
        <p:blipFill rotWithShape="1">
          <a:blip r:embed="rId6">
            <a:alphaModFix/>
          </a:blip>
          <a:srcRect/>
          <a:stretch/>
        </p:blipFill>
        <p:spPr>
          <a:xfrm>
            <a:off x="-4" y="7072217"/>
            <a:ext cx="1454690" cy="3214784"/>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63647" y="9272722"/>
            <a:ext cx="1400586" cy="996167"/>
          </a:xfrm>
          <a:prstGeom prst="rect">
            <a:avLst/>
          </a:prstGeom>
          <a:noFill/>
          <a:ln>
            <a:noFill/>
          </a:ln>
        </p:spPr>
      </p:pic>
      <p:sp>
        <p:nvSpPr>
          <p:cNvPr id="4" name="Google Shape;284;p3">
            <a:extLst>
              <a:ext uri="{FF2B5EF4-FFF2-40B4-BE49-F238E27FC236}">
                <a16:creationId xmlns:a16="http://schemas.microsoft.com/office/drawing/2014/main" id="{BEAABFC2-7B65-4C7E-98EF-36A42B7135D8}"/>
              </a:ext>
            </a:extLst>
          </p:cNvPr>
          <p:cNvSpPr/>
          <p:nvPr/>
        </p:nvSpPr>
        <p:spPr>
          <a:xfrm>
            <a:off x="9663545" y="4073580"/>
            <a:ext cx="6802583" cy="4066428"/>
          </a:xfrm>
          <a:prstGeom prst="roundRect">
            <a:avLst>
              <a:gd name="adj" fmla="val 16667"/>
            </a:avLst>
          </a:prstGeom>
          <a:solidFill>
            <a:schemeClr val="accent2">
              <a:lumMod val="40000"/>
              <a:lumOff val="60000"/>
            </a:schemeClr>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đã thực hiện hành vi sai trái và máy tính của em có nguy cơ bị nhiễm virus. </a:t>
            </a:r>
            <a:endParaRPr sz="3750" kern="0">
              <a:solidFill>
                <a:srgbClr val="000000"/>
              </a:solidFill>
              <a:latin typeface="Arial"/>
              <a:ea typeface="Arial"/>
              <a:cs typeface="Arial"/>
              <a:sym typeface="Arial"/>
            </a:endParaRPr>
          </a:p>
        </p:txBody>
      </p:sp>
      <p:pic>
        <p:nvPicPr>
          <p:cNvPr id="5" name="Google Shape;245;p1">
            <a:extLst>
              <a:ext uri="{FF2B5EF4-FFF2-40B4-BE49-F238E27FC236}">
                <a16:creationId xmlns:a16="http://schemas.microsoft.com/office/drawing/2014/main" id="{53ED5EC2-47D2-D6A2-5993-406722BFD436}"/>
              </a:ext>
            </a:extLst>
          </p:cNvPr>
          <p:cNvPicPr preferRelativeResize="0"/>
          <p:nvPr/>
        </p:nvPicPr>
        <p:blipFill rotWithShape="1">
          <a:blip r:embed="rId8">
            <a:alphaModFix/>
          </a:blip>
          <a:srcRect/>
          <a:stretch/>
        </p:blipFill>
        <p:spPr>
          <a:xfrm>
            <a:off x="15661249" y="7447897"/>
            <a:ext cx="2891303" cy="3159893"/>
          </a:xfrm>
          <a:prstGeom prst="rect">
            <a:avLst/>
          </a:prstGeom>
          <a:noFill/>
          <a:ln>
            <a:noFill/>
          </a:ln>
        </p:spPr>
      </p:pic>
    </p:spTree>
    <p:extLst>
      <p:ext uri="{BB962C8B-B14F-4D97-AF65-F5344CB8AC3E}">
        <p14:creationId xmlns:p14="http://schemas.microsoft.com/office/powerpoint/2010/main" val="12182044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500"/>
                                        <p:tgtEl>
                                          <p:spTgt spid="2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6648144" y="1714501"/>
            <a:ext cx="917516" cy="626204"/>
          </a:xfrm>
          <a:prstGeom prst="rect">
            <a:avLst/>
          </a:prstGeom>
          <a:noFill/>
          <a:ln>
            <a:noFill/>
          </a:ln>
        </p:spPr>
      </p:pic>
      <p:sp>
        <p:nvSpPr>
          <p:cNvPr id="283" name="Google Shape;283;p3"/>
          <p:cNvSpPr/>
          <p:nvPr/>
        </p:nvSpPr>
        <p:spPr>
          <a:xfrm>
            <a:off x="1821872" y="628550"/>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4800" kern="0">
                <a:solidFill>
                  <a:srgbClr val="000000"/>
                </a:solidFill>
                <a:latin typeface="Arial"/>
                <a:ea typeface="Arial"/>
                <a:cs typeface="Arial"/>
                <a:sym typeface="Arial"/>
              </a:rPr>
              <a:t>3. Trang web có thông tin chỉ  dành cho người lớn, ví dụ như mạng xã hội. </a:t>
            </a:r>
            <a:endParaRPr sz="4800" kern="0">
              <a:solidFill>
                <a:srgbClr val="000000"/>
              </a:solidFill>
              <a:latin typeface="Arial"/>
              <a:ea typeface="Arial"/>
              <a:cs typeface="Arial"/>
              <a:sym typeface="Arial"/>
            </a:endParaRPr>
          </a:p>
        </p:txBody>
      </p:sp>
      <p:sp>
        <p:nvSpPr>
          <p:cNvPr id="284" name="Google Shape;284;p3"/>
          <p:cNvSpPr/>
          <p:nvPr/>
        </p:nvSpPr>
        <p:spPr>
          <a:xfrm>
            <a:off x="1821872"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sẽ bị lôi cuốn và vô tình làm theo những hành vi không đúng mực với mọi người. </a:t>
            </a:r>
            <a:endParaRPr sz="3750" kern="0">
              <a:solidFill>
                <a:srgbClr val="000000"/>
              </a:solidFill>
              <a:latin typeface="Arial"/>
              <a:ea typeface="Arial"/>
              <a:cs typeface="Arial"/>
              <a:sym typeface="Arial"/>
            </a:endParaRPr>
          </a:p>
        </p:txBody>
      </p:sp>
      <p:sp>
        <p:nvSpPr>
          <p:cNvPr id="286" name="Google Shape;286;p3"/>
          <p:cNvSpPr/>
          <p:nvPr/>
        </p:nvSpPr>
        <p:spPr>
          <a:xfrm>
            <a:off x="9663545"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có thể bị bắt nạt hoặc bị lừa đảo. </a:t>
            </a:r>
            <a:endParaRPr sz="3750" kern="0">
              <a:solidFill>
                <a:srgbClr val="000000"/>
              </a:solidFill>
              <a:latin typeface="Arial"/>
              <a:ea typeface="Arial"/>
              <a:cs typeface="Arial"/>
              <a:sym typeface="Arial"/>
            </a:endParaRPr>
          </a:p>
        </p:txBody>
      </p:sp>
      <p:pic>
        <p:nvPicPr>
          <p:cNvPr id="290" name="Google Shape;290;p3"/>
          <p:cNvPicPr preferRelativeResize="0"/>
          <p:nvPr/>
        </p:nvPicPr>
        <p:blipFill rotWithShape="1">
          <a:blip r:embed="rId6">
            <a:alphaModFix/>
          </a:blip>
          <a:srcRect/>
          <a:stretch/>
        </p:blipFill>
        <p:spPr>
          <a:xfrm>
            <a:off x="-4" y="7072217"/>
            <a:ext cx="1454690" cy="3214784"/>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63647" y="9272722"/>
            <a:ext cx="1400586" cy="996167"/>
          </a:xfrm>
          <a:prstGeom prst="rect">
            <a:avLst/>
          </a:prstGeom>
          <a:noFill/>
          <a:ln>
            <a:noFill/>
          </a:ln>
        </p:spPr>
      </p:pic>
      <p:sp>
        <p:nvSpPr>
          <p:cNvPr id="4" name="Google Shape;284;p3">
            <a:extLst>
              <a:ext uri="{FF2B5EF4-FFF2-40B4-BE49-F238E27FC236}">
                <a16:creationId xmlns:a16="http://schemas.microsoft.com/office/drawing/2014/main" id="{BEAABFC2-7B65-4C7E-98EF-36A42B7135D8}"/>
              </a:ext>
            </a:extLst>
          </p:cNvPr>
          <p:cNvSpPr/>
          <p:nvPr/>
        </p:nvSpPr>
        <p:spPr>
          <a:xfrm>
            <a:off x="9663545" y="4078331"/>
            <a:ext cx="6802583" cy="4066428"/>
          </a:xfrm>
          <a:prstGeom prst="roundRect">
            <a:avLst>
              <a:gd name="adj" fmla="val 16667"/>
            </a:avLst>
          </a:prstGeom>
          <a:solidFill>
            <a:schemeClr val="accent2">
              <a:lumMod val="40000"/>
              <a:lumOff val="60000"/>
            </a:schemeClr>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có thể bị bắt nạt hoặc bị lừa đảo. </a:t>
            </a:r>
            <a:endParaRPr sz="3750" kern="0">
              <a:solidFill>
                <a:srgbClr val="000000"/>
              </a:solidFill>
              <a:latin typeface="Arial"/>
              <a:ea typeface="Arial"/>
              <a:cs typeface="Arial"/>
              <a:sym typeface="Arial"/>
            </a:endParaRPr>
          </a:p>
        </p:txBody>
      </p:sp>
      <p:pic>
        <p:nvPicPr>
          <p:cNvPr id="5" name="Google Shape;245;p1">
            <a:extLst>
              <a:ext uri="{FF2B5EF4-FFF2-40B4-BE49-F238E27FC236}">
                <a16:creationId xmlns:a16="http://schemas.microsoft.com/office/drawing/2014/main" id="{53ED5EC2-47D2-D6A2-5993-406722BFD436}"/>
              </a:ext>
            </a:extLst>
          </p:cNvPr>
          <p:cNvPicPr preferRelativeResize="0"/>
          <p:nvPr/>
        </p:nvPicPr>
        <p:blipFill rotWithShape="1">
          <a:blip r:embed="rId8">
            <a:alphaModFix/>
          </a:blip>
          <a:srcRect/>
          <a:stretch/>
        </p:blipFill>
        <p:spPr>
          <a:xfrm>
            <a:off x="15661249" y="7447897"/>
            <a:ext cx="2891303" cy="3159893"/>
          </a:xfrm>
          <a:prstGeom prst="rect">
            <a:avLst/>
          </a:prstGeom>
          <a:noFill/>
          <a:ln>
            <a:noFill/>
          </a:ln>
        </p:spPr>
      </p:pic>
    </p:spTree>
    <p:extLst>
      <p:ext uri="{BB962C8B-B14F-4D97-AF65-F5344CB8AC3E}">
        <p14:creationId xmlns:p14="http://schemas.microsoft.com/office/powerpoint/2010/main" val="24609382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500"/>
                                        <p:tgtEl>
                                          <p:spTgt spid="2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2" y="7274654"/>
            <a:ext cx="18288000" cy="3012347"/>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1036133" y="1089338"/>
            <a:ext cx="1025603" cy="778604"/>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6648144" y="1714501"/>
            <a:ext cx="917516" cy="626204"/>
          </a:xfrm>
          <a:prstGeom prst="rect">
            <a:avLst/>
          </a:prstGeom>
          <a:noFill/>
          <a:ln>
            <a:noFill/>
          </a:ln>
        </p:spPr>
      </p:pic>
      <p:sp>
        <p:nvSpPr>
          <p:cNvPr id="283" name="Google Shape;283;p3"/>
          <p:cNvSpPr/>
          <p:nvPr/>
        </p:nvSpPr>
        <p:spPr>
          <a:xfrm>
            <a:off x="1821872" y="628550"/>
            <a:ext cx="14644256" cy="2992581"/>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4800" kern="0">
                <a:solidFill>
                  <a:srgbClr val="000000"/>
                </a:solidFill>
                <a:latin typeface="Arial"/>
                <a:ea typeface="Arial"/>
                <a:cs typeface="Arial"/>
                <a:sym typeface="Arial"/>
              </a:rPr>
              <a:t>4. Trang web có nội dung giả mạo, bảo em làm điều gì đó nguy hiểm trên mạng, ví dụ như tiết lộ thông tin cá nhân. </a:t>
            </a:r>
            <a:endParaRPr sz="4800" kern="0">
              <a:solidFill>
                <a:srgbClr val="000000"/>
              </a:solidFill>
              <a:latin typeface="Arial"/>
              <a:ea typeface="Arial"/>
              <a:cs typeface="Arial"/>
              <a:sym typeface="Arial"/>
            </a:endParaRPr>
          </a:p>
        </p:txBody>
      </p:sp>
      <p:sp>
        <p:nvSpPr>
          <p:cNvPr id="284" name="Google Shape;284;p3"/>
          <p:cNvSpPr/>
          <p:nvPr/>
        </p:nvSpPr>
        <p:spPr>
          <a:xfrm>
            <a:off x="1821872"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bị kẻ xấu lừa đảo, gây hại cho bran thân và gia đình. </a:t>
            </a:r>
            <a:endParaRPr sz="3750" kern="0">
              <a:solidFill>
                <a:srgbClr val="000000"/>
              </a:solidFill>
              <a:latin typeface="Arial"/>
              <a:ea typeface="Arial"/>
              <a:cs typeface="Arial"/>
              <a:sym typeface="Arial"/>
            </a:endParaRPr>
          </a:p>
        </p:txBody>
      </p:sp>
      <p:sp>
        <p:nvSpPr>
          <p:cNvPr id="286" name="Google Shape;286;p3"/>
          <p:cNvSpPr/>
          <p:nvPr/>
        </p:nvSpPr>
        <p:spPr>
          <a:xfrm>
            <a:off x="9663545" y="4078331"/>
            <a:ext cx="6802583" cy="4066428"/>
          </a:xfrm>
          <a:prstGeom prst="roundRect">
            <a:avLst>
              <a:gd name="adj" fmla="val 16667"/>
            </a:avLst>
          </a:prstGeom>
          <a:solidFill>
            <a:schemeClr val="lt1"/>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dã thực hiện hành vi sai trái và máy tính của em có nguy cơ bị nhiễm virus. </a:t>
            </a:r>
            <a:endParaRPr sz="3750" kern="0">
              <a:solidFill>
                <a:srgbClr val="000000"/>
              </a:solidFill>
              <a:latin typeface="Arial"/>
              <a:ea typeface="Arial"/>
              <a:cs typeface="Arial"/>
              <a:sym typeface="Arial"/>
            </a:endParaRPr>
          </a:p>
        </p:txBody>
      </p:sp>
      <p:pic>
        <p:nvPicPr>
          <p:cNvPr id="290" name="Google Shape;290;p3"/>
          <p:cNvPicPr preferRelativeResize="0"/>
          <p:nvPr/>
        </p:nvPicPr>
        <p:blipFill rotWithShape="1">
          <a:blip r:embed="rId6">
            <a:alphaModFix/>
          </a:blip>
          <a:srcRect/>
          <a:stretch/>
        </p:blipFill>
        <p:spPr>
          <a:xfrm>
            <a:off x="-4" y="7072217"/>
            <a:ext cx="1454690" cy="3214784"/>
          </a:xfrm>
          <a:prstGeom prst="rect">
            <a:avLst/>
          </a:prstGeom>
          <a:noFill/>
          <a:ln>
            <a:noFill/>
          </a:ln>
        </p:spPr>
      </p:pic>
      <p:pic>
        <p:nvPicPr>
          <p:cNvPr id="291" name="Google Shape;291;p3"/>
          <p:cNvPicPr preferRelativeResize="0"/>
          <p:nvPr/>
        </p:nvPicPr>
        <p:blipFill rotWithShape="1">
          <a:blip r:embed="rId7">
            <a:alphaModFix/>
          </a:blip>
          <a:srcRect/>
          <a:stretch/>
        </p:blipFill>
        <p:spPr>
          <a:xfrm>
            <a:off x="-63647" y="9272722"/>
            <a:ext cx="1400586" cy="996167"/>
          </a:xfrm>
          <a:prstGeom prst="rect">
            <a:avLst/>
          </a:prstGeom>
          <a:noFill/>
          <a:ln>
            <a:noFill/>
          </a:ln>
        </p:spPr>
      </p:pic>
      <p:sp>
        <p:nvSpPr>
          <p:cNvPr id="4" name="Google Shape;284;p3">
            <a:extLst>
              <a:ext uri="{FF2B5EF4-FFF2-40B4-BE49-F238E27FC236}">
                <a16:creationId xmlns:a16="http://schemas.microsoft.com/office/drawing/2014/main" id="{BEAABFC2-7B65-4C7E-98EF-36A42B7135D8}"/>
              </a:ext>
            </a:extLst>
          </p:cNvPr>
          <p:cNvSpPr/>
          <p:nvPr/>
        </p:nvSpPr>
        <p:spPr>
          <a:xfrm>
            <a:off x="1821871" y="4078331"/>
            <a:ext cx="6802583" cy="4066428"/>
          </a:xfrm>
          <a:prstGeom prst="roundRect">
            <a:avLst>
              <a:gd name="adj" fmla="val 16667"/>
            </a:avLst>
          </a:prstGeom>
          <a:solidFill>
            <a:schemeClr val="accent2">
              <a:lumMod val="40000"/>
              <a:lumOff val="60000"/>
            </a:schemeClr>
          </a:solidFill>
          <a:ln>
            <a:noFill/>
          </a:ln>
        </p:spPr>
        <p:txBody>
          <a:bodyPr spcFirstLastPara="1" wrap="square" lIns="137138" tIns="68550" rIns="137138" bIns="68550" anchor="ctr" anchorCtr="0">
            <a:noAutofit/>
          </a:bodyPr>
          <a:lstStyle/>
          <a:p>
            <a:pPr algn="just" defTabSz="1371600">
              <a:lnSpc>
                <a:spcPct val="150000"/>
              </a:lnSpc>
              <a:buClr>
                <a:srgbClr val="000000"/>
              </a:buClr>
              <a:buSzPts val="3200"/>
            </a:pPr>
            <a:r>
              <a:rPr lang="en-US" sz="3750" kern="0">
                <a:solidFill>
                  <a:srgbClr val="000000"/>
                </a:solidFill>
                <a:latin typeface="Arial"/>
                <a:ea typeface="Arial"/>
                <a:cs typeface="Arial"/>
                <a:sym typeface="Arial"/>
              </a:rPr>
              <a:t>Em có thể bị kẻ xấu lừa đảo, gây hại cho bản thân và gia đình. </a:t>
            </a:r>
            <a:endParaRPr sz="3750" kern="0">
              <a:solidFill>
                <a:srgbClr val="000000"/>
              </a:solidFill>
              <a:latin typeface="Arial"/>
              <a:ea typeface="Arial"/>
              <a:cs typeface="Arial"/>
              <a:sym typeface="Arial"/>
            </a:endParaRPr>
          </a:p>
        </p:txBody>
      </p:sp>
      <p:pic>
        <p:nvPicPr>
          <p:cNvPr id="5" name="Google Shape;245;p1">
            <a:extLst>
              <a:ext uri="{FF2B5EF4-FFF2-40B4-BE49-F238E27FC236}">
                <a16:creationId xmlns:a16="http://schemas.microsoft.com/office/drawing/2014/main" id="{53ED5EC2-47D2-D6A2-5993-406722BFD436}"/>
              </a:ext>
            </a:extLst>
          </p:cNvPr>
          <p:cNvPicPr preferRelativeResize="0"/>
          <p:nvPr/>
        </p:nvPicPr>
        <p:blipFill rotWithShape="1">
          <a:blip r:embed="rId8">
            <a:alphaModFix/>
          </a:blip>
          <a:srcRect/>
          <a:stretch/>
        </p:blipFill>
        <p:spPr>
          <a:xfrm>
            <a:off x="15661249" y="7447897"/>
            <a:ext cx="2891303" cy="3159893"/>
          </a:xfrm>
          <a:prstGeom prst="rect">
            <a:avLst/>
          </a:prstGeom>
          <a:noFill/>
          <a:ln>
            <a:noFill/>
          </a:ln>
        </p:spPr>
      </p:pic>
    </p:spTree>
    <p:extLst>
      <p:ext uri="{BB962C8B-B14F-4D97-AF65-F5344CB8AC3E}">
        <p14:creationId xmlns:p14="http://schemas.microsoft.com/office/powerpoint/2010/main" val="9006546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500"/>
                                        <p:tgtEl>
                                          <p:spTgt spid="2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C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E4FCE-5919-707D-15D0-499FF466AAE8}"/>
              </a:ext>
            </a:extLst>
          </p:cNvPr>
          <p:cNvSpPr txBox="1"/>
          <p:nvPr/>
        </p:nvSpPr>
        <p:spPr>
          <a:xfrm>
            <a:off x="3886200" y="266700"/>
            <a:ext cx="10134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KẾT LUẬN </a:t>
            </a:r>
          </a:p>
        </p:txBody>
      </p:sp>
      <p:sp>
        <p:nvSpPr>
          <p:cNvPr id="9" name="TextBox 8">
            <a:extLst>
              <a:ext uri="{FF2B5EF4-FFF2-40B4-BE49-F238E27FC236}">
                <a16:creationId xmlns:a16="http://schemas.microsoft.com/office/drawing/2014/main" id="{A4A1106E-063A-FD85-F32D-58B8BDE7B313}"/>
              </a:ext>
            </a:extLst>
          </p:cNvPr>
          <p:cNvSpPr txBox="1"/>
          <p:nvPr/>
        </p:nvSpPr>
        <p:spPr>
          <a:xfrm>
            <a:off x="533400" y="1284252"/>
            <a:ext cx="172212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Tác hại của việc truy cập các trang web không phù hợp với lứa tuổi </a:t>
            </a:r>
          </a:p>
        </p:txBody>
      </p:sp>
      <p:grpSp>
        <p:nvGrpSpPr>
          <p:cNvPr id="22" name="Group 21">
            <a:extLst>
              <a:ext uri="{FF2B5EF4-FFF2-40B4-BE49-F238E27FC236}">
                <a16:creationId xmlns:a16="http://schemas.microsoft.com/office/drawing/2014/main" id="{29DED829-5612-4D0B-D11E-9E0137FFCD22}"/>
              </a:ext>
            </a:extLst>
          </p:cNvPr>
          <p:cNvGrpSpPr/>
          <p:nvPr/>
        </p:nvGrpSpPr>
        <p:grpSpPr>
          <a:xfrm>
            <a:off x="371475" y="2394909"/>
            <a:ext cx="17221200" cy="5022344"/>
            <a:chOff x="357187" y="2371097"/>
            <a:chExt cx="17221200" cy="5022344"/>
          </a:xfrm>
        </p:grpSpPr>
        <p:sp>
          <p:nvSpPr>
            <p:cNvPr id="5" name="Rectangle: Rounded Corners 4">
              <a:extLst>
                <a:ext uri="{FF2B5EF4-FFF2-40B4-BE49-F238E27FC236}">
                  <a16:creationId xmlns:a16="http://schemas.microsoft.com/office/drawing/2014/main" id="{13D9CB56-D046-6E57-8E4E-EC294D2EF04E}"/>
                </a:ext>
              </a:extLst>
            </p:cNvPr>
            <p:cNvSpPr/>
            <p:nvPr/>
          </p:nvSpPr>
          <p:spPr>
            <a:xfrm>
              <a:off x="1652587" y="2371097"/>
              <a:ext cx="7315200" cy="2456454"/>
            </a:xfrm>
            <a:prstGeom prst="roundRect">
              <a:avLst/>
            </a:prstGeom>
            <a:solidFill>
              <a:schemeClr val="bg1"/>
            </a:solidFill>
            <a:ln>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Bị lôi cuốn làm các hành vi không chuẩn mực với mọi người. </a:t>
              </a:r>
            </a:p>
          </p:txBody>
        </p:sp>
        <p:sp>
          <p:nvSpPr>
            <p:cNvPr id="12" name="Rectangle: Rounded Corners 11">
              <a:extLst>
                <a:ext uri="{FF2B5EF4-FFF2-40B4-BE49-F238E27FC236}">
                  <a16:creationId xmlns:a16="http://schemas.microsoft.com/office/drawing/2014/main" id="{74B78718-550F-E74E-93EA-2A49346D6D67}"/>
                </a:ext>
              </a:extLst>
            </p:cNvPr>
            <p:cNvSpPr/>
            <p:nvPr/>
          </p:nvSpPr>
          <p:spPr>
            <a:xfrm>
              <a:off x="1652587" y="4932225"/>
              <a:ext cx="7315200" cy="2456454"/>
            </a:xfrm>
            <a:prstGeom prst="roundRect">
              <a:avLst/>
            </a:prstGeom>
            <a:solidFill>
              <a:schemeClr val="bg1"/>
            </a:solidFill>
            <a:ln>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Làm theo các hành vi sai trái dẫn đến việc máy tính bị nhiễm virus. </a:t>
              </a:r>
            </a:p>
          </p:txBody>
        </p:sp>
        <p:sp>
          <p:nvSpPr>
            <p:cNvPr id="13" name="Rectangle: Rounded Corners 12">
              <a:extLst>
                <a:ext uri="{FF2B5EF4-FFF2-40B4-BE49-F238E27FC236}">
                  <a16:creationId xmlns:a16="http://schemas.microsoft.com/office/drawing/2014/main" id="{A679A7D1-0082-FA2F-477D-076A18054759}"/>
                </a:ext>
              </a:extLst>
            </p:cNvPr>
            <p:cNvSpPr/>
            <p:nvPr/>
          </p:nvSpPr>
          <p:spPr>
            <a:xfrm>
              <a:off x="10263187" y="2375859"/>
              <a:ext cx="7315200" cy="2456454"/>
            </a:xfrm>
            <a:prstGeom prst="roundRect">
              <a:avLst/>
            </a:prstGeom>
            <a:solidFill>
              <a:schemeClr val="bg1"/>
            </a:solidFill>
            <a:ln>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Bị bắt nạt trên mạng và bị lừa đảo. </a:t>
              </a:r>
            </a:p>
          </p:txBody>
        </p:sp>
        <p:sp>
          <p:nvSpPr>
            <p:cNvPr id="14" name="Rectangle: Rounded Corners 13">
              <a:extLst>
                <a:ext uri="{FF2B5EF4-FFF2-40B4-BE49-F238E27FC236}">
                  <a16:creationId xmlns:a16="http://schemas.microsoft.com/office/drawing/2014/main" id="{EC21AE8D-542B-28D9-71D8-5CBF56C80AEB}"/>
                </a:ext>
              </a:extLst>
            </p:cNvPr>
            <p:cNvSpPr/>
            <p:nvPr/>
          </p:nvSpPr>
          <p:spPr>
            <a:xfrm>
              <a:off x="10263187" y="4936987"/>
              <a:ext cx="7315200" cy="2456454"/>
            </a:xfrm>
            <a:prstGeom prst="roundRect">
              <a:avLst/>
            </a:prstGeom>
            <a:solidFill>
              <a:schemeClr val="bg1"/>
            </a:solidFill>
            <a:ln>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Bị kẻ xấu lừa đảo, gây hại cho bản thân và gia đình. </a:t>
              </a:r>
            </a:p>
          </p:txBody>
        </p:sp>
        <p:sp>
          <p:nvSpPr>
            <p:cNvPr id="17" name="TextBox 16">
              <a:extLst>
                <a:ext uri="{FF2B5EF4-FFF2-40B4-BE49-F238E27FC236}">
                  <a16:creationId xmlns:a16="http://schemas.microsoft.com/office/drawing/2014/main" id="{0B99D135-42D7-758C-D1CD-F0FAF0D95D8D}"/>
                </a:ext>
              </a:extLst>
            </p:cNvPr>
            <p:cNvSpPr txBox="1"/>
            <p:nvPr/>
          </p:nvSpPr>
          <p:spPr>
            <a:xfrm>
              <a:off x="357187" y="3091492"/>
              <a:ext cx="1295400" cy="1015663"/>
            </a:xfrm>
            <a:prstGeom prst="rect">
              <a:avLst/>
            </a:prstGeom>
            <a:noFill/>
          </p:spPr>
          <p:txBody>
            <a:bodyPr wrap="square" rtlCol="0">
              <a:spAutoFit/>
            </a:bodyPr>
            <a:lstStyle/>
            <a:p>
              <a:r>
                <a:rPr lang="en-US" sz="6000">
                  <a:solidFill>
                    <a:srgbClr val="002060"/>
                  </a:solidFill>
                  <a:latin typeface="Amasis MT Pro Black" panose="02040A04050005020304" pitchFamily="18" charset="0"/>
                </a:rPr>
                <a:t>01</a:t>
              </a:r>
            </a:p>
          </p:txBody>
        </p:sp>
        <p:sp>
          <p:nvSpPr>
            <p:cNvPr id="18" name="TextBox 17">
              <a:extLst>
                <a:ext uri="{FF2B5EF4-FFF2-40B4-BE49-F238E27FC236}">
                  <a16:creationId xmlns:a16="http://schemas.microsoft.com/office/drawing/2014/main" id="{76B34621-E8C5-7267-7E43-3F46201AA09C}"/>
                </a:ext>
              </a:extLst>
            </p:cNvPr>
            <p:cNvSpPr txBox="1"/>
            <p:nvPr/>
          </p:nvSpPr>
          <p:spPr>
            <a:xfrm>
              <a:off x="357187" y="5446620"/>
              <a:ext cx="1295400" cy="1015663"/>
            </a:xfrm>
            <a:prstGeom prst="rect">
              <a:avLst/>
            </a:prstGeom>
            <a:noFill/>
          </p:spPr>
          <p:txBody>
            <a:bodyPr wrap="square" rtlCol="0">
              <a:spAutoFit/>
            </a:bodyPr>
            <a:lstStyle/>
            <a:p>
              <a:r>
                <a:rPr lang="en-US" sz="6000">
                  <a:solidFill>
                    <a:srgbClr val="002060"/>
                  </a:solidFill>
                  <a:latin typeface="Amasis MT Pro Black" panose="02040A04050005020304" pitchFamily="18" charset="0"/>
                </a:rPr>
                <a:t>03</a:t>
              </a:r>
            </a:p>
          </p:txBody>
        </p:sp>
        <p:sp>
          <p:nvSpPr>
            <p:cNvPr id="19" name="TextBox 18">
              <a:extLst>
                <a:ext uri="{FF2B5EF4-FFF2-40B4-BE49-F238E27FC236}">
                  <a16:creationId xmlns:a16="http://schemas.microsoft.com/office/drawing/2014/main" id="{7685D13A-D1CC-7304-15B9-B133F72E71C7}"/>
                </a:ext>
              </a:extLst>
            </p:cNvPr>
            <p:cNvSpPr txBox="1"/>
            <p:nvPr/>
          </p:nvSpPr>
          <p:spPr>
            <a:xfrm>
              <a:off x="9120187" y="3209508"/>
              <a:ext cx="1295400" cy="1015663"/>
            </a:xfrm>
            <a:prstGeom prst="rect">
              <a:avLst/>
            </a:prstGeom>
            <a:noFill/>
          </p:spPr>
          <p:txBody>
            <a:bodyPr wrap="square" rtlCol="0">
              <a:spAutoFit/>
            </a:bodyPr>
            <a:lstStyle/>
            <a:p>
              <a:r>
                <a:rPr lang="en-US" sz="6000">
                  <a:solidFill>
                    <a:srgbClr val="002060"/>
                  </a:solidFill>
                  <a:latin typeface="Amasis MT Pro Black" panose="02040A04050005020304" pitchFamily="18" charset="0"/>
                </a:rPr>
                <a:t>02</a:t>
              </a:r>
            </a:p>
          </p:txBody>
        </p:sp>
        <p:sp>
          <p:nvSpPr>
            <p:cNvPr id="21" name="TextBox 20">
              <a:extLst>
                <a:ext uri="{FF2B5EF4-FFF2-40B4-BE49-F238E27FC236}">
                  <a16:creationId xmlns:a16="http://schemas.microsoft.com/office/drawing/2014/main" id="{0671E4C2-98C4-289A-4671-8DA2485BF7F4}"/>
                </a:ext>
              </a:extLst>
            </p:cNvPr>
            <p:cNvSpPr txBox="1"/>
            <p:nvPr/>
          </p:nvSpPr>
          <p:spPr>
            <a:xfrm>
              <a:off x="9120187" y="5564636"/>
              <a:ext cx="1295400" cy="1015663"/>
            </a:xfrm>
            <a:prstGeom prst="rect">
              <a:avLst/>
            </a:prstGeom>
            <a:noFill/>
          </p:spPr>
          <p:txBody>
            <a:bodyPr wrap="square" rtlCol="0">
              <a:spAutoFit/>
            </a:bodyPr>
            <a:lstStyle/>
            <a:p>
              <a:r>
                <a:rPr lang="en-US" sz="6000">
                  <a:solidFill>
                    <a:srgbClr val="002060"/>
                  </a:solidFill>
                  <a:latin typeface="Amasis MT Pro Black" panose="02040A04050005020304" pitchFamily="18" charset="0"/>
                </a:rPr>
                <a:t>04</a:t>
              </a:r>
            </a:p>
          </p:txBody>
        </p:sp>
      </p:grpSp>
      <p:grpSp>
        <p:nvGrpSpPr>
          <p:cNvPr id="24" name="Group 23">
            <a:extLst>
              <a:ext uri="{FF2B5EF4-FFF2-40B4-BE49-F238E27FC236}">
                <a16:creationId xmlns:a16="http://schemas.microsoft.com/office/drawing/2014/main" id="{989CC5B6-1164-90BB-C8E4-01F56CF9D0A7}"/>
              </a:ext>
            </a:extLst>
          </p:cNvPr>
          <p:cNvGrpSpPr/>
          <p:nvPr/>
        </p:nvGrpSpPr>
        <p:grpSpPr>
          <a:xfrm>
            <a:off x="711048" y="7434807"/>
            <a:ext cx="16729227" cy="2430256"/>
            <a:chOff x="711048" y="7434807"/>
            <a:chExt cx="16729227" cy="2430256"/>
          </a:xfrm>
        </p:grpSpPr>
        <p:sp>
          <p:nvSpPr>
            <p:cNvPr id="6" name="TextBox 5">
              <a:extLst>
                <a:ext uri="{FF2B5EF4-FFF2-40B4-BE49-F238E27FC236}">
                  <a16:creationId xmlns:a16="http://schemas.microsoft.com/office/drawing/2014/main" id="{EB5C5F0D-913E-7B6C-3E62-921F2EF91A16}"/>
                </a:ext>
              </a:extLst>
            </p:cNvPr>
            <p:cNvSpPr txBox="1"/>
            <p:nvPr/>
          </p:nvSpPr>
          <p:spPr>
            <a:xfrm>
              <a:off x="1666875" y="8040140"/>
              <a:ext cx="15773400" cy="1824923"/>
            </a:xfrm>
            <a:prstGeom prst="rect">
              <a:avLst/>
            </a:prstGeom>
            <a:solidFill>
              <a:schemeClr val="accent2">
                <a:lumMod val="20000"/>
                <a:lumOff val="80000"/>
              </a:schemeClr>
            </a:solid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Em không được cố tình xem những trang web không phù hợp lứa tuổi để tránh những tác hại mà chúng gây ra cho bản thân. </a:t>
              </a:r>
            </a:p>
          </p:txBody>
        </p:sp>
        <p:sp>
          <p:nvSpPr>
            <p:cNvPr id="23" name="Freeform 25">
              <a:extLst>
                <a:ext uri="{FF2B5EF4-FFF2-40B4-BE49-F238E27FC236}">
                  <a16:creationId xmlns:a16="http://schemas.microsoft.com/office/drawing/2014/main" id="{2EEB259A-3AFD-A052-52C7-087AE28EE97B}"/>
                </a:ext>
              </a:extLst>
            </p:cNvPr>
            <p:cNvSpPr/>
            <p:nvPr/>
          </p:nvSpPr>
          <p:spPr>
            <a:xfrm rot="3990566">
              <a:off x="52118" y="8093737"/>
              <a:ext cx="1805149" cy="487290"/>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353042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rgbClr val="E9B9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471B2F-2ED3-0CA3-626A-650BFA7EDB38}"/>
              </a:ext>
            </a:extLst>
          </p:cNvPr>
          <p:cNvSpPr txBox="1"/>
          <p:nvPr/>
        </p:nvSpPr>
        <p:spPr>
          <a:xfrm>
            <a:off x="5181600" y="190500"/>
            <a:ext cx="7543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LUYỆN TẬP </a:t>
            </a:r>
          </a:p>
        </p:txBody>
      </p:sp>
      <p:sp>
        <p:nvSpPr>
          <p:cNvPr id="4" name="Freeform 3">
            <a:extLst>
              <a:ext uri="{FF2B5EF4-FFF2-40B4-BE49-F238E27FC236}">
                <a16:creationId xmlns:a16="http://schemas.microsoft.com/office/drawing/2014/main" id="{BC026506-516A-1C23-EB2E-0587BB433A36}"/>
              </a:ext>
            </a:extLst>
          </p:cNvPr>
          <p:cNvSpPr/>
          <p:nvPr/>
        </p:nvSpPr>
        <p:spPr>
          <a:xfrm>
            <a:off x="12115800" y="3009900"/>
            <a:ext cx="6324600" cy="7772166"/>
          </a:xfrm>
          <a:custGeom>
            <a:avLst/>
            <a:gdLst/>
            <a:ahLst/>
            <a:cxnLst/>
            <a:rect l="l" t="t" r="r" b="b"/>
            <a:pathLst>
              <a:path w="3348418" h="4114800">
                <a:moveTo>
                  <a:pt x="0" y="0"/>
                </a:moveTo>
                <a:lnTo>
                  <a:pt x="3348418" y="0"/>
                </a:lnTo>
                <a:lnTo>
                  <a:pt x="33484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0E88D1FA-7827-86F1-3395-9153E15E3E05}"/>
              </a:ext>
            </a:extLst>
          </p:cNvPr>
          <p:cNvGrpSpPr/>
          <p:nvPr/>
        </p:nvGrpSpPr>
        <p:grpSpPr>
          <a:xfrm>
            <a:off x="647701" y="1773086"/>
            <a:ext cx="11048999" cy="6740827"/>
            <a:chOff x="609601" y="1943100"/>
            <a:chExt cx="11048999" cy="6740827"/>
          </a:xfrm>
        </p:grpSpPr>
        <p:sp>
          <p:nvSpPr>
            <p:cNvPr id="6" name="TextBox 5">
              <a:extLst>
                <a:ext uri="{FF2B5EF4-FFF2-40B4-BE49-F238E27FC236}">
                  <a16:creationId xmlns:a16="http://schemas.microsoft.com/office/drawing/2014/main" id="{ECE77C83-01E3-ECAB-B2CE-26C879FF8742}"/>
                </a:ext>
              </a:extLst>
            </p:cNvPr>
            <p:cNvSpPr txBox="1"/>
            <p:nvPr/>
          </p:nvSpPr>
          <p:spPr>
            <a:xfrm>
              <a:off x="1600200" y="1943100"/>
              <a:ext cx="84582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THẢO LUẬN NHÓM ĐÔI</a:t>
              </a:r>
            </a:p>
          </p:txBody>
        </p:sp>
        <p:sp>
          <p:nvSpPr>
            <p:cNvPr id="9" name="Rectangle: Rounded Corners 8">
              <a:extLst>
                <a:ext uri="{FF2B5EF4-FFF2-40B4-BE49-F238E27FC236}">
                  <a16:creationId xmlns:a16="http://schemas.microsoft.com/office/drawing/2014/main" id="{C80C76B2-06DF-4F05-42EF-43B8AC0D3FE5}"/>
                </a:ext>
              </a:extLst>
            </p:cNvPr>
            <p:cNvSpPr/>
            <p:nvPr/>
          </p:nvSpPr>
          <p:spPr>
            <a:xfrm>
              <a:off x="609601" y="2946097"/>
              <a:ext cx="11048999" cy="5737830"/>
            </a:xfrm>
            <a:custGeom>
              <a:avLst/>
              <a:gdLst>
                <a:gd name="connsiteX0" fmla="*/ 0 w 11048999"/>
                <a:gd name="connsiteY0" fmla="*/ 956324 h 5737830"/>
                <a:gd name="connsiteX1" fmla="*/ 956324 w 11048999"/>
                <a:gd name="connsiteY1" fmla="*/ 0 h 5737830"/>
                <a:gd name="connsiteX2" fmla="*/ 10092675 w 11048999"/>
                <a:gd name="connsiteY2" fmla="*/ 0 h 5737830"/>
                <a:gd name="connsiteX3" fmla="*/ 11048999 w 11048999"/>
                <a:gd name="connsiteY3" fmla="*/ 956324 h 5737830"/>
                <a:gd name="connsiteX4" fmla="*/ 11048999 w 11048999"/>
                <a:gd name="connsiteY4" fmla="*/ 4781506 h 5737830"/>
                <a:gd name="connsiteX5" fmla="*/ 10092675 w 11048999"/>
                <a:gd name="connsiteY5" fmla="*/ 5737830 h 5737830"/>
                <a:gd name="connsiteX6" fmla="*/ 956324 w 11048999"/>
                <a:gd name="connsiteY6" fmla="*/ 5737830 h 5737830"/>
                <a:gd name="connsiteX7" fmla="*/ 0 w 11048999"/>
                <a:gd name="connsiteY7" fmla="*/ 4781506 h 5737830"/>
                <a:gd name="connsiteX8" fmla="*/ 0 w 11048999"/>
                <a:gd name="connsiteY8" fmla="*/ 956324 h 573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999" h="5737830" fill="none" extrusionOk="0">
                  <a:moveTo>
                    <a:pt x="0" y="956324"/>
                  </a:moveTo>
                  <a:cubicBezTo>
                    <a:pt x="-237" y="435938"/>
                    <a:pt x="460609" y="-65465"/>
                    <a:pt x="956324" y="0"/>
                  </a:cubicBezTo>
                  <a:cubicBezTo>
                    <a:pt x="2787372" y="29483"/>
                    <a:pt x="8688867" y="4220"/>
                    <a:pt x="10092675" y="0"/>
                  </a:cubicBezTo>
                  <a:cubicBezTo>
                    <a:pt x="10681023" y="22673"/>
                    <a:pt x="11021119" y="464341"/>
                    <a:pt x="11048999" y="956324"/>
                  </a:cubicBezTo>
                  <a:cubicBezTo>
                    <a:pt x="11033057" y="2072355"/>
                    <a:pt x="10949175" y="4171090"/>
                    <a:pt x="11048999" y="4781506"/>
                  </a:cubicBezTo>
                  <a:cubicBezTo>
                    <a:pt x="11136969" y="5357010"/>
                    <a:pt x="10627566" y="5743887"/>
                    <a:pt x="10092675" y="5737830"/>
                  </a:cubicBezTo>
                  <a:cubicBezTo>
                    <a:pt x="6740472" y="5771958"/>
                    <a:pt x="3929237" y="5615038"/>
                    <a:pt x="956324" y="5737830"/>
                  </a:cubicBezTo>
                  <a:cubicBezTo>
                    <a:pt x="406796" y="5780400"/>
                    <a:pt x="-3289" y="5315151"/>
                    <a:pt x="0" y="4781506"/>
                  </a:cubicBezTo>
                  <a:cubicBezTo>
                    <a:pt x="-162483" y="3789415"/>
                    <a:pt x="12474" y="1688038"/>
                    <a:pt x="0" y="956324"/>
                  </a:cubicBezTo>
                  <a:close/>
                </a:path>
                <a:path w="11048999" h="5737830" stroke="0" extrusionOk="0">
                  <a:moveTo>
                    <a:pt x="0" y="956324"/>
                  </a:moveTo>
                  <a:cubicBezTo>
                    <a:pt x="-40042" y="496318"/>
                    <a:pt x="490532" y="33699"/>
                    <a:pt x="956324" y="0"/>
                  </a:cubicBezTo>
                  <a:cubicBezTo>
                    <a:pt x="4266506" y="-40312"/>
                    <a:pt x="8114543" y="-70188"/>
                    <a:pt x="10092675" y="0"/>
                  </a:cubicBezTo>
                  <a:cubicBezTo>
                    <a:pt x="10562371" y="-5501"/>
                    <a:pt x="11080247" y="367498"/>
                    <a:pt x="11048999" y="956324"/>
                  </a:cubicBezTo>
                  <a:cubicBezTo>
                    <a:pt x="11086606" y="2493403"/>
                    <a:pt x="11073076" y="4222984"/>
                    <a:pt x="11048999" y="4781506"/>
                  </a:cubicBezTo>
                  <a:cubicBezTo>
                    <a:pt x="11043195" y="5378975"/>
                    <a:pt x="10531919" y="5739137"/>
                    <a:pt x="10092675" y="5737830"/>
                  </a:cubicBezTo>
                  <a:cubicBezTo>
                    <a:pt x="8975281" y="5755181"/>
                    <a:pt x="2553995" y="5861176"/>
                    <a:pt x="956324" y="5737830"/>
                  </a:cubicBezTo>
                  <a:cubicBezTo>
                    <a:pt x="452014" y="5637410"/>
                    <a:pt x="30398" y="5347633"/>
                    <a:pt x="0" y="4781506"/>
                  </a:cubicBezTo>
                  <a:cubicBezTo>
                    <a:pt x="6107" y="4371048"/>
                    <a:pt x="-133487" y="2487114"/>
                    <a:pt x="0" y="956324"/>
                  </a:cubicBezTo>
                  <a:close/>
                </a:path>
              </a:pathLst>
            </a:custGeom>
            <a:solidFill>
              <a:schemeClr val="bg1"/>
            </a:solidFill>
            <a:ln>
              <a:solidFill>
                <a:schemeClr val="accent6">
                  <a:lumMod val="60000"/>
                  <a:lumOff val="40000"/>
                </a:schemeClr>
              </a:solidFill>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800">
                  <a:solidFill>
                    <a:schemeClr val="tx1"/>
                  </a:solidFill>
                </a:rPr>
                <a:t>Tại sao khi sử dụng một số trang web như YouTube, Facebook,… em cần được bố mẹ hoặc thầy, cô giáo hướng dẫn.</a:t>
              </a:r>
              <a:endParaRPr lang="en-US" sz="3800">
                <a:solidFill>
                  <a:schemeClr val="tx1"/>
                </a:solidFill>
              </a:endParaRPr>
            </a:p>
            <a:p>
              <a:pPr marL="571500" indent="-571500" algn="just">
                <a:lnSpc>
                  <a:spcPct val="150000"/>
                </a:lnSpc>
                <a:buFont typeface="Arial" panose="020B0604020202020204" pitchFamily="34" charset="0"/>
                <a:buChar char="•"/>
              </a:pPr>
              <a:r>
                <a:rPr lang="vi-VN" sz="3800">
                  <a:solidFill>
                    <a:schemeClr val="tx1"/>
                  </a:solidFill>
                </a:rPr>
                <a:t>Em hãy kể tên hoặc địa chỉ một trang web mà em thường xem hoặc thấy thích và phù hợp nhất.</a:t>
              </a:r>
            </a:p>
          </p:txBody>
        </p:sp>
      </p:grpSp>
    </p:spTree>
    <p:extLst>
      <p:ext uri="{BB962C8B-B14F-4D97-AF65-F5344CB8AC3E}">
        <p14:creationId xmlns:p14="http://schemas.microsoft.com/office/powerpoint/2010/main" val="3182163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rgbClr val="E9B9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D9E8364-8763-30B4-F00D-02DE59C46A16}"/>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962400" y="2095500"/>
            <a:ext cx="9448800" cy="6299200"/>
          </a:xfrm>
          <a:prstGeom prst="rect">
            <a:avLst/>
          </a:prstGeom>
        </p:spPr>
      </p:pic>
      <p:sp>
        <p:nvSpPr>
          <p:cNvPr id="11" name="TextBox 10">
            <a:extLst>
              <a:ext uri="{FF2B5EF4-FFF2-40B4-BE49-F238E27FC236}">
                <a16:creationId xmlns:a16="http://schemas.microsoft.com/office/drawing/2014/main" id="{98482998-8DA1-86E3-59AE-B3BD18F423B0}"/>
              </a:ext>
            </a:extLst>
          </p:cNvPr>
          <p:cNvSpPr txBox="1"/>
          <p:nvPr/>
        </p:nvSpPr>
        <p:spPr>
          <a:xfrm>
            <a:off x="1905000" y="414476"/>
            <a:ext cx="14478000"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Cần có người lớn giám sát khi sử dụng mạng xã hội vì:</a:t>
            </a:r>
          </a:p>
        </p:txBody>
      </p:sp>
      <p:sp>
        <p:nvSpPr>
          <p:cNvPr id="12" name="Freeform 25">
            <a:extLst>
              <a:ext uri="{FF2B5EF4-FFF2-40B4-BE49-F238E27FC236}">
                <a16:creationId xmlns:a16="http://schemas.microsoft.com/office/drawing/2014/main" id="{34667BC5-D845-225E-15C1-4BC8479C2686}"/>
              </a:ext>
            </a:extLst>
          </p:cNvPr>
          <p:cNvSpPr/>
          <p:nvPr/>
        </p:nvSpPr>
        <p:spPr>
          <a:xfrm rot="7358098">
            <a:off x="4105919" y="5892929"/>
            <a:ext cx="1805149" cy="487290"/>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AE4E1980-0559-F3A7-D544-C1BBFD3914B5}"/>
              </a:ext>
            </a:extLst>
          </p:cNvPr>
          <p:cNvSpPr txBox="1"/>
          <p:nvPr/>
        </p:nvSpPr>
        <p:spPr>
          <a:xfrm>
            <a:off x="2487770" y="7135901"/>
            <a:ext cx="4343400" cy="1608325"/>
          </a:xfrm>
          <a:prstGeom prst="rect">
            <a:avLst/>
          </a:prstGeom>
          <a:noFill/>
        </p:spPr>
        <p:txBody>
          <a:bodyPr wrap="square" rtlCol="0">
            <a:spAutoFit/>
          </a:bodyPr>
          <a:lstStyle/>
          <a:p>
            <a:pPr algn="ctr">
              <a:lnSpc>
                <a:spcPct val="150000"/>
              </a:lnSpc>
            </a:pPr>
            <a:r>
              <a:rPr lang="en-US" sz="3500">
                <a:solidFill>
                  <a:srgbClr val="304959"/>
                </a:solidFill>
                <a:latin typeface="Arial" panose="020B0604020202020204" pitchFamily="34" charset="0"/>
                <a:cs typeface="Arial" panose="020B0604020202020204" pitchFamily="34" charset="0"/>
              </a:rPr>
              <a:t>Tiềm ẩn các thông tin không phù hợp </a:t>
            </a:r>
          </a:p>
        </p:txBody>
      </p:sp>
      <p:sp>
        <p:nvSpPr>
          <p:cNvPr id="15" name="Freeform 25">
            <a:extLst>
              <a:ext uri="{FF2B5EF4-FFF2-40B4-BE49-F238E27FC236}">
                <a16:creationId xmlns:a16="http://schemas.microsoft.com/office/drawing/2014/main" id="{B778A0BB-5916-C1EF-A8D0-6A8F5B0ECD06}"/>
              </a:ext>
            </a:extLst>
          </p:cNvPr>
          <p:cNvSpPr/>
          <p:nvPr/>
        </p:nvSpPr>
        <p:spPr>
          <a:xfrm rot="3407019" flipV="1">
            <a:off x="11079875" y="5936660"/>
            <a:ext cx="1805149" cy="56716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7BCA0D2B-B512-5BF1-4994-D6CBBD8DE389}"/>
              </a:ext>
            </a:extLst>
          </p:cNvPr>
          <p:cNvSpPr txBox="1"/>
          <p:nvPr/>
        </p:nvSpPr>
        <p:spPr>
          <a:xfrm>
            <a:off x="10542430" y="7222830"/>
            <a:ext cx="4343400" cy="1608325"/>
          </a:xfrm>
          <a:prstGeom prst="rect">
            <a:avLst/>
          </a:prstGeom>
          <a:noFill/>
        </p:spPr>
        <p:txBody>
          <a:bodyPr wrap="square" rtlCol="0">
            <a:spAutoFit/>
          </a:bodyPr>
          <a:lstStyle/>
          <a:p>
            <a:pPr algn="ctr">
              <a:lnSpc>
                <a:spcPct val="150000"/>
              </a:lnSpc>
            </a:pPr>
            <a:r>
              <a:rPr lang="en-US" sz="3500">
                <a:solidFill>
                  <a:srgbClr val="304959"/>
                </a:solidFill>
                <a:latin typeface="Arial" panose="020B0604020202020204" pitchFamily="34" charset="0"/>
                <a:cs typeface="Arial" panose="020B0604020202020204" pitchFamily="34" charset="0"/>
              </a:rPr>
              <a:t>Có thể bị kẻ xấu lợi dụng, lừa gạt </a:t>
            </a:r>
          </a:p>
        </p:txBody>
      </p:sp>
      <p:sp>
        <p:nvSpPr>
          <p:cNvPr id="17" name="Freeform 25">
            <a:extLst>
              <a:ext uri="{FF2B5EF4-FFF2-40B4-BE49-F238E27FC236}">
                <a16:creationId xmlns:a16="http://schemas.microsoft.com/office/drawing/2014/main" id="{783C821F-5FE5-6F71-578E-C8C7A039EC84}"/>
              </a:ext>
            </a:extLst>
          </p:cNvPr>
          <p:cNvSpPr/>
          <p:nvPr/>
        </p:nvSpPr>
        <p:spPr>
          <a:xfrm rot="18983795">
            <a:off x="11155973" y="4078667"/>
            <a:ext cx="1805149" cy="44716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5">
            <a:extLst>
              <a:ext uri="{FF2B5EF4-FFF2-40B4-BE49-F238E27FC236}">
                <a16:creationId xmlns:a16="http://schemas.microsoft.com/office/drawing/2014/main" id="{8DF0769E-7EE7-C5E0-2C9C-F9BAD1AE0420}"/>
              </a:ext>
            </a:extLst>
          </p:cNvPr>
          <p:cNvSpPr/>
          <p:nvPr/>
        </p:nvSpPr>
        <p:spPr>
          <a:xfrm rot="13111309" flipV="1">
            <a:off x="3983502" y="4002495"/>
            <a:ext cx="1805149" cy="43919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C2C3F87C-1A82-108E-94C0-F8388601D7C2}"/>
              </a:ext>
            </a:extLst>
          </p:cNvPr>
          <p:cNvSpPr txBox="1"/>
          <p:nvPr/>
        </p:nvSpPr>
        <p:spPr>
          <a:xfrm>
            <a:off x="9869943" y="1686382"/>
            <a:ext cx="5688373" cy="1608325"/>
          </a:xfrm>
          <a:prstGeom prst="rect">
            <a:avLst/>
          </a:prstGeom>
          <a:noFill/>
        </p:spPr>
        <p:txBody>
          <a:bodyPr wrap="square" rtlCol="0">
            <a:spAutoFit/>
          </a:bodyPr>
          <a:lstStyle/>
          <a:p>
            <a:pPr algn="ctr">
              <a:lnSpc>
                <a:spcPct val="150000"/>
              </a:lnSpc>
            </a:pPr>
            <a:r>
              <a:rPr lang="en-US" sz="3500">
                <a:solidFill>
                  <a:srgbClr val="304959"/>
                </a:solidFill>
                <a:latin typeface="Arial" panose="020B0604020202020204" pitchFamily="34" charset="0"/>
                <a:cs typeface="Arial" panose="020B0604020202020204" pitchFamily="34" charset="0"/>
              </a:rPr>
              <a:t>Hướng dẫn khai thác mạng xã hội một cách lành mạnh </a:t>
            </a:r>
          </a:p>
        </p:txBody>
      </p:sp>
      <p:sp>
        <p:nvSpPr>
          <p:cNvPr id="20" name="TextBox 19">
            <a:extLst>
              <a:ext uri="{FF2B5EF4-FFF2-40B4-BE49-F238E27FC236}">
                <a16:creationId xmlns:a16="http://schemas.microsoft.com/office/drawing/2014/main" id="{7B98C1A0-D1BE-8DE4-61B4-229A2FBE79AD}"/>
              </a:ext>
            </a:extLst>
          </p:cNvPr>
          <p:cNvSpPr txBox="1"/>
          <p:nvPr/>
        </p:nvSpPr>
        <p:spPr>
          <a:xfrm>
            <a:off x="1192369" y="1675267"/>
            <a:ext cx="6248400" cy="1608325"/>
          </a:xfrm>
          <a:prstGeom prst="rect">
            <a:avLst/>
          </a:prstGeom>
          <a:noFill/>
        </p:spPr>
        <p:txBody>
          <a:bodyPr wrap="square" rtlCol="0">
            <a:spAutoFit/>
          </a:bodyPr>
          <a:lstStyle/>
          <a:p>
            <a:pPr algn="ctr">
              <a:lnSpc>
                <a:spcPct val="150000"/>
              </a:lnSpc>
            </a:pPr>
            <a:r>
              <a:rPr lang="en-US" sz="3500">
                <a:solidFill>
                  <a:srgbClr val="304959"/>
                </a:solidFill>
                <a:latin typeface="Arial" panose="020B0604020202020204" pitchFamily="34" charset="0"/>
                <a:cs typeface="Arial" panose="020B0604020202020204" pitchFamily="34" charset="0"/>
              </a:rPr>
              <a:t>Giúp trẻ con trẻ chọn lọc được các thông tin nên xem</a:t>
            </a:r>
          </a:p>
        </p:txBody>
      </p:sp>
    </p:spTree>
    <p:extLst>
      <p:ext uri="{BB962C8B-B14F-4D97-AF65-F5344CB8AC3E}">
        <p14:creationId xmlns:p14="http://schemas.microsoft.com/office/powerpoint/2010/main" val="1203665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5" grpId="0" animBg="1"/>
      <p:bldP spid="16" grpId="0"/>
      <p:bldP spid="17" grpId="0" animBg="1"/>
      <p:bldP spid="18" grpId="0"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F697B3-8D66-E912-4688-D8BB88180F31}"/>
              </a:ext>
            </a:extLst>
          </p:cNvPr>
          <p:cNvSpPr txBox="1"/>
          <p:nvPr/>
        </p:nvSpPr>
        <p:spPr>
          <a:xfrm>
            <a:off x="5067300" y="419100"/>
            <a:ext cx="81534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KHỞI ĐỘNG </a:t>
            </a:r>
          </a:p>
        </p:txBody>
      </p:sp>
      <p:grpSp>
        <p:nvGrpSpPr>
          <p:cNvPr id="10" name="Group 9">
            <a:extLst>
              <a:ext uri="{FF2B5EF4-FFF2-40B4-BE49-F238E27FC236}">
                <a16:creationId xmlns:a16="http://schemas.microsoft.com/office/drawing/2014/main" id="{EDD66EE1-7DF2-3399-C866-E28799C10A78}"/>
              </a:ext>
            </a:extLst>
          </p:cNvPr>
          <p:cNvGrpSpPr/>
          <p:nvPr/>
        </p:nvGrpSpPr>
        <p:grpSpPr>
          <a:xfrm>
            <a:off x="881063" y="1942439"/>
            <a:ext cx="9710736" cy="6070937"/>
            <a:chOff x="990600" y="2196762"/>
            <a:chExt cx="9710736" cy="6070937"/>
          </a:xfrm>
        </p:grpSpPr>
        <p:sp>
          <p:nvSpPr>
            <p:cNvPr id="6" name="Rectangle: Rounded Corners 5">
              <a:extLst>
                <a:ext uri="{FF2B5EF4-FFF2-40B4-BE49-F238E27FC236}">
                  <a16:creationId xmlns:a16="http://schemas.microsoft.com/office/drawing/2014/main" id="{EECA48C8-9A12-D0F6-3B3A-50EBC4686E4E}"/>
                </a:ext>
              </a:extLst>
            </p:cNvPr>
            <p:cNvSpPr/>
            <p:nvPr/>
          </p:nvSpPr>
          <p:spPr>
            <a:xfrm>
              <a:off x="990600" y="2196762"/>
              <a:ext cx="9601200" cy="584233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ED97AE9-FD85-C9CD-668F-9E42A3624027}"/>
                </a:ext>
              </a:extLst>
            </p:cNvPr>
            <p:cNvSpPr/>
            <p:nvPr/>
          </p:nvSpPr>
          <p:spPr>
            <a:xfrm>
              <a:off x="1219199" y="2425362"/>
              <a:ext cx="9482137" cy="5842337"/>
            </a:xfrm>
            <a:prstGeom prst="roundRect">
              <a:avLst/>
            </a:prstGeom>
            <a:solidFill>
              <a:schemeClr val="bg1"/>
            </a:solidFill>
            <a:ln>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F111AC-3EA3-90AE-747E-5B3E450767B7}"/>
                </a:ext>
              </a:extLst>
            </p:cNvPr>
            <p:cNvSpPr txBox="1"/>
            <p:nvPr/>
          </p:nvSpPr>
          <p:spPr>
            <a:xfrm>
              <a:off x="2226468" y="3170825"/>
              <a:ext cx="69342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THẢO LUẬN NHÓM ĐÔI </a:t>
              </a:r>
            </a:p>
          </p:txBody>
        </p:sp>
        <p:sp>
          <p:nvSpPr>
            <p:cNvPr id="9" name="TextBox 8">
              <a:extLst>
                <a:ext uri="{FF2B5EF4-FFF2-40B4-BE49-F238E27FC236}">
                  <a16:creationId xmlns:a16="http://schemas.microsoft.com/office/drawing/2014/main" id="{F5F44748-16CB-D5E0-D811-7BD0F53A613E}"/>
                </a:ext>
              </a:extLst>
            </p:cNvPr>
            <p:cNvSpPr txBox="1"/>
            <p:nvPr/>
          </p:nvSpPr>
          <p:spPr>
            <a:xfrm>
              <a:off x="1862137" y="4487792"/>
              <a:ext cx="8153400" cy="2762936"/>
            </a:xfrm>
            <a:prstGeom prst="rect">
              <a:avLst/>
            </a:prstGeom>
            <a:noFill/>
          </p:spPr>
          <p:txBody>
            <a:bodyPr wrap="square">
              <a:spAutoFit/>
            </a:bodyPr>
            <a:lstStyle/>
            <a:p>
              <a:pPr algn="just">
                <a:lnSpc>
                  <a:spcPct val="150000"/>
                </a:lnSpc>
              </a:pPr>
              <a:r>
                <a:rPr lang="vi-VN" sz="4000"/>
                <a:t>Khi truy cập vào internet, em chỉ được xem những thông tin nào trên các trang web?</a:t>
              </a:r>
              <a:endParaRPr lang="en-US" sz="4000"/>
            </a:p>
          </p:txBody>
        </p:sp>
      </p:grpSp>
      <p:sp>
        <p:nvSpPr>
          <p:cNvPr id="11" name="Freeform 4">
            <a:extLst>
              <a:ext uri="{FF2B5EF4-FFF2-40B4-BE49-F238E27FC236}">
                <a16:creationId xmlns:a16="http://schemas.microsoft.com/office/drawing/2014/main" id="{5EF6FB00-609A-0C4D-B66A-EEC2D9F8C3B7}"/>
              </a:ext>
            </a:extLst>
          </p:cNvPr>
          <p:cNvSpPr/>
          <p:nvPr/>
        </p:nvSpPr>
        <p:spPr>
          <a:xfrm>
            <a:off x="10591799" y="4751940"/>
            <a:ext cx="7489840" cy="5252251"/>
          </a:xfrm>
          <a:custGeom>
            <a:avLst/>
            <a:gdLst/>
            <a:ahLst/>
            <a:cxnLst/>
            <a:rect l="l" t="t" r="r" b="b"/>
            <a:pathLst>
              <a:path w="5867807" h="4114800">
                <a:moveTo>
                  <a:pt x="0" y="0"/>
                </a:moveTo>
                <a:lnTo>
                  <a:pt x="5867807" y="0"/>
                </a:lnTo>
                <a:lnTo>
                  <a:pt x="586780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2" name="Freeform 13">
            <a:extLst>
              <a:ext uri="{FF2B5EF4-FFF2-40B4-BE49-F238E27FC236}">
                <a16:creationId xmlns:a16="http://schemas.microsoft.com/office/drawing/2014/main" id="{DDB7A3D9-8B51-22F9-C6DE-4B45F81FB3CB}"/>
              </a:ext>
            </a:extLst>
          </p:cNvPr>
          <p:cNvSpPr/>
          <p:nvPr/>
        </p:nvSpPr>
        <p:spPr>
          <a:xfrm rot="-1334417">
            <a:off x="445069" y="402276"/>
            <a:ext cx="982003" cy="1007183"/>
          </a:xfrm>
          <a:custGeom>
            <a:avLst/>
            <a:gdLst/>
            <a:ahLst/>
            <a:cxnLst/>
            <a:rect l="l" t="t" r="r" b="b"/>
            <a:pathLst>
              <a:path w="1482190" h="1520195">
                <a:moveTo>
                  <a:pt x="0" y="0"/>
                </a:moveTo>
                <a:lnTo>
                  <a:pt x="1482190" y="0"/>
                </a:lnTo>
                <a:lnTo>
                  <a:pt x="1482190" y="1520195"/>
                </a:lnTo>
                <a:lnTo>
                  <a:pt x="0" y="1520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1E173FAA-573C-75C2-F915-F6A005987D9F}"/>
              </a:ext>
            </a:extLst>
          </p:cNvPr>
          <p:cNvSpPr/>
          <p:nvPr/>
        </p:nvSpPr>
        <p:spPr>
          <a:xfrm rot="-1334417">
            <a:off x="2744877" y="8500527"/>
            <a:ext cx="982003" cy="1007183"/>
          </a:xfrm>
          <a:custGeom>
            <a:avLst/>
            <a:gdLst/>
            <a:ahLst/>
            <a:cxnLst/>
            <a:rect l="l" t="t" r="r" b="b"/>
            <a:pathLst>
              <a:path w="1482190" h="1520195">
                <a:moveTo>
                  <a:pt x="0" y="0"/>
                </a:moveTo>
                <a:lnTo>
                  <a:pt x="1482190" y="0"/>
                </a:lnTo>
                <a:lnTo>
                  <a:pt x="1482190" y="1520195"/>
                </a:lnTo>
                <a:lnTo>
                  <a:pt x="0" y="1520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796055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83287-550C-F580-DEAB-8534B719DAF5}"/>
              </a:ext>
            </a:extLst>
          </p:cNvPr>
          <p:cNvSpPr txBox="1"/>
          <p:nvPr/>
        </p:nvSpPr>
        <p:spPr>
          <a:xfrm>
            <a:off x="1485900" y="342900"/>
            <a:ext cx="153162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MỘT SỐ KÊNH YOUTUBE PHÙ HỢP VỚI HỌC SINH </a:t>
            </a:r>
          </a:p>
        </p:txBody>
      </p:sp>
      <p:grpSp>
        <p:nvGrpSpPr>
          <p:cNvPr id="10" name="Group 9">
            <a:extLst>
              <a:ext uri="{FF2B5EF4-FFF2-40B4-BE49-F238E27FC236}">
                <a16:creationId xmlns:a16="http://schemas.microsoft.com/office/drawing/2014/main" id="{2B6505E1-3303-4813-88B6-16186A074D89}"/>
              </a:ext>
            </a:extLst>
          </p:cNvPr>
          <p:cNvGrpSpPr/>
          <p:nvPr/>
        </p:nvGrpSpPr>
        <p:grpSpPr>
          <a:xfrm>
            <a:off x="307388" y="1651093"/>
            <a:ext cx="8850899" cy="3965286"/>
            <a:chOff x="304800" y="1714500"/>
            <a:chExt cx="10363200" cy="4593342"/>
          </a:xfrm>
        </p:grpSpPr>
        <p:pic>
          <p:nvPicPr>
            <p:cNvPr id="8" name="Picture 7">
              <a:extLst>
                <a:ext uri="{FF2B5EF4-FFF2-40B4-BE49-F238E27FC236}">
                  <a16:creationId xmlns:a16="http://schemas.microsoft.com/office/drawing/2014/main" id="{1F4AA2EE-869F-5A97-4143-CEEF2FCF5F28}"/>
                </a:ext>
              </a:extLst>
            </p:cNvPr>
            <p:cNvPicPr>
              <a:picLocks noChangeAspect="1"/>
            </p:cNvPicPr>
            <p:nvPr/>
          </p:nvPicPr>
          <p:blipFill>
            <a:blip r:embed="rId3"/>
            <a:stretch>
              <a:fillRect/>
            </a:stretch>
          </p:blipFill>
          <p:spPr>
            <a:xfrm>
              <a:off x="304800" y="1714500"/>
              <a:ext cx="10363200" cy="3788447"/>
            </a:xfrm>
            <a:prstGeom prst="rect">
              <a:avLst/>
            </a:prstGeom>
          </p:spPr>
        </p:pic>
        <p:sp>
          <p:nvSpPr>
            <p:cNvPr id="9" name="TextBox 8">
              <a:extLst>
                <a:ext uri="{FF2B5EF4-FFF2-40B4-BE49-F238E27FC236}">
                  <a16:creationId xmlns:a16="http://schemas.microsoft.com/office/drawing/2014/main" id="{2A49C58D-F468-A9C1-5CEA-6133D638CE24}"/>
                </a:ext>
              </a:extLst>
            </p:cNvPr>
            <p:cNvSpPr txBox="1"/>
            <p:nvPr/>
          </p:nvSpPr>
          <p:spPr>
            <a:xfrm>
              <a:off x="1752600" y="5676900"/>
              <a:ext cx="74676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Kênh thiếu nhi – BHMEDIA </a:t>
              </a:r>
            </a:p>
          </p:txBody>
        </p:sp>
      </p:grpSp>
      <p:grpSp>
        <p:nvGrpSpPr>
          <p:cNvPr id="25" name="Group 24">
            <a:extLst>
              <a:ext uri="{FF2B5EF4-FFF2-40B4-BE49-F238E27FC236}">
                <a16:creationId xmlns:a16="http://schemas.microsoft.com/office/drawing/2014/main" id="{5E775CBC-D9A0-9783-B554-C4E2BCF0652B}"/>
              </a:ext>
            </a:extLst>
          </p:cNvPr>
          <p:cNvGrpSpPr/>
          <p:nvPr/>
        </p:nvGrpSpPr>
        <p:grpSpPr>
          <a:xfrm>
            <a:off x="8686800" y="5616379"/>
            <a:ext cx="9105900" cy="4245039"/>
            <a:chOff x="8610600" y="5568003"/>
            <a:chExt cx="9105900" cy="4245039"/>
          </a:xfrm>
        </p:grpSpPr>
        <p:pic>
          <p:nvPicPr>
            <p:cNvPr id="23" name="Picture 22">
              <a:extLst>
                <a:ext uri="{FF2B5EF4-FFF2-40B4-BE49-F238E27FC236}">
                  <a16:creationId xmlns:a16="http://schemas.microsoft.com/office/drawing/2014/main" id="{199E3800-2B07-9260-2791-E0B3F52B1581}"/>
                </a:ext>
              </a:extLst>
            </p:cNvPr>
            <p:cNvPicPr>
              <a:picLocks noChangeAspect="1"/>
            </p:cNvPicPr>
            <p:nvPr/>
          </p:nvPicPr>
          <p:blipFill>
            <a:blip r:embed="rId4"/>
            <a:stretch>
              <a:fillRect/>
            </a:stretch>
          </p:blipFill>
          <p:spPr>
            <a:xfrm>
              <a:off x="8610600" y="5568003"/>
              <a:ext cx="9105900" cy="3409005"/>
            </a:xfrm>
            <a:prstGeom prst="rect">
              <a:avLst/>
            </a:prstGeom>
          </p:spPr>
        </p:pic>
        <p:sp>
          <p:nvSpPr>
            <p:cNvPr id="24" name="TextBox 23">
              <a:extLst>
                <a:ext uri="{FF2B5EF4-FFF2-40B4-BE49-F238E27FC236}">
                  <a16:creationId xmlns:a16="http://schemas.microsoft.com/office/drawing/2014/main" id="{526D6B7D-0CF7-D455-0767-47B59222BEE7}"/>
                </a:ext>
              </a:extLst>
            </p:cNvPr>
            <p:cNvSpPr txBox="1"/>
            <p:nvPr/>
          </p:nvSpPr>
          <p:spPr>
            <a:xfrm>
              <a:off x="10210800" y="9182100"/>
              <a:ext cx="6377854"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Farmess Vietnam</a:t>
              </a:r>
            </a:p>
          </p:txBody>
        </p:sp>
      </p:grpSp>
      <p:sp>
        <p:nvSpPr>
          <p:cNvPr id="27" name="TextBox 26">
            <a:extLst>
              <a:ext uri="{FF2B5EF4-FFF2-40B4-BE49-F238E27FC236}">
                <a16:creationId xmlns:a16="http://schemas.microsoft.com/office/drawing/2014/main" id="{787F5B40-3C83-D4CF-3754-C54A32EB3FE6}"/>
              </a:ext>
            </a:extLst>
          </p:cNvPr>
          <p:cNvSpPr txBox="1"/>
          <p:nvPr/>
        </p:nvSpPr>
        <p:spPr>
          <a:xfrm>
            <a:off x="838200" y="5923571"/>
            <a:ext cx="7382962" cy="3326873"/>
          </a:xfrm>
          <a:prstGeom prst="rect">
            <a:avLst/>
          </a:prstGeom>
          <a:noFill/>
        </p:spPr>
        <p:txBody>
          <a:bodyPr wrap="square">
            <a:spAutoFit/>
          </a:bodyPr>
          <a:lstStyle/>
          <a:p>
            <a:pPr algn="just">
              <a:lnSpc>
                <a:spcPct val="150000"/>
              </a:lnSpc>
            </a:pPr>
            <a:r>
              <a:rPr lang="vi-VN" sz="3600"/>
              <a:t>Cung cấp các video ca nhạc thiếu nhi vui nhộn, truyện cổ tích li kì, trò chơi thú vị, bài học, phim hoạt hình thiếu nhi,…</a:t>
            </a:r>
            <a:endParaRPr lang="en-US" sz="3600"/>
          </a:p>
        </p:txBody>
      </p:sp>
      <p:sp>
        <p:nvSpPr>
          <p:cNvPr id="28" name="TextBox 27">
            <a:extLst>
              <a:ext uri="{FF2B5EF4-FFF2-40B4-BE49-F238E27FC236}">
                <a16:creationId xmlns:a16="http://schemas.microsoft.com/office/drawing/2014/main" id="{50B0485D-C32A-8BC8-D0A5-17C6A6D12E26}"/>
              </a:ext>
            </a:extLst>
          </p:cNvPr>
          <p:cNvSpPr txBox="1"/>
          <p:nvPr/>
        </p:nvSpPr>
        <p:spPr>
          <a:xfrm>
            <a:off x="9572652" y="1942086"/>
            <a:ext cx="7806550" cy="3326873"/>
          </a:xfrm>
          <a:prstGeom prst="rect">
            <a:avLst/>
          </a:prstGeom>
          <a:noFill/>
        </p:spPr>
        <p:txBody>
          <a:bodyPr wrap="square">
            <a:spAutoFit/>
          </a:bodyPr>
          <a:lstStyle/>
          <a:p>
            <a:pPr algn="just">
              <a:lnSpc>
                <a:spcPct val="150000"/>
              </a:lnSpc>
            </a:pPr>
            <a:r>
              <a:rPr lang="vi-VN" sz="3600"/>
              <a:t>Cung cấp nội dung về cuộc sống chung trong một gia đình với những nhân vật hoạt hình 3D vui nhộn, thông minh và thân thiện.</a:t>
            </a:r>
            <a:endParaRPr lang="en-US" sz="3600"/>
          </a:p>
        </p:txBody>
      </p:sp>
    </p:spTree>
    <p:extLst>
      <p:ext uri="{BB962C8B-B14F-4D97-AF65-F5344CB8AC3E}">
        <p14:creationId xmlns:p14="http://schemas.microsoft.com/office/powerpoint/2010/main" val="1270533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83287-550C-F580-DEAB-8534B719DAF5}"/>
              </a:ext>
            </a:extLst>
          </p:cNvPr>
          <p:cNvSpPr txBox="1"/>
          <p:nvPr/>
        </p:nvSpPr>
        <p:spPr>
          <a:xfrm>
            <a:off x="1485900" y="342900"/>
            <a:ext cx="153162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MỘT SỐ KÊNH YOUTUBE PHÙ HỢP VỚI HỌC SINH </a:t>
            </a:r>
          </a:p>
        </p:txBody>
      </p:sp>
      <p:sp>
        <p:nvSpPr>
          <p:cNvPr id="27" name="TextBox 26">
            <a:extLst>
              <a:ext uri="{FF2B5EF4-FFF2-40B4-BE49-F238E27FC236}">
                <a16:creationId xmlns:a16="http://schemas.microsoft.com/office/drawing/2014/main" id="{787F5B40-3C83-D4CF-3754-C54A32EB3FE6}"/>
              </a:ext>
            </a:extLst>
          </p:cNvPr>
          <p:cNvSpPr txBox="1"/>
          <p:nvPr/>
        </p:nvSpPr>
        <p:spPr>
          <a:xfrm>
            <a:off x="770439" y="5786230"/>
            <a:ext cx="7382962" cy="4157870"/>
          </a:xfrm>
          <a:prstGeom prst="rect">
            <a:avLst/>
          </a:prstGeom>
          <a:noFill/>
        </p:spPr>
        <p:txBody>
          <a:bodyPr wrap="square">
            <a:spAutoFit/>
          </a:bodyPr>
          <a:lstStyle/>
          <a:p>
            <a:pPr algn="just">
              <a:lnSpc>
                <a:spcPct val="150000"/>
              </a:lnSpc>
            </a:pPr>
            <a:r>
              <a:rPr lang="vi-VN" sz="3600"/>
              <a:t>Cung cấp nhiều nội dung giải trí lành mạnh, ví dụ các chương trình ca nhạc tuổi thơ, phim hoạt tình tuổi thơ Doraemon, Cô bé Maruko,…</a:t>
            </a:r>
            <a:endParaRPr lang="en-US" sz="3600"/>
          </a:p>
        </p:txBody>
      </p:sp>
      <p:sp>
        <p:nvSpPr>
          <p:cNvPr id="28" name="TextBox 27">
            <a:extLst>
              <a:ext uri="{FF2B5EF4-FFF2-40B4-BE49-F238E27FC236}">
                <a16:creationId xmlns:a16="http://schemas.microsoft.com/office/drawing/2014/main" id="{50B0485D-C32A-8BC8-D0A5-17C6A6D12E26}"/>
              </a:ext>
            </a:extLst>
          </p:cNvPr>
          <p:cNvSpPr txBox="1"/>
          <p:nvPr/>
        </p:nvSpPr>
        <p:spPr>
          <a:xfrm>
            <a:off x="9677400" y="2774284"/>
            <a:ext cx="8077200" cy="2495876"/>
          </a:xfrm>
          <a:prstGeom prst="rect">
            <a:avLst/>
          </a:prstGeom>
          <a:noFill/>
        </p:spPr>
        <p:txBody>
          <a:bodyPr wrap="square">
            <a:spAutoFit/>
          </a:bodyPr>
          <a:lstStyle/>
          <a:p>
            <a:pPr algn="just">
              <a:lnSpc>
                <a:spcPct val="150000"/>
              </a:lnSpc>
            </a:pPr>
            <a:r>
              <a:rPr lang="vi-VN" sz="3600"/>
              <a:t> Cung cấp các bộ phim hoạt hình nổi tiếng như Scooby Doo, Tom&amp;Jerry, Chowder, Ben 10, Powerpuff Girls,…</a:t>
            </a:r>
            <a:endParaRPr lang="en-US" sz="3600"/>
          </a:p>
        </p:txBody>
      </p:sp>
      <p:grpSp>
        <p:nvGrpSpPr>
          <p:cNvPr id="7" name="Group 6">
            <a:extLst>
              <a:ext uri="{FF2B5EF4-FFF2-40B4-BE49-F238E27FC236}">
                <a16:creationId xmlns:a16="http://schemas.microsoft.com/office/drawing/2014/main" id="{41729FFF-85FD-7345-515B-A6B4B88360E5}"/>
              </a:ext>
            </a:extLst>
          </p:cNvPr>
          <p:cNvGrpSpPr/>
          <p:nvPr/>
        </p:nvGrpSpPr>
        <p:grpSpPr>
          <a:xfrm>
            <a:off x="276462" y="1541355"/>
            <a:ext cx="8867538" cy="4128333"/>
            <a:chOff x="457200" y="1475150"/>
            <a:chExt cx="8867538" cy="4128333"/>
          </a:xfrm>
        </p:grpSpPr>
        <p:sp>
          <p:nvSpPr>
            <p:cNvPr id="9" name="TextBox 8">
              <a:extLst>
                <a:ext uri="{FF2B5EF4-FFF2-40B4-BE49-F238E27FC236}">
                  <a16:creationId xmlns:a16="http://schemas.microsoft.com/office/drawing/2014/main" id="{2A49C58D-F468-A9C1-5CEA-6133D638CE24}"/>
                </a:ext>
              </a:extLst>
            </p:cNvPr>
            <p:cNvSpPr txBox="1"/>
            <p:nvPr/>
          </p:nvSpPr>
          <p:spPr>
            <a:xfrm>
              <a:off x="1600200" y="4972541"/>
              <a:ext cx="6377854"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POPS Kids</a:t>
              </a:r>
            </a:p>
          </p:txBody>
        </p:sp>
        <p:pic>
          <p:nvPicPr>
            <p:cNvPr id="6" name="Picture 5">
              <a:extLst>
                <a:ext uri="{FF2B5EF4-FFF2-40B4-BE49-F238E27FC236}">
                  <a16:creationId xmlns:a16="http://schemas.microsoft.com/office/drawing/2014/main" id="{368AF93B-A478-08E0-DCF1-E16AC503189A}"/>
                </a:ext>
              </a:extLst>
            </p:cNvPr>
            <p:cNvPicPr>
              <a:picLocks noChangeAspect="1"/>
            </p:cNvPicPr>
            <p:nvPr/>
          </p:nvPicPr>
          <p:blipFill>
            <a:blip r:embed="rId3"/>
            <a:stretch>
              <a:fillRect/>
            </a:stretch>
          </p:blipFill>
          <p:spPr>
            <a:xfrm>
              <a:off x="457200" y="1475150"/>
              <a:ext cx="8867538" cy="3249137"/>
            </a:xfrm>
            <a:prstGeom prst="rect">
              <a:avLst/>
            </a:prstGeom>
          </p:spPr>
        </p:pic>
      </p:grpSp>
      <p:grpSp>
        <p:nvGrpSpPr>
          <p:cNvPr id="15" name="Group 14">
            <a:extLst>
              <a:ext uri="{FF2B5EF4-FFF2-40B4-BE49-F238E27FC236}">
                <a16:creationId xmlns:a16="http://schemas.microsoft.com/office/drawing/2014/main" id="{E1045E9C-DE96-C024-B4D3-F65EC66FFDBD}"/>
              </a:ext>
            </a:extLst>
          </p:cNvPr>
          <p:cNvGrpSpPr/>
          <p:nvPr/>
        </p:nvGrpSpPr>
        <p:grpSpPr>
          <a:xfrm>
            <a:off x="8786826" y="5749828"/>
            <a:ext cx="9378202" cy="4194272"/>
            <a:chOff x="8786826" y="5683975"/>
            <a:chExt cx="9378202" cy="4194272"/>
          </a:xfrm>
        </p:grpSpPr>
        <p:sp>
          <p:nvSpPr>
            <p:cNvPr id="24" name="TextBox 23">
              <a:extLst>
                <a:ext uri="{FF2B5EF4-FFF2-40B4-BE49-F238E27FC236}">
                  <a16:creationId xmlns:a16="http://schemas.microsoft.com/office/drawing/2014/main" id="{526D6B7D-0CF7-D455-0767-47B59222BEE7}"/>
                </a:ext>
              </a:extLst>
            </p:cNvPr>
            <p:cNvSpPr txBox="1"/>
            <p:nvPr/>
          </p:nvSpPr>
          <p:spPr>
            <a:xfrm>
              <a:off x="10134600" y="9247305"/>
              <a:ext cx="6377854"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Boomerang Vietnam</a:t>
              </a:r>
            </a:p>
          </p:txBody>
        </p:sp>
        <p:pic>
          <p:nvPicPr>
            <p:cNvPr id="14" name="Picture 13">
              <a:extLst>
                <a:ext uri="{FF2B5EF4-FFF2-40B4-BE49-F238E27FC236}">
                  <a16:creationId xmlns:a16="http://schemas.microsoft.com/office/drawing/2014/main" id="{2DD9F300-1D44-DEBB-A838-B08A785554BE}"/>
                </a:ext>
              </a:extLst>
            </p:cNvPr>
            <p:cNvPicPr>
              <a:picLocks noChangeAspect="1"/>
            </p:cNvPicPr>
            <p:nvPr/>
          </p:nvPicPr>
          <p:blipFill>
            <a:blip r:embed="rId4"/>
            <a:stretch>
              <a:fillRect/>
            </a:stretch>
          </p:blipFill>
          <p:spPr>
            <a:xfrm>
              <a:off x="8786826" y="5683975"/>
              <a:ext cx="9378202" cy="3420653"/>
            </a:xfrm>
            <a:prstGeom prst="rect">
              <a:avLst/>
            </a:prstGeom>
          </p:spPr>
        </p:pic>
      </p:grpSp>
    </p:spTree>
    <p:extLst>
      <p:ext uri="{BB962C8B-B14F-4D97-AF65-F5344CB8AC3E}">
        <p14:creationId xmlns:p14="http://schemas.microsoft.com/office/powerpoint/2010/main" val="4084871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08F38A-28C3-15A6-7EFB-7E0680F32CC5}"/>
              </a:ext>
            </a:extLst>
          </p:cNvPr>
          <p:cNvSpPr/>
          <p:nvPr/>
        </p:nvSpPr>
        <p:spPr>
          <a:xfrm>
            <a:off x="-1219200" y="8562975"/>
            <a:ext cx="20726400" cy="411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2A6261-E8A3-E861-B798-3C47CA4685F9}"/>
              </a:ext>
            </a:extLst>
          </p:cNvPr>
          <p:cNvSpPr txBox="1"/>
          <p:nvPr/>
        </p:nvSpPr>
        <p:spPr>
          <a:xfrm>
            <a:off x="3848100" y="318738"/>
            <a:ext cx="10591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3" name="TextBox 2">
            <a:extLst>
              <a:ext uri="{FF2B5EF4-FFF2-40B4-BE49-F238E27FC236}">
                <a16:creationId xmlns:a16="http://schemas.microsoft.com/office/drawing/2014/main" id="{347AC244-E54B-EE6D-3EFC-1B90B88B5632}"/>
              </a:ext>
            </a:extLst>
          </p:cNvPr>
          <p:cNvSpPr txBox="1"/>
          <p:nvPr/>
        </p:nvSpPr>
        <p:spPr>
          <a:xfrm>
            <a:off x="3238500" y="1627335"/>
            <a:ext cx="118110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THẢO LUẬN NHÓM ĐÔI </a:t>
            </a:r>
          </a:p>
        </p:txBody>
      </p:sp>
      <p:sp>
        <p:nvSpPr>
          <p:cNvPr id="4" name="TextBox 3">
            <a:extLst>
              <a:ext uri="{FF2B5EF4-FFF2-40B4-BE49-F238E27FC236}">
                <a16:creationId xmlns:a16="http://schemas.microsoft.com/office/drawing/2014/main" id="{613D4A2D-DE9F-A5F6-3806-1A7AE9689C3A}"/>
              </a:ext>
            </a:extLst>
          </p:cNvPr>
          <p:cNvSpPr txBox="1"/>
          <p:nvPr/>
        </p:nvSpPr>
        <p:spPr>
          <a:xfrm>
            <a:off x="990600" y="2661518"/>
            <a:ext cx="16306800" cy="784830"/>
          </a:xfrm>
          <a:prstGeom prst="rect">
            <a:avLst/>
          </a:prstGeom>
          <a:noFill/>
        </p:spPr>
        <p:txBody>
          <a:bodyPr wrap="square" rtlCol="0">
            <a:spAutoFit/>
          </a:bodyPr>
          <a:lstStyle/>
          <a:p>
            <a:pPr algn="ctr"/>
            <a:r>
              <a:rPr lang="en-US" sz="4500">
                <a:latin typeface="Arial" panose="020B0604020202020204" pitchFamily="34" charset="0"/>
                <a:cs typeface="Arial" panose="020B0604020202020204" pitchFamily="34" charset="0"/>
              </a:rPr>
              <a:t>Em hãy đọc các tình huống và đưa ra cách xử lí thích hợp </a:t>
            </a:r>
          </a:p>
        </p:txBody>
      </p:sp>
      <p:grpSp>
        <p:nvGrpSpPr>
          <p:cNvPr id="9" name="Group 8">
            <a:extLst>
              <a:ext uri="{FF2B5EF4-FFF2-40B4-BE49-F238E27FC236}">
                <a16:creationId xmlns:a16="http://schemas.microsoft.com/office/drawing/2014/main" id="{200AF49D-1462-F61A-BD96-CA052B7D9EE3}"/>
              </a:ext>
            </a:extLst>
          </p:cNvPr>
          <p:cNvGrpSpPr/>
          <p:nvPr/>
        </p:nvGrpSpPr>
        <p:grpSpPr>
          <a:xfrm>
            <a:off x="223837" y="4305300"/>
            <a:ext cx="8691563" cy="5334000"/>
            <a:chOff x="223837" y="4305300"/>
            <a:chExt cx="8691563" cy="5334000"/>
          </a:xfrm>
        </p:grpSpPr>
        <p:sp>
          <p:nvSpPr>
            <p:cNvPr id="5" name="Rectangle: Rounded Corners 4">
              <a:extLst>
                <a:ext uri="{FF2B5EF4-FFF2-40B4-BE49-F238E27FC236}">
                  <a16:creationId xmlns:a16="http://schemas.microsoft.com/office/drawing/2014/main" id="{A036528C-B71F-1150-FD5E-13E24B6B8122}"/>
                </a:ext>
              </a:extLst>
            </p:cNvPr>
            <p:cNvSpPr/>
            <p:nvPr/>
          </p:nvSpPr>
          <p:spPr>
            <a:xfrm>
              <a:off x="228600" y="4762500"/>
              <a:ext cx="8686800" cy="4876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Bạn rủ em cùng tham gia vào một trang web mạng xã hội để hằng ngày gửi bài và ảnh lên đó. Em có đồng ý không? Tại sao?</a:t>
              </a:r>
            </a:p>
          </p:txBody>
        </p:sp>
        <p:sp>
          <p:nvSpPr>
            <p:cNvPr id="7" name="Rectangle: Rounded Corners 6">
              <a:extLst>
                <a:ext uri="{FF2B5EF4-FFF2-40B4-BE49-F238E27FC236}">
                  <a16:creationId xmlns:a16="http://schemas.microsoft.com/office/drawing/2014/main" id="{C1FA417E-27CA-87AF-2430-345EA3568C47}"/>
                </a:ext>
              </a:extLst>
            </p:cNvPr>
            <p:cNvSpPr/>
            <p:nvPr/>
          </p:nvSpPr>
          <p:spPr>
            <a:xfrm>
              <a:off x="223837" y="4305300"/>
              <a:ext cx="4114800" cy="914400"/>
            </a:xfrm>
            <a:prstGeom prst="roundRect">
              <a:avLst>
                <a:gd name="adj" fmla="val 50000"/>
              </a:avLst>
            </a:prstGeom>
            <a:solidFill>
              <a:srgbClr val="FFFC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Tình huống 1</a:t>
              </a:r>
            </a:p>
          </p:txBody>
        </p:sp>
      </p:grpSp>
      <p:grpSp>
        <p:nvGrpSpPr>
          <p:cNvPr id="10" name="Group 9">
            <a:extLst>
              <a:ext uri="{FF2B5EF4-FFF2-40B4-BE49-F238E27FC236}">
                <a16:creationId xmlns:a16="http://schemas.microsoft.com/office/drawing/2014/main" id="{E0D1FB97-FD84-ECC5-0E4F-45AFBB035458}"/>
              </a:ext>
            </a:extLst>
          </p:cNvPr>
          <p:cNvGrpSpPr/>
          <p:nvPr/>
        </p:nvGrpSpPr>
        <p:grpSpPr>
          <a:xfrm>
            <a:off x="9296400" y="4229100"/>
            <a:ext cx="8686800" cy="5410200"/>
            <a:chOff x="9296400" y="4229100"/>
            <a:chExt cx="8686800" cy="5410200"/>
          </a:xfrm>
        </p:grpSpPr>
        <p:sp>
          <p:nvSpPr>
            <p:cNvPr id="6" name="Rectangle: Rounded Corners 5">
              <a:extLst>
                <a:ext uri="{FF2B5EF4-FFF2-40B4-BE49-F238E27FC236}">
                  <a16:creationId xmlns:a16="http://schemas.microsoft.com/office/drawing/2014/main" id="{964C35BF-73FC-843C-0316-CC7A09A19804}"/>
                </a:ext>
              </a:extLst>
            </p:cNvPr>
            <p:cNvSpPr/>
            <p:nvPr/>
          </p:nvSpPr>
          <p:spPr>
            <a:xfrm>
              <a:off x="9296400" y="4762500"/>
              <a:ext cx="8686800" cy="4876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Em sẽ làm gì khi đang xem một trang web thì một cửa sổ quảng cáo xuất hiện với một liên kết cho tải về máy tính một phần mềm mà em không biết tác dụng của nó?</a:t>
              </a:r>
            </a:p>
          </p:txBody>
        </p:sp>
        <p:sp>
          <p:nvSpPr>
            <p:cNvPr id="8" name="Rectangle: Rounded Corners 7">
              <a:extLst>
                <a:ext uri="{FF2B5EF4-FFF2-40B4-BE49-F238E27FC236}">
                  <a16:creationId xmlns:a16="http://schemas.microsoft.com/office/drawing/2014/main" id="{1F559E62-B50A-7EE0-83E7-51ADFB5DD4BB}"/>
                </a:ext>
              </a:extLst>
            </p:cNvPr>
            <p:cNvSpPr/>
            <p:nvPr/>
          </p:nvSpPr>
          <p:spPr>
            <a:xfrm>
              <a:off x="9296400" y="4229100"/>
              <a:ext cx="4114800" cy="914400"/>
            </a:xfrm>
            <a:prstGeom prst="roundRect">
              <a:avLst>
                <a:gd name="adj" fmla="val 50000"/>
              </a:avLst>
            </a:prstGeom>
            <a:solidFill>
              <a:srgbClr val="FFFC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Tình huống 2</a:t>
              </a:r>
            </a:p>
          </p:txBody>
        </p:sp>
      </p:grpSp>
    </p:spTree>
    <p:extLst>
      <p:ext uri="{BB962C8B-B14F-4D97-AF65-F5344CB8AC3E}">
        <p14:creationId xmlns:p14="http://schemas.microsoft.com/office/powerpoint/2010/main" val="40290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365F99-5E36-D257-14FE-961348AE6575}"/>
              </a:ext>
            </a:extLst>
          </p:cNvPr>
          <p:cNvSpPr txBox="1"/>
          <p:nvPr/>
        </p:nvSpPr>
        <p:spPr>
          <a:xfrm>
            <a:off x="3543300" y="419100"/>
            <a:ext cx="11201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GỢI Ý CÁCH XỬ LÍ TÌNH HUỐNG  </a:t>
            </a:r>
          </a:p>
        </p:txBody>
      </p:sp>
      <p:sp>
        <p:nvSpPr>
          <p:cNvPr id="3" name="Freeform 2">
            <a:extLst>
              <a:ext uri="{FF2B5EF4-FFF2-40B4-BE49-F238E27FC236}">
                <a16:creationId xmlns:a16="http://schemas.microsoft.com/office/drawing/2014/main" id="{480DFD65-E222-9BA0-9F1E-1A5085DCC640}"/>
              </a:ext>
            </a:extLst>
          </p:cNvPr>
          <p:cNvSpPr/>
          <p:nvPr/>
        </p:nvSpPr>
        <p:spPr>
          <a:xfrm>
            <a:off x="13115378" y="5524500"/>
            <a:ext cx="5172622" cy="46101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Arrow: Pentagon 9">
            <a:extLst>
              <a:ext uri="{FF2B5EF4-FFF2-40B4-BE49-F238E27FC236}">
                <a16:creationId xmlns:a16="http://schemas.microsoft.com/office/drawing/2014/main" id="{F9F4A4C9-ED5A-B7CE-805E-78ED2A709043}"/>
              </a:ext>
            </a:extLst>
          </p:cNvPr>
          <p:cNvSpPr/>
          <p:nvPr/>
        </p:nvSpPr>
        <p:spPr>
          <a:xfrm>
            <a:off x="-457200" y="1562100"/>
            <a:ext cx="5638800" cy="1066800"/>
          </a:xfrm>
          <a:prstGeom prst="homePlate">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Tình huống 1</a:t>
            </a:r>
          </a:p>
        </p:txBody>
      </p:sp>
      <p:sp>
        <p:nvSpPr>
          <p:cNvPr id="11" name="Speech Bubble: Rectangle with Corners Rounded 10">
            <a:extLst>
              <a:ext uri="{FF2B5EF4-FFF2-40B4-BE49-F238E27FC236}">
                <a16:creationId xmlns:a16="http://schemas.microsoft.com/office/drawing/2014/main" id="{BEA9597C-6EBB-5195-0AF2-8C9F4C9749EA}"/>
              </a:ext>
            </a:extLst>
          </p:cNvPr>
          <p:cNvSpPr/>
          <p:nvPr/>
        </p:nvSpPr>
        <p:spPr>
          <a:xfrm>
            <a:off x="1752600" y="3543300"/>
            <a:ext cx="10210800" cy="2552700"/>
          </a:xfrm>
          <a:prstGeom prst="wedgeRoundRectCallout">
            <a:avLst>
              <a:gd name="adj1" fmla="val 58504"/>
              <a:gd name="adj2" fmla="val 54433"/>
              <a:gd name="adj3" fmla="val 16667"/>
            </a:avLst>
          </a:prstGeom>
          <a:solidFill>
            <a:schemeClr val="accent5">
              <a:lumMod val="20000"/>
              <a:lumOff val="80000"/>
            </a:schemeClr>
          </a:solidFill>
          <a:ln w="38100">
            <a:solidFill>
              <a:schemeClr val="accent5">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Không đồng ý tham gia sử dụng trang web mà bạn đề xuất. </a:t>
            </a:r>
          </a:p>
        </p:txBody>
      </p:sp>
      <p:sp>
        <p:nvSpPr>
          <p:cNvPr id="12" name="Speech Bubble: Rectangle with Corners Rounded 11">
            <a:extLst>
              <a:ext uri="{FF2B5EF4-FFF2-40B4-BE49-F238E27FC236}">
                <a16:creationId xmlns:a16="http://schemas.microsoft.com/office/drawing/2014/main" id="{AB6091C0-CFB8-C0C7-64A5-3A6A58BA1876}"/>
              </a:ext>
            </a:extLst>
          </p:cNvPr>
          <p:cNvSpPr/>
          <p:nvPr/>
        </p:nvSpPr>
        <p:spPr>
          <a:xfrm>
            <a:off x="1752600" y="7010400"/>
            <a:ext cx="10210800" cy="2552700"/>
          </a:xfrm>
          <a:prstGeom prst="wedgeRoundRectCallout">
            <a:avLst>
              <a:gd name="adj1" fmla="val 58924"/>
              <a:gd name="adj2" fmla="val -39597"/>
              <a:gd name="adj3" fmla="val 16667"/>
            </a:avLst>
          </a:prstGeom>
          <a:solidFill>
            <a:schemeClr val="accent5">
              <a:lumMod val="20000"/>
              <a:lumOff val="80000"/>
            </a:schemeClr>
          </a:solidFill>
          <a:ln w="38100">
            <a:solidFill>
              <a:schemeClr val="accent5">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Vì trang web đó có thể chứa các thông tin độc hại mà em không nên xem. </a:t>
            </a:r>
          </a:p>
        </p:txBody>
      </p:sp>
    </p:spTree>
    <p:extLst>
      <p:ext uri="{BB962C8B-B14F-4D97-AF65-F5344CB8AC3E}">
        <p14:creationId xmlns:p14="http://schemas.microsoft.com/office/powerpoint/2010/main" val="2584648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365F99-5E36-D257-14FE-961348AE6575}"/>
              </a:ext>
            </a:extLst>
          </p:cNvPr>
          <p:cNvSpPr txBox="1"/>
          <p:nvPr/>
        </p:nvSpPr>
        <p:spPr>
          <a:xfrm>
            <a:off x="3543300" y="647700"/>
            <a:ext cx="11201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GỢI Ý CÁCH XỬ LÍ TÌNH HUỐNG  </a:t>
            </a:r>
          </a:p>
        </p:txBody>
      </p:sp>
      <p:sp>
        <p:nvSpPr>
          <p:cNvPr id="4" name="Arrow: Pentagon 3">
            <a:extLst>
              <a:ext uri="{FF2B5EF4-FFF2-40B4-BE49-F238E27FC236}">
                <a16:creationId xmlns:a16="http://schemas.microsoft.com/office/drawing/2014/main" id="{506A8250-F7EE-8215-C8A4-C8C2C8CD49CB}"/>
              </a:ext>
            </a:extLst>
          </p:cNvPr>
          <p:cNvSpPr/>
          <p:nvPr/>
        </p:nvSpPr>
        <p:spPr>
          <a:xfrm>
            <a:off x="-457200" y="1562100"/>
            <a:ext cx="5638800" cy="1066800"/>
          </a:xfrm>
          <a:prstGeom prst="homePlate">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Tình huống 2</a:t>
            </a:r>
          </a:p>
        </p:txBody>
      </p:sp>
      <p:sp>
        <p:nvSpPr>
          <p:cNvPr id="6" name="Freeform 3">
            <a:extLst>
              <a:ext uri="{FF2B5EF4-FFF2-40B4-BE49-F238E27FC236}">
                <a16:creationId xmlns:a16="http://schemas.microsoft.com/office/drawing/2014/main" id="{5966E881-70FE-5571-E130-6FC4059262ED}"/>
              </a:ext>
            </a:extLst>
          </p:cNvPr>
          <p:cNvSpPr/>
          <p:nvPr/>
        </p:nvSpPr>
        <p:spPr>
          <a:xfrm flipH="1">
            <a:off x="261855" y="5098498"/>
            <a:ext cx="5743616" cy="5081101"/>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Speech Bubble: Rectangle with Corners Rounded 6">
            <a:extLst>
              <a:ext uri="{FF2B5EF4-FFF2-40B4-BE49-F238E27FC236}">
                <a16:creationId xmlns:a16="http://schemas.microsoft.com/office/drawing/2014/main" id="{CFA55587-1136-9FF3-456C-DE57A648A7C0}"/>
              </a:ext>
            </a:extLst>
          </p:cNvPr>
          <p:cNvSpPr/>
          <p:nvPr/>
        </p:nvSpPr>
        <p:spPr>
          <a:xfrm>
            <a:off x="6781800" y="3086100"/>
            <a:ext cx="10210800" cy="2552700"/>
          </a:xfrm>
          <a:prstGeom prst="wedgeRoundRectCallout">
            <a:avLst>
              <a:gd name="adj1" fmla="val -57914"/>
              <a:gd name="adj2" fmla="val 47717"/>
              <a:gd name="adj3" fmla="val 16667"/>
            </a:avLst>
          </a:prstGeom>
          <a:solidFill>
            <a:schemeClr val="accent5">
              <a:lumMod val="20000"/>
              <a:lumOff val="80000"/>
            </a:schemeClr>
          </a:solidFill>
          <a:ln w="38100">
            <a:solidFill>
              <a:schemeClr val="accent5">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Không nên nhấp vào liên kết hoặc tải một file tài liệu mà em không biết rõ chức năng. </a:t>
            </a:r>
          </a:p>
        </p:txBody>
      </p:sp>
      <p:sp>
        <p:nvSpPr>
          <p:cNvPr id="10" name="Speech Bubble: Rectangle with Corners Rounded 9">
            <a:extLst>
              <a:ext uri="{FF2B5EF4-FFF2-40B4-BE49-F238E27FC236}">
                <a16:creationId xmlns:a16="http://schemas.microsoft.com/office/drawing/2014/main" id="{A4C4EB12-3AF7-3C8B-41A0-46453FC55D27}"/>
              </a:ext>
            </a:extLst>
          </p:cNvPr>
          <p:cNvSpPr/>
          <p:nvPr/>
        </p:nvSpPr>
        <p:spPr>
          <a:xfrm>
            <a:off x="6781800" y="6553200"/>
            <a:ext cx="10210800" cy="2552700"/>
          </a:xfrm>
          <a:prstGeom prst="wedgeRoundRectCallout">
            <a:avLst>
              <a:gd name="adj1" fmla="val -57494"/>
              <a:gd name="adj2" fmla="val -41276"/>
              <a:gd name="adj3" fmla="val 16667"/>
            </a:avLst>
          </a:prstGeom>
          <a:solidFill>
            <a:schemeClr val="accent5">
              <a:lumMod val="20000"/>
              <a:lumOff val="80000"/>
            </a:schemeClr>
          </a:solidFill>
          <a:ln w="38100">
            <a:solidFill>
              <a:schemeClr val="accent5">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Vì việc làm đó có thể vô tình làm máy của em bị nhiễm các phần mềm độc hại, virus. </a:t>
            </a:r>
          </a:p>
        </p:txBody>
      </p:sp>
    </p:spTree>
    <p:extLst>
      <p:ext uri="{BB962C8B-B14F-4D97-AF65-F5344CB8AC3E}">
        <p14:creationId xmlns:p14="http://schemas.microsoft.com/office/powerpoint/2010/main" val="1815612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sp>
        <p:nvSpPr>
          <p:cNvPr id="2" name="Freeform 2"/>
          <p:cNvSpPr/>
          <p:nvPr/>
        </p:nvSpPr>
        <p:spPr>
          <a:xfrm>
            <a:off x="-4210880" y="7185204"/>
            <a:ext cx="18288000" cy="4146192"/>
          </a:xfrm>
          <a:custGeom>
            <a:avLst/>
            <a:gdLst/>
            <a:ahLst/>
            <a:cxnLst/>
            <a:rect l="l" t="t" r="r" b="b"/>
            <a:pathLst>
              <a:path w="18288000" h="4146192">
                <a:moveTo>
                  <a:pt x="0" y="0"/>
                </a:moveTo>
                <a:lnTo>
                  <a:pt x="18288000" y="0"/>
                </a:lnTo>
                <a:lnTo>
                  <a:pt x="18288000" y="4146192"/>
                </a:lnTo>
                <a:lnTo>
                  <a:pt x="0" y="41461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540152" y="7446885"/>
            <a:ext cx="21429837" cy="3622829"/>
          </a:xfrm>
          <a:custGeom>
            <a:avLst/>
            <a:gdLst/>
            <a:ahLst/>
            <a:cxnLst/>
            <a:rect l="l" t="t" r="r" b="b"/>
            <a:pathLst>
              <a:path w="21429837" h="3622829">
                <a:moveTo>
                  <a:pt x="0" y="0"/>
                </a:moveTo>
                <a:lnTo>
                  <a:pt x="21429837" y="0"/>
                </a:lnTo>
                <a:lnTo>
                  <a:pt x="21429837" y="3622830"/>
                </a:lnTo>
                <a:lnTo>
                  <a:pt x="0" y="36228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688727" y="8140776"/>
            <a:ext cx="1455273" cy="1496425"/>
          </a:xfrm>
          <a:custGeom>
            <a:avLst/>
            <a:gdLst/>
            <a:ahLst/>
            <a:cxnLst/>
            <a:rect l="l" t="t" r="r" b="b"/>
            <a:pathLst>
              <a:path w="1455273" h="1496425">
                <a:moveTo>
                  <a:pt x="0" y="0"/>
                </a:moveTo>
                <a:lnTo>
                  <a:pt x="1455273" y="0"/>
                </a:lnTo>
                <a:lnTo>
                  <a:pt x="1455273" y="1496425"/>
                </a:lnTo>
                <a:lnTo>
                  <a:pt x="0" y="1496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10800000">
            <a:off x="3083272" y="-1981133"/>
            <a:ext cx="21429837" cy="3622829"/>
          </a:xfrm>
          <a:custGeom>
            <a:avLst/>
            <a:gdLst/>
            <a:ahLst/>
            <a:cxnLst/>
            <a:rect l="l" t="t" r="r" b="b"/>
            <a:pathLst>
              <a:path w="21429837" h="3622829">
                <a:moveTo>
                  <a:pt x="0" y="0"/>
                </a:moveTo>
                <a:lnTo>
                  <a:pt x="21429837" y="0"/>
                </a:lnTo>
                <a:lnTo>
                  <a:pt x="21429837" y="3622829"/>
                </a:lnTo>
                <a:lnTo>
                  <a:pt x="0" y="3622829"/>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15788613" y="7160332"/>
            <a:ext cx="3055009" cy="3457314"/>
          </a:xfrm>
          <a:custGeom>
            <a:avLst/>
            <a:gdLst/>
            <a:ahLst/>
            <a:cxnLst/>
            <a:rect l="l" t="t" r="r" b="b"/>
            <a:pathLst>
              <a:path w="3055009" h="3457314">
                <a:moveTo>
                  <a:pt x="0" y="0"/>
                </a:moveTo>
                <a:lnTo>
                  <a:pt x="3055009" y="0"/>
                </a:lnTo>
                <a:lnTo>
                  <a:pt x="3055009" y="3457314"/>
                </a:lnTo>
                <a:lnTo>
                  <a:pt x="0" y="3457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rot="752899">
            <a:off x="1385979" y="6942041"/>
            <a:ext cx="1282325" cy="1436779"/>
          </a:xfrm>
          <a:custGeom>
            <a:avLst/>
            <a:gdLst/>
            <a:ahLst/>
            <a:cxnLst/>
            <a:rect l="l" t="t" r="r" b="b"/>
            <a:pathLst>
              <a:path w="1282325" h="1436779">
                <a:moveTo>
                  <a:pt x="0" y="0"/>
                </a:moveTo>
                <a:lnTo>
                  <a:pt x="1282326" y="0"/>
                </a:lnTo>
                <a:lnTo>
                  <a:pt x="1282326" y="1436779"/>
                </a:lnTo>
                <a:lnTo>
                  <a:pt x="0" y="14367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rot="-6982879">
            <a:off x="16820583" y="4043294"/>
            <a:ext cx="533181" cy="891021"/>
          </a:xfrm>
          <a:custGeom>
            <a:avLst/>
            <a:gdLst/>
            <a:ahLst/>
            <a:cxnLst/>
            <a:rect l="l" t="t" r="r" b="b"/>
            <a:pathLst>
              <a:path w="533181" h="891021">
                <a:moveTo>
                  <a:pt x="0" y="0"/>
                </a:moveTo>
                <a:lnTo>
                  <a:pt x="533181" y="0"/>
                </a:lnTo>
                <a:lnTo>
                  <a:pt x="533181" y="891021"/>
                </a:lnTo>
                <a:lnTo>
                  <a:pt x="0" y="891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rot="-7702003">
            <a:off x="1409080" y="1293368"/>
            <a:ext cx="513052" cy="857383"/>
          </a:xfrm>
          <a:custGeom>
            <a:avLst/>
            <a:gdLst/>
            <a:ahLst/>
            <a:cxnLst/>
            <a:rect l="l" t="t" r="r" b="b"/>
            <a:pathLst>
              <a:path w="513052" h="857383">
                <a:moveTo>
                  <a:pt x="0" y="0"/>
                </a:moveTo>
                <a:lnTo>
                  <a:pt x="513052" y="0"/>
                </a:lnTo>
                <a:lnTo>
                  <a:pt x="513052" y="857382"/>
                </a:lnTo>
                <a:lnTo>
                  <a:pt x="0" y="8573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6819A53A-5399-48A7-1B0D-B7B2DF000661}"/>
              </a:ext>
            </a:extLst>
          </p:cNvPr>
          <p:cNvSpPr txBox="1"/>
          <p:nvPr/>
        </p:nvSpPr>
        <p:spPr>
          <a:xfrm>
            <a:off x="3573793" y="910680"/>
            <a:ext cx="11140413"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HƯỚNG DẪN VỀ NHÀ </a:t>
            </a:r>
          </a:p>
        </p:txBody>
      </p:sp>
      <p:grpSp>
        <p:nvGrpSpPr>
          <p:cNvPr id="28" name="Group 27">
            <a:extLst>
              <a:ext uri="{FF2B5EF4-FFF2-40B4-BE49-F238E27FC236}">
                <a16:creationId xmlns:a16="http://schemas.microsoft.com/office/drawing/2014/main" id="{CAA6682A-4F68-20BD-AEE5-DD093CD1499B}"/>
              </a:ext>
            </a:extLst>
          </p:cNvPr>
          <p:cNvGrpSpPr/>
          <p:nvPr/>
        </p:nvGrpSpPr>
        <p:grpSpPr>
          <a:xfrm>
            <a:off x="2569962" y="2292738"/>
            <a:ext cx="13497732" cy="5867400"/>
            <a:chOff x="2569962" y="2292738"/>
            <a:chExt cx="13497732" cy="5867400"/>
          </a:xfrm>
        </p:grpSpPr>
        <p:sp>
          <p:nvSpPr>
            <p:cNvPr id="26" name="Rectangle: Rounded Corners 25">
              <a:extLst>
                <a:ext uri="{FF2B5EF4-FFF2-40B4-BE49-F238E27FC236}">
                  <a16:creationId xmlns:a16="http://schemas.microsoft.com/office/drawing/2014/main" id="{F72C1625-49A8-791B-1D80-CAB9BC98210E}"/>
                </a:ext>
              </a:extLst>
            </p:cNvPr>
            <p:cNvSpPr/>
            <p:nvPr/>
          </p:nvSpPr>
          <p:spPr>
            <a:xfrm>
              <a:off x="2569962" y="2292738"/>
              <a:ext cx="13497732" cy="586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6D1C7AA-9124-CB3D-447F-B0D9340B37F4}"/>
                </a:ext>
              </a:extLst>
            </p:cNvPr>
            <p:cNvSpPr txBox="1"/>
            <p:nvPr/>
          </p:nvSpPr>
          <p:spPr>
            <a:xfrm>
              <a:off x="2950462" y="3166964"/>
              <a:ext cx="12736731" cy="4118948"/>
            </a:xfrm>
            <a:prstGeom prst="rect">
              <a:avLst/>
            </a:prstGeom>
            <a:noFill/>
          </p:spPr>
          <p:txBody>
            <a:bodyPr wrap="square" rtlCol="0">
              <a:spAutoFit/>
            </a:bodyPr>
            <a:lstStyle/>
            <a:p>
              <a:pPr marL="685800" indent="-6858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Ôn tập lại nội dung bài học ngày hôm nay.</a:t>
              </a:r>
            </a:p>
            <a:p>
              <a:pPr marL="685800" indent="-6858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Hoàn thành các nhiệm vụ được giao về nhà. </a:t>
              </a:r>
            </a:p>
            <a:p>
              <a:pPr marL="685800" indent="-6858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Chuẩn bị cho bài học mới, </a:t>
              </a:r>
              <a:r>
                <a:rPr lang="en-US" sz="4500" b="1" i="1">
                  <a:latin typeface="Arial" panose="020B0604020202020204" pitchFamily="34" charset="0"/>
                  <a:cs typeface="Arial" panose="020B0604020202020204" pitchFamily="34" charset="0"/>
                </a:rPr>
                <a:t>Bài 1. Tìm kiếm thông tin trên Internet. </a:t>
              </a:r>
            </a:p>
          </p:txBody>
        </p:sp>
      </p:grpSp>
    </p:spTree>
    <p:extLst>
      <p:ext uri="{BB962C8B-B14F-4D97-AF65-F5344CB8AC3E}">
        <p14:creationId xmlns:p14="http://schemas.microsoft.com/office/powerpoint/2010/main" val="3723767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05E0C1C-3743-AA71-3CC5-C3D6EB24DD64}"/>
              </a:ext>
            </a:extLst>
          </p:cNvPr>
          <p:cNvSpPr/>
          <p:nvPr/>
        </p:nvSpPr>
        <p:spPr>
          <a:xfrm>
            <a:off x="1203915" y="957931"/>
            <a:ext cx="15316200" cy="75819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6743015" y="6664171"/>
            <a:ext cx="21429837" cy="3622829"/>
          </a:xfrm>
          <a:custGeom>
            <a:avLst/>
            <a:gdLst/>
            <a:ahLst/>
            <a:cxnLst/>
            <a:rect l="l" t="t" r="r" b="b"/>
            <a:pathLst>
              <a:path w="21429837" h="3622829">
                <a:moveTo>
                  <a:pt x="0" y="0"/>
                </a:moveTo>
                <a:lnTo>
                  <a:pt x="21429837" y="0"/>
                </a:lnTo>
                <a:lnTo>
                  <a:pt x="21429837" y="3622829"/>
                </a:lnTo>
                <a:lnTo>
                  <a:pt x="0" y="3622829"/>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30067" y="7403527"/>
            <a:ext cx="18288000" cy="4146192"/>
          </a:xfrm>
          <a:custGeom>
            <a:avLst/>
            <a:gdLst/>
            <a:ahLst/>
            <a:cxnLst/>
            <a:rect l="l" t="t" r="r" b="b"/>
            <a:pathLst>
              <a:path w="18288000" h="4146192">
                <a:moveTo>
                  <a:pt x="0" y="0"/>
                </a:moveTo>
                <a:lnTo>
                  <a:pt x="18288000" y="0"/>
                </a:lnTo>
                <a:lnTo>
                  <a:pt x="18288000" y="4146191"/>
                </a:lnTo>
                <a:lnTo>
                  <a:pt x="0" y="4146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360485">
            <a:off x="8056162" y="12980926"/>
            <a:ext cx="1611707" cy="2671337"/>
          </a:xfrm>
          <a:custGeom>
            <a:avLst/>
            <a:gdLst/>
            <a:ahLst/>
            <a:cxnLst/>
            <a:rect l="l" t="t" r="r" b="b"/>
            <a:pathLst>
              <a:path w="1611707" h="2671337">
                <a:moveTo>
                  <a:pt x="0" y="0"/>
                </a:moveTo>
                <a:lnTo>
                  <a:pt x="1611707" y="0"/>
                </a:lnTo>
                <a:lnTo>
                  <a:pt x="1611707" y="2671337"/>
                </a:lnTo>
                <a:lnTo>
                  <a:pt x="0" y="2671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435678" y="3077825"/>
            <a:ext cx="689882" cy="1152889"/>
          </a:xfrm>
          <a:custGeom>
            <a:avLst/>
            <a:gdLst/>
            <a:ahLst/>
            <a:cxnLst/>
            <a:rect l="l" t="t" r="r" b="b"/>
            <a:pathLst>
              <a:path w="689882" h="1152889">
                <a:moveTo>
                  <a:pt x="0" y="0"/>
                </a:moveTo>
                <a:lnTo>
                  <a:pt x="689882" y="0"/>
                </a:lnTo>
                <a:lnTo>
                  <a:pt x="689882" y="1152889"/>
                </a:lnTo>
                <a:lnTo>
                  <a:pt x="0" y="1152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7594680">
            <a:off x="1441348" y="615573"/>
            <a:ext cx="689882" cy="1152889"/>
          </a:xfrm>
          <a:custGeom>
            <a:avLst/>
            <a:gdLst/>
            <a:ahLst/>
            <a:cxnLst/>
            <a:rect l="l" t="t" r="r" b="b"/>
            <a:pathLst>
              <a:path w="689882" h="1152889">
                <a:moveTo>
                  <a:pt x="0" y="0"/>
                </a:moveTo>
                <a:lnTo>
                  <a:pt x="689882" y="0"/>
                </a:lnTo>
                <a:lnTo>
                  <a:pt x="689882" y="1152890"/>
                </a:lnTo>
                <a:lnTo>
                  <a:pt x="0" y="1152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800000">
            <a:off x="5060027" y="-1509982"/>
            <a:ext cx="21429837" cy="3622829"/>
          </a:xfrm>
          <a:custGeom>
            <a:avLst/>
            <a:gdLst/>
            <a:ahLst/>
            <a:cxnLst/>
            <a:rect l="l" t="t" r="r" b="b"/>
            <a:pathLst>
              <a:path w="21429837" h="3622829">
                <a:moveTo>
                  <a:pt x="0" y="0"/>
                </a:moveTo>
                <a:lnTo>
                  <a:pt x="21429837" y="0"/>
                </a:lnTo>
                <a:lnTo>
                  <a:pt x="21429837" y="3622830"/>
                </a:lnTo>
                <a:lnTo>
                  <a:pt x="0" y="362283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35678" y="4546305"/>
            <a:ext cx="5371315" cy="5968128"/>
          </a:xfrm>
          <a:custGeom>
            <a:avLst/>
            <a:gdLst/>
            <a:ahLst/>
            <a:cxnLst/>
            <a:rect l="l" t="t" r="r" b="b"/>
            <a:pathLst>
              <a:path w="5371315" h="5968128">
                <a:moveTo>
                  <a:pt x="0" y="0"/>
                </a:moveTo>
                <a:lnTo>
                  <a:pt x="5371316" y="0"/>
                </a:lnTo>
                <a:lnTo>
                  <a:pt x="5371316" y="5968128"/>
                </a:lnTo>
                <a:lnTo>
                  <a:pt x="0" y="59681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601757" y="6258174"/>
            <a:ext cx="3280456" cy="3000126"/>
          </a:xfrm>
          <a:custGeom>
            <a:avLst/>
            <a:gdLst/>
            <a:ahLst/>
            <a:cxnLst/>
            <a:rect l="l" t="t" r="r" b="b"/>
            <a:pathLst>
              <a:path w="3280456" h="3000126">
                <a:moveTo>
                  <a:pt x="0" y="0"/>
                </a:moveTo>
                <a:lnTo>
                  <a:pt x="3280457" y="0"/>
                </a:lnTo>
                <a:lnTo>
                  <a:pt x="3280457" y="3000126"/>
                </a:lnTo>
                <a:lnTo>
                  <a:pt x="0" y="30001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rot="-5954871">
            <a:off x="3927202" y="6274459"/>
            <a:ext cx="466402" cy="779424"/>
          </a:xfrm>
          <a:custGeom>
            <a:avLst/>
            <a:gdLst/>
            <a:ahLst/>
            <a:cxnLst/>
            <a:rect l="l" t="t" r="r" b="b"/>
            <a:pathLst>
              <a:path w="466402" h="779424">
                <a:moveTo>
                  <a:pt x="0" y="0"/>
                </a:moveTo>
                <a:lnTo>
                  <a:pt x="466403" y="0"/>
                </a:lnTo>
                <a:lnTo>
                  <a:pt x="466403" y="779424"/>
                </a:lnTo>
                <a:lnTo>
                  <a:pt x="0" y="7794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rot="-7594680">
            <a:off x="8430980" y="14685225"/>
            <a:ext cx="689882" cy="1152889"/>
          </a:xfrm>
          <a:custGeom>
            <a:avLst/>
            <a:gdLst/>
            <a:ahLst/>
            <a:cxnLst/>
            <a:rect l="l" t="t" r="r" b="b"/>
            <a:pathLst>
              <a:path w="689882" h="1152889">
                <a:moveTo>
                  <a:pt x="0" y="0"/>
                </a:moveTo>
                <a:lnTo>
                  <a:pt x="689881" y="0"/>
                </a:lnTo>
                <a:lnTo>
                  <a:pt x="689881" y="1152889"/>
                </a:lnTo>
                <a:lnTo>
                  <a:pt x="0" y="1152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3">
            <a:extLst>
              <a:ext uri="{FF2B5EF4-FFF2-40B4-BE49-F238E27FC236}">
                <a16:creationId xmlns:a16="http://schemas.microsoft.com/office/drawing/2014/main" id="{01EF1CFF-C370-3F78-CE18-C3374C9B9C8C}"/>
              </a:ext>
            </a:extLst>
          </p:cNvPr>
          <p:cNvSpPr/>
          <p:nvPr/>
        </p:nvSpPr>
        <p:spPr>
          <a:xfrm rot="1255029">
            <a:off x="7620974" y="7775449"/>
            <a:ext cx="1397646" cy="1565990"/>
          </a:xfrm>
          <a:custGeom>
            <a:avLst/>
            <a:gdLst/>
            <a:ahLst/>
            <a:cxnLst/>
            <a:rect l="l" t="t" r="r" b="b"/>
            <a:pathLst>
              <a:path w="1397646" h="1565990">
                <a:moveTo>
                  <a:pt x="0" y="0"/>
                </a:moveTo>
                <a:lnTo>
                  <a:pt x="1397646" y="0"/>
                </a:lnTo>
                <a:lnTo>
                  <a:pt x="1397646" y="1565991"/>
                </a:lnTo>
                <a:lnTo>
                  <a:pt x="0" y="1565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63D186B9-5C31-99A6-95C7-D2138A43FD9E}"/>
              </a:ext>
            </a:extLst>
          </p:cNvPr>
          <p:cNvSpPr txBox="1"/>
          <p:nvPr/>
        </p:nvSpPr>
        <p:spPr>
          <a:xfrm>
            <a:off x="1954463" y="2788135"/>
            <a:ext cx="14379073" cy="3211007"/>
          </a:xfrm>
          <a:prstGeom prst="rect">
            <a:avLst/>
          </a:prstGeom>
          <a:noFill/>
        </p:spPr>
        <p:txBody>
          <a:bodyPr wrap="square" rtlCol="0">
            <a:spAutoFit/>
          </a:bodyPr>
          <a:lstStyle/>
          <a:p>
            <a:pPr algn="ctr">
              <a:lnSpc>
                <a:spcPct val="150000"/>
              </a:lnSpc>
            </a:pPr>
            <a:r>
              <a:rPr lang="en-US" sz="7200" b="1">
                <a:solidFill>
                  <a:srgbClr val="002060"/>
                </a:solidFill>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12834025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F697B3-8D66-E912-4688-D8BB88180F31}"/>
              </a:ext>
            </a:extLst>
          </p:cNvPr>
          <p:cNvSpPr txBox="1"/>
          <p:nvPr/>
        </p:nvSpPr>
        <p:spPr>
          <a:xfrm>
            <a:off x="5067300" y="419100"/>
            <a:ext cx="81534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KHỞI ĐỘNG </a:t>
            </a:r>
          </a:p>
        </p:txBody>
      </p:sp>
      <p:sp>
        <p:nvSpPr>
          <p:cNvPr id="3" name="Freeform 3">
            <a:extLst>
              <a:ext uri="{FF2B5EF4-FFF2-40B4-BE49-F238E27FC236}">
                <a16:creationId xmlns:a16="http://schemas.microsoft.com/office/drawing/2014/main" id="{A0BC02EC-6B0A-63AB-957B-3760C0C02F10}"/>
              </a:ext>
            </a:extLst>
          </p:cNvPr>
          <p:cNvSpPr/>
          <p:nvPr/>
        </p:nvSpPr>
        <p:spPr>
          <a:xfrm>
            <a:off x="-28576" y="2628900"/>
            <a:ext cx="7343775" cy="7959447"/>
          </a:xfrm>
          <a:custGeom>
            <a:avLst/>
            <a:gdLst/>
            <a:ahLst/>
            <a:cxnLst/>
            <a:rect l="l" t="t" r="r" b="b"/>
            <a:pathLst>
              <a:path w="3348418" h="4114800">
                <a:moveTo>
                  <a:pt x="0" y="0"/>
                </a:moveTo>
                <a:lnTo>
                  <a:pt x="3348418" y="0"/>
                </a:lnTo>
                <a:lnTo>
                  <a:pt x="33484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ABCA1753-A83D-44B9-9569-941F8A6C9668}"/>
              </a:ext>
            </a:extLst>
          </p:cNvPr>
          <p:cNvGrpSpPr/>
          <p:nvPr/>
        </p:nvGrpSpPr>
        <p:grpSpPr>
          <a:xfrm>
            <a:off x="6629400" y="2628900"/>
            <a:ext cx="10820400" cy="4991100"/>
            <a:chOff x="6629400" y="2628900"/>
            <a:chExt cx="10820400" cy="4991100"/>
          </a:xfrm>
        </p:grpSpPr>
        <p:sp>
          <p:nvSpPr>
            <p:cNvPr id="8" name="Rectangle 7">
              <a:extLst>
                <a:ext uri="{FF2B5EF4-FFF2-40B4-BE49-F238E27FC236}">
                  <a16:creationId xmlns:a16="http://schemas.microsoft.com/office/drawing/2014/main" id="{F1488E9C-4428-024E-4D22-D9CFD1A34853}"/>
                </a:ext>
              </a:extLst>
            </p:cNvPr>
            <p:cNvSpPr/>
            <p:nvPr/>
          </p:nvSpPr>
          <p:spPr>
            <a:xfrm>
              <a:off x="6629400" y="2628900"/>
              <a:ext cx="10820400" cy="4991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4BD7695-CBDD-BE60-3FFE-90BF0D73D1E4}"/>
                </a:ext>
              </a:extLst>
            </p:cNvPr>
            <p:cNvSpPr txBox="1"/>
            <p:nvPr/>
          </p:nvSpPr>
          <p:spPr>
            <a:xfrm>
              <a:off x="7067550" y="2826994"/>
              <a:ext cx="9944100" cy="4594912"/>
            </a:xfrm>
            <a:prstGeom prst="rect">
              <a:avLst/>
            </a:prstGeom>
            <a:noFill/>
          </p:spPr>
          <p:txBody>
            <a:bodyPr wrap="square" rtlCol="0">
              <a:spAutoFit/>
            </a:bodyPr>
            <a:lstStyle/>
            <a:p>
              <a:pPr algn="just">
                <a:lnSpc>
                  <a:spcPct val="150000"/>
                </a:lnSpc>
              </a:pPr>
              <a:r>
                <a:rPr lang="en-US" sz="4000" b="1">
                  <a:solidFill>
                    <a:srgbClr val="002060"/>
                  </a:solidFill>
                  <a:latin typeface="Arial" panose="020B0604020202020204" pitchFamily="34" charset="0"/>
                  <a:cs typeface="Arial" panose="020B0604020202020204" pitchFamily="34" charset="0"/>
                </a:rPr>
                <a:t>Những thông tin em nên xem khi truy cập vào trang web: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Thông tin về học tập.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Thông tin về những hoạt động giải trí lành mạnh. </a:t>
              </a:r>
            </a:p>
          </p:txBody>
        </p:sp>
      </p:grpSp>
    </p:spTree>
    <p:extLst>
      <p:ext uri="{BB962C8B-B14F-4D97-AF65-F5344CB8AC3E}">
        <p14:creationId xmlns:p14="http://schemas.microsoft.com/office/powerpoint/2010/main" val="2529432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1948F-040E-72DC-C5FB-22C0FFC8EE4D}"/>
              </a:ext>
            </a:extLst>
          </p:cNvPr>
          <p:cNvSpPr txBox="1"/>
          <p:nvPr/>
        </p:nvSpPr>
        <p:spPr>
          <a:xfrm>
            <a:off x="2590800" y="939591"/>
            <a:ext cx="7696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NHẬN XÉT </a:t>
            </a:r>
          </a:p>
        </p:txBody>
      </p:sp>
      <p:grpSp>
        <p:nvGrpSpPr>
          <p:cNvPr id="16" name="Group 15">
            <a:extLst>
              <a:ext uri="{FF2B5EF4-FFF2-40B4-BE49-F238E27FC236}">
                <a16:creationId xmlns:a16="http://schemas.microsoft.com/office/drawing/2014/main" id="{1FFB42AB-EB18-03C9-D651-9F307D56C3C0}"/>
              </a:ext>
            </a:extLst>
          </p:cNvPr>
          <p:cNvGrpSpPr/>
          <p:nvPr/>
        </p:nvGrpSpPr>
        <p:grpSpPr>
          <a:xfrm>
            <a:off x="876300" y="2312622"/>
            <a:ext cx="11125200" cy="5906548"/>
            <a:chOff x="876300" y="2312622"/>
            <a:chExt cx="11125200" cy="5906548"/>
          </a:xfrm>
        </p:grpSpPr>
        <p:sp>
          <p:nvSpPr>
            <p:cNvPr id="9" name="Rectangle: Rounded Corners 8">
              <a:extLst>
                <a:ext uri="{FF2B5EF4-FFF2-40B4-BE49-F238E27FC236}">
                  <a16:creationId xmlns:a16="http://schemas.microsoft.com/office/drawing/2014/main" id="{B8786541-2D56-C2FD-DFA9-4C8F35FF0AF9}"/>
                </a:ext>
              </a:extLst>
            </p:cNvPr>
            <p:cNvSpPr/>
            <p:nvPr/>
          </p:nvSpPr>
          <p:spPr>
            <a:xfrm>
              <a:off x="876300" y="2312622"/>
              <a:ext cx="11125200" cy="5906548"/>
            </a:xfrm>
            <a:prstGeom prst="roundRect">
              <a:avLst/>
            </a:prstGeom>
            <a:solidFill>
              <a:schemeClr val="bg1"/>
            </a:solid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60E2E0-B8A4-28D7-EF86-76FBBFB2BF6D}"/>
                </a:ext>
              </a:extLst>
            </p:cNvPr>
            <p:cNvSpPr txBox="1"/>
            <p:nvPr/>
          </p:nvSpPr>
          <p:spPr>
            <a:xfrm>
              <a:off x="1219200" y="2853023"/>
              <a:ext cx="10439400" cy="4825745"/>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Không phải những thông tin nào trên trang web cũng phù hợp với lứa tuổi.</a:t>
              </a:r>
            </a:p>
            <a:p>
              <a:pPr marL="571500" marR="0" indent="-571500" algn="just">
                <a:lnSpc>
                  <a:spcPct val="200000"/>
                </a:lnSpc>
                <a:spcBef>
                  <a:spcPts val="0"/>
                </a:spcBef>
                <a:spcAft>
                  <a:spcPts val="0"/>
                </a:spcAft>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Chỉ nên xem những thông tin giúp học tập, mở rộng hiểu biết hoặc giải trí lành mạnh.</a:t>
              </a:r>
            </a:p>
          </p:txBody>
        </p:sp>
      </p:grpSp>
      <p:sp>
        <p:nvSpPr>
          <p:cNvPr id="11" name="Freeform 2">
            <a:extLst>
              <a:ext uri="{FF2B5EF4-FFF2-40B4-BE49-F238E27FC236}">
                <a16:creationId xmlns:a16="http://schemas.microsoft.com/office/drawing/2014/main" id="{A51A32F5-B3E4-0749-A53A-34118E3EBDAA}"/>
              </a:ext>
            </a:extLst>
          </p:cNvPr>
          <p:cNvSpPr/>
          <p:nvPr/>
        </p:nvSpPr>
        <p:spPr>
          <a:xfrm>
            <a:off x="10972800" y="3543300"/>
            <a:ext cx="7162800" cy="6070473"/>
          </a:xfrm>
          <a:custGeom>
            <a:avLst/>
            <a:gdLst/>
            <a:ahLst/>
            <a:cxnLst/>
            <a:rect l="l" t="t" r="r" b="b"/>
            <a:pathLst>
              <a:path w="7305141" h="6191107">
                <a:moveTo>
                  <a:pt x="0" y="0"/>
                </a:moveTo>
                <a:lnTo>
                  <a:pt x="7305141" y="0"/>
                </a:lnTo>
                <a:lnTo>
                  <a:pt x="7305141" y="6191108"/>
                </a:lnTo>
                <a:lnTo>
                  <a:pt x="0" y="6191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Freeform 13">
            <a:extLst>
              <a:ext uri="{FF2B5EF4-FFF2-40B4-BE49-F238E27FC236}">
                <a16:creationId xmlns:a16="http://schemas.microsoft.com/office/drawing/2014/main" id="{121520B4-31B5-14D6-C09A-CB3AAD72E094}"/>
              </a:ext>
            </a:extLst>
          </p:cNvPr>
          <p:cNvSpPr/>
          <p:nvPr/>
        </p:nvSpPr>
        <p:spPr>
          <a:xfrm rot="1255029">
            <a:off x="783921" y="7924412"/>
            <a:ext cx="1537305" cy="1740551"/>
          </a:xfrm>
          <a:custGeom>
            <a:avLst/>
            <a:gdLst/>
            <a:ahLst/>
            <a:cxnLst/>
            <a:rect l="l" t="t" r="r" b="b"/>
            <a:pathLst>
              <a:path w="1397646" h="1565990">
                <a:moveTo>
                  <a:pt x="0" y="0"/>
                </a:moveTo>
                <a:lnTo>
                  <a:pt x="1397646" y="0"/>
                </a:lnTo>
                <a:lnTo>
                  <a:pt x="1397646" y="1565991"/>
                </a:lnTo>
                <a:lnTo>
                  <a:pt x="0" y="1565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5">
            <a:extLst>
              <a:ext uri="{FF2B5EF4-FFF2-40B4-BE49-F238E27FC236}">
                <a16:creationId xmlns:a16="http://schemas.microsoft.com/office/drawing/2014/main" id="{15745C30-DFA9-AAEE-A0CD-4AE871070DC5}"/>
              </a:ext>
            </a:extLst>
          </p:cNvPr>
          <p:cNvSpPr/>
          <p:nvPr/>
        </p:nvSpPr>
        <p:spPr>
          <a:xfrm rot="-8715433">
            <a:off x="664156" y="1057130"/>
            <a:ext cx="654245" cy="1093335"/>
          </a:xfrm>
          <a:custGeom>
            <a:avLst/>
            <a:gdLst/>
            <a:ahLst/>
            <a:cxnLst/>
            <a:rect l="l" t="t" r="r" b="b"/>
            <a:pathLst>
              <a:path w="654245" h="1093335">
                <a:moveTo>
                  <a:pt x="0" y="0"/>
                </a:moveTo>
                <a:lnTo>
                  <a:pt x="654244" y="0"/>
                </a:lnTo>
                <a:lnTo>
                  <a:pt x="654244" y="1093335"/>
                </a:lnTo>
                <a:lnTo>
                  <a:pt x="0" y="10933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5">
            <a:extLst>
              <a:ext uri="{FF2B5EF4-FFF2-40B4-BE49-F238E27FC236}">
                <a16:creationId xmlns:a16="http://schemas.microsoft.com/office/drawing/2014/main" id="{D92B94E3-9ED6-1C2A-76A7-80AA0E657634}"/>
              </a:ext>
            </a:extLst>
          </p:cNvPr>
          <p:cNvSpPr/>
          <p:nvPr/>
        </p:nvSpPr>
        <p:spPr>
          <a:xfrm rot="6901075">
            <a:off x="16232395" y="1853677"/>
            <a:ext cx="654245" cy="1093335"/>
          </a:xfrm>
          <a:custGeom>
            <a:avLst/>
            <a:gdLst/>
            <a:ahLst/>
            <a:cxnLst/>
            <a:rect l="l" t="t" r="r" b="b"/>
            <a:pathLst>
              <a:path w="654245" h="1093335">
                <a:moveTo>
                  <a:pt x="0" y="0"/>
                </a:moveTo>
                <a:lnTo>
                  <a:pt x="654244" y="0"/>
                </a:lnTo>
                <a:lnTo>
                  <a:pt x="654244" y="1093335"/>
                </a:lnTo>
                <a:lnTo>
                  <a:pt x="0" y="10933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356723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sp>
        <p:nvSpPr>
          <p:cNvPr id="2" name="Freeform 2"/>
          <p:cNvSpPr/>
          <p:nvPr/>
        </p:nvSpPr>
        <p:spPr>
          <a:xfrm>
            <a:off x="-6639094" y="6593957"/>
            <a:ext cx="21429837" cy="3622829"/>
          </a:xfrm>
          <a:custGeom>
            <a:avLst/>
            <a:gdLst/>
            <a:ahLst/>
            <a:cxnLst/>
            <a:rect l="l" t="t" r="r" b="b"/>
            <a:pathLst>
              <a:path w="21429837" h="3622829">
                <a:moveTo>
                  <a:pt x="0" y="0"/>
                </a:moveTo>
                <a:lnTo>
                  <a:pt x="21429837" y="0"/>
                </a:lnTo>
                <a:lnTo>
                  <a:pt x="21429837" y="3622830"/>
                </a:lnTo>
                <a:lnTo>
                  <a:pt x="0" y="362283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0" y="6401241"/>
            <a:ext cx="18288000" cy="4146192"/>
          </a:xfrm>
          <a:custGeom>
            <a:avLst/>
            <a:gdLst/>
            <a:ahLst/>
            <a:cxnLst/>
            <a:rect l="l" t="t" r="r" b="b"/>
            <a:pathLst>
              <a:path w="18288000" h="4146192">
                <a:moveTo>
                  <a:pt x="18288000" y="0"/>
                </a:moveTo>
                <a:lnTo>
                  <a:pt x="0" y="0"/>
                </a:lnTo>
                <a:lnTo>
                  <a:pt x="0" y="4146192"/>
                </a:lnTo>
                <a:lnTo>
                  <a:pt x="18288000" y="4146192"/>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8715433">
            <a:off x="1067521" y="3311255"/>
            <a:ext cx="654245" cy="1093335"/>
          </a:xfrm>
          <a:custGeom>
            <a:avLst/>
            <a:gdLst/>
            <a:ahLst/>
            <a:cxnLst/>
            <a:rect l="l" t="t" r="r" b="b"/>
            <a:pathLst>
              <a:path w="654245" h="1093335">
                <a:moveTo>
                  <a:pt x="0" y="0"/>
                </a:moveTo>
                <a:lnTo>
                  <a:pt x="654244" y="0"/>
                </a:lnTo>
                <a:lnTo>
                  <a:pt x="654244" y="1093335"/>
                </a:lnTo>
                <a:lnTo>
                  <a:pt x="0" y="10933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527196">
            <a:off x="16437470" y="1487817"/>
            <a:ext cx="624173" cy="1043081"/>
          </a:xfrm>
          <a:custGeom>
            <a:avLst/>
            <a:gdLst/>
            <a:ahLst/>
            <a:cxnLst/>
            <a:rect l="l" t="t" r="r" b="b"/>
            <a:pathLst>
              <a:path w="624173" h="1043081">
                <a:moveTo>
                  <a:pt x="0" y="0"/>
                </a:moveTo>
                <a:lnTo>
                  <a:pt x="624173" y="0"/>
                </a:lnTo>
                <a:lnTo>
                  <a:pt x="624173" y="1043082"/>
                </a:lnTo>
                <a:lnTo>
                  <a:pt x="0" y="10430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6982879">
            <a:off x="15281284" y="4683456"/>
            <a:ext cx="533181" cy="891021"/>
          </a:xfrm>
          <a:custGeom>
            <a:avLst/>
            <a:gdLst/>
            <a:ahLst/>
            <a:cxnLst/>
            <a:rect l="l" t="t" r="r" b="b"/>
            <a:pathLst>
              <a:path w="533181" h="891021">
                <a:moveTo>
                  <a:pt x="0" y="0"/>
                </a:moveTo>
                <a:lnTo>
                  <a:pt x="533182" y="0"/>
                </a:lnTo>
                <a:lnTo>
                  <a:pt x="533182" y="891021"/>
                </a:lnTo>
                <a:lnTo>
                  <a:pt x="0" y="891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Rectangle: Rounded Corners 16">
            <a:extLst>
              <a:ext uri="{FF2B5EF4-FFF2-40B4-BE49-F238E27FC236}">
                <a16:creationId xmlns:a16="http://schemas.microsoft.com/office/drawing/2014/main" id="{3011BF9B-CA4D-7CC5-D741-7AAA3CE52BAE}"/>
              </a:ext>
            </a:extLst>
          </p:cNvPr>
          <p:cNvSpPr/>
          <p:nvPr/>
        </p:nvSpPr>
        <p:spPr>
          <a:xfrm>
            <a:off x="831963" y="869902"/>
            <a:ext cx="16841389" cy="76595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1481399" y="1820412"/>
            <a:ext cx="15325202" cy="531183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Bài 2. TÁC HẠI CỦA VIỆC XEM NHỮNG TRANG WEB KHÔNG PHÙ HỢP VỚI LỨA TUỔI</a:t>
            </a:r>
          </a:p>
        </p:txBody>
      </p:sp>
      <p:sp>
        <p:nvSpPr>
          <p:cNvPr id="9" name="Freeform 9"/>
          <p:cNvSpPr/>
          <p:nvPr/>
        </p:nvSpPr>
        <p:spPr>
          <a:xfrm flipH="1">
            <a:off x="-500275" y="6766157"/>
            <a:ext cx="4180664" cy="3823407"/>
          </a:xfrm>
          <a:custGeom>
            <a:avLst/>
            <a:gdLst/>
            <a:ahLst/>
            <a:cxnLst/>
            <a:rect l="l" t="t" r="r" b="b"/>
            <a:pathLst>
              <a:path w="4180664" h="3823407">
                <a:moveTo>
                  <a:pt x="4180664" y="0"/>
                </a:moveTo>
                <a:lnTo>
                  <a:pt x="0" y="0"/>
                </a:lnTo>
                <a:lnTo>
                  <a:pt x="0" y="3823407"/>
                </a:lnTo>
                <a:lnTo>
                  <a:pt x="4180664" y="3823407"/>
                </a:lnTo>
                <a:lnTo>
                  <a:pt x="418066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 name="Freeform 4"/>
          <p:cNvSpPr/>
          <p:nvPr/>
        </p:nvSpPr>
        <p:spPr>
          <a:xfrm>
            <a:off x="15433420" y="7174382"/>
            <a:ext cx="3055009" cy="3457314"/>
          </a:xfrm>
          <a:custGeom>
            <a:avLst/>
            <a:gdLst/>
            <a:ahLst/>
            <a:cxnLst/>
            <a:rect l="l" t="t" r="r" b="b"/>
            <a:pathLst>
              <a:path w="3055009" h="3457314">
                <a:moveTo>
                  <a:pt x="0" y="0"/>
                </a:moveTo>
                <a:lnTo>
                  <a:pt x="3055009" y="0"/>
                </a:lnTo>
                <a:lnTo>
                  <a:pt x="3055009" y="3457315"/>
                </a:lnTo>
                <a:lnTo>
                  <a:pt x="0" y="34573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C491FB8B-8B26-0EF0-3BEC-AC68AC0D45F0}"/>
              </a:ext>
            </a:extLst>
          </p:cNvPr>
          <p:cNvSpPr/>
          <p:nvPr/>
        </p:nvSpPr>
        <p:spPr>
          <a:xfrm rot="-704399">
            <a:off x="16309634" y="445950"/>
            <a:ext cx="1428194" cy="1464815"/>
          </a:xfrm>
          <a:custGeom>
            <a:avLst/>
            <a:gdLst/>
            <a:ahLst/>
            <a:cxnLst/>
            <a:rect l="l" t="t" r="r" b="b"/>
            <a:pathLst>
              <a:path w="1428194" h="1464815">
                <a:moveTo>
                  <a:pt x="0" y="0"/>
                </a:moveTo>
                <a:lnTo>
                  <a:pt x="1428194" y="0"/>
                </a:lnTo>
                <a:lnTo>
                  <a:pt x="1428194" y="1464814"/>
                </a:lnTo>
                <a:lnTo>
                  <a:pt x="0" y="14648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13">
            <a:extLst>
              <a:ext uri="{FF2B5EF4-FFF2-40B4-BE49-F238E27FC236}">
                <a16:creationId xmlns:a16="http://schemas.microsoft.com/office/drawing/2014/main" id="{CE940F6D-BAE2-AB0D-D231-842260ADB9CF}"/>
              </a:ext>
            </a:extLst>
          </p:cNvPr>
          <p:cNvSpPr/>
          <p:nvPr/>
        </p:nvSpPr>
        <p:spPr>
          <a:xfrm rot="-1334417">
            <a:off x="322335" y="5317252"/>
            <a:ext cx="1299095" cy="1332405"/>
          </a:xfrm>
          <a:custGeom>
            <a:avLst/>
            <a:gdLst/>
            <a:ahLst/>
            <a:cxnLst/>
            <a:rect l="l" t="t" r="r" b="b"/>
            <a:pathLst>
              <a:path w="1482190" h="1520195">
                <a:moveTo>
                  <a:pt x="0" y="0"/>
                </a:moveTo>
                <a:lnTo>
                  <a:pt x="1482190" y="0"/>
                </a:lnTo>
                <a:lnTo>
                  <a:pt x="1482190" y="1520195"/>
                </a:lnTo>
                <a:lnTo>
                  <a:pt x="0" y="15201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13">
            <a:extLst>
              <a:ext uri="{FF2B5EF4-FFF2-40B4-BE49-F238E27FC236}">
                <a16:creationId xmlns:a16="http://schemas.microsoft.com/office/drawing/2014/main" id="{E31FA7A8-26CC-07BD-D89E-52758C21E1BA}"/>
              </a:ext>
            </a:extLst>
          </p:cNvPr>
          <p:cNvSpPr/>
          <p:nvPr/>
        </p:nvSpPr>
        <p:spPr>
          <a:xfrm rot="1255029">
            <a:off x="6584648" y="7604063"/>
            <a:ext cx="1537305" cy="1740551"/>
          </a:xfrm>
          <a:custGeom>
            <a:avLst/>
            <a:gdLst/>
            <a:ahLst/>
            <a:cxnLst/>
            <a:rect l="l" t="t" r="r" b="b"/>
            <a:pathLst>
              <a:path w="1397646" h="1565990">
                <a:moveTo>
                  <a:pt x="0" y="0"/>
                </a:moveTo>
                <a:lnTo>
                  <a:pt x="1397646" y="0"/>
                </a:lnTo>
                <a:lnTo>
                  <a:pt x="1397646" y="1565991"/>
                </a:lnTo>
                <a:lnTo>
                  <a:pt x="0" y="1565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417214112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sp>
        <p:nvSpPr>
          <p:cNvPr id="3" name="Freeform 3"/>
          <p:cNvSpPr/>
          <p:nvPr/>
        </p:nvSpPr>
        <p:spPr>
          <a:xfrm>
            <a:off x="0" y="8052864"/>
            <a:ext cx="9854313" cy="2234136"/>
          </a:xfrm>
          <a:custGeom>
            <a:avLst/>
            <a:gdLst/>
            <a:ahLst/>
            <a:cxnLst/>
            <a:rect l="l" t="t" r="r" b="b"/>
            <a:pathLst>
              <a:path w="9854313" h="2234136">
                <a:moveTo>
                  <a:pt x="0" y="0"/>
                </a:moveTo>
                <a:lnTo>
                  <a:pt x="9854313" y="0"/>
                </a:lnTo>
                <a:lnTo>
                  <a:pt x="9854313" y="2234136"/>
                </a:lnTo>
                <a:lnTo>
                  <a:pt x="0" y="223413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0" y="6961693"/>
            <a:ext cx="18288000" cy="4146192"/>
          </a:xfrm>
          <a:custGeom>
            <a:avLst/>
            <a:gdLst/>
            <a:ahLst/>
            <a:cxnLst/>
            <a:rect l="l" t="t" r="r" b="b"/>
            <a:pathLst>
              <a:path w="18288000" h="4146192">
                <a:moveTo>
                  <a:pt x="18288000" y="0"/>
                </a:moveTo>
                <a:lnTo>
                  <a:pt x="0" y="0"/>
                </a:lnTo>
                <a:lnTo>
                  <a:pt x="0" y="4146192"/>
                </a:lnTo>
                <a:lnTo>
                  <a:pt x="18288000" y="4146192"/>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263749" y="8373199"/>
            <a:ext cx="510026" cy="1323180"/>
          </a:xfrm>
          <a:custGeom>
            <a:avLst/>
            <a:gdLst/>
            <a:ahLst/>
            <a:cxnLst/>
            <a:rect l="l" t="t" r="r" b="b"/>
            <a:pathLst>
              <a:path w="510026" h="1323180">
                <a:moveTo>
                  <a:pt x="0" y="0"/>
                </a:moveTo>
                <a:lnTo>
                  <a:pt x="510026" y="0"/>
                </a:lnTo>
                <a:lnTo>
                  <a:pt x="510026" y="1323180"/>
                </a:lnTo>
                <a:lnTo>
                  <a:pt x="0" y="1323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972122" y="6961693"/>
            <a:ext cx="3373511" cy="3468906"/>
          </a:xfrm>
          <a:custGeom>
            <a:avLst/>
            <a:gdLst/>
            <a:ahLst/>
            <a:cxnLst/>
            <a:rect l="l" t="t" r="r" b="b"/>
            <a:pathLst>
              <a:path w="3373511" h="3468906">
                <a:moveTo>
                  <a:pt x="0" y="0"/>
                </a:moveTo>
                <a:lnTo>
                  <a:pt x="3373511" y="0"/>
                </a:lnTo>
                <a:lnTo>
                  <a:pt x="3373511" y="3468906"/>
                </a:lnTo>
                <a:lnTo>
                  <a:pt x="0" y="3468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8715433">
            <a:off x="1228391" y="1578255"/>
            <a:ext cx="515938" cy="862205"/>
          </a:xfrm>
          <a:custGeom>
            <a:avLst/>
            <a:gdLst/>
            <a:ahLst/>
            <a:cxnLst/>
            <a:rect l="l" t="t" r="r" b="b"/>
            <a:pathLst>
              <a:path w="515938" h="862205">
                <a:moveTo>
                  <a:pt x="0" y="0"/>
                </a:moveTo>
                <a:lnTo>
                  <a:pt x="515938" y="0"/>
                </a:lnTo>
                <a:lnTo>
                  <a:pt x="515938" y="862206"/>
                </a:lnTo>
                <a:lnTo>
                  <a:pt x="0" y="8622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235492">
            <a:off x="8887474" y="6834627"/>
            <a:ext cx="513052" cy="857383"/>
          </a:xfrm>
          <a:custGeom>
            <a:avLst/>
            <a:gdLst/>
            <a:ahLst/>
            <a:cxnLst/>
            <a:rect l="l" t="t" r="r" b="b"/>
            <a:pathLst>
              <a:path w="513052" h="857383">
                <a:moveTo>
                  <a:pt x="0" y="0"/>
                </a:moveTo>
                <a:lnTo>
                  <a:pt x="513052" y="0"/>
                </a:lnTo>
                <a:lnTo>
                  <a:pt x="513052" y="857382"/>
                </a:lnTo>
                <a:lnTo>
                  <a:pt x="0" y="8573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2396507">
            <a:off x="16613078" y="1440060"/>
            <a:ext cx="513052" cy="857383"/>
          </a:xfrm>
          <a:custGeom>
            <a:avLst/>
            <a:gdLst/>
            <a:ahLst/>
            <a:cxnLst/>
            <a:rect l="l" t="t" r="r" b="b"/>
            <a:pathLst>
              <a:path w="513052" h="857383">
                <a:moveTo>
                  <a:pt x="0" y="0"/>
                </a:moveTo>
                <a:lnTo>
                  <a:pt x="513053" y="0"/>
                </a:lnTo>
                <a:lnTo>
                  <a:pt x="513053" y="857383"/>
                </a:lnTo>
                <a:lnTo>
                  <a:pt x="0" y="857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6074656" y="5660850"/>
            <a:ext cx="2004346" cy="2227051"/>
          </a:xfrm>
          <a:custGeom>
            <a:avLst/>
            <a:gdLst/>
            <a:ahLst/>
            <a:cxnLst/>
            <a:rect l="l" t="t" r="r" b="b"/>
            <a:pathLst>
              <a:path w="2004346" h="2227051">
                <a:moveTo>
                  <a:pt x="0" y="0"/>
                </a:moveTo>
                <a:lnTo>
                  <a:pt x="2004347" y="0"/>
                </a:lnTo>
                <a:lnTo>
                  <a:pt x="2004347" y="2227051"/>
                </a:lnTo>
                <a:lnTo>
                  <a:pt x="0" y="2227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1334417">
            <a:off x="13827903" y="7241572"/>
            <a:ext cx="1260340" cy="1292657"/>
          </a:xfrm>
          <a:custGeom>
            <a:avLst/>
            <a:gdLst/>
            <a:ahLst/>
            <a:cxnLst/>
            <a:rect l="l" t="t" r="r" b="b"/>
            <a:pathLst>
              <a:path w="1482190" h="1520195">
                <a:moveTo>
                  <a:pt x="0" y="0"/>
                </a:moveTo>
                <a:lnTo>
                  <a:pt x="1482190" y="0"/>
                </a:lnTo>
                <a:lnTo>
                  <a:pt x="1482190" y="1520195"/>
                </a:lnTo>
                <a:lnTo>
                  <a:pt x="0" y="15201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FBE9B2C5-24E0-24D8-3FB4-150AB67FC459}"/>
              </a:ext>
            </a:extLst>
          </p:cNvPr>
          <p:cNvGrpSpPr/>
          <p:nvPr/>
        </p:nvGrpSpPr>
        <p:grpSpPr>
          <a:xfrm>
            <a:off x="3810000" y="664003"/>
            <a:ext cx="11325285" cy="1504879"/>
            <a:chOff x="3960706" y="662007"/>
            <a:chExt cx="11325285" cy="1504879"/>
          </a:xfrm>
        </p:grpSpPr>
        <p:sp>
          <p:nvSpPr>
            <p:cNvPr id="2" name="Freeform 2"/>
            <p:cNvSpPr/>
            <p:nvPr/>
          </p:nvSpPr>
          <p:spPr>
            <a:xfrm>
              <a:off x="3960706" y="662007"/>
              <a:ext cx="11325285" cy="1504879"/>
            </a:xfrm>
            <a:custGeom>
              <a:avLst/>
              <a:gdLst/>
              <a:ahLst/>
              <a:cxnLst/>
              <a:rect l="l" t="t" r="r" b="b"/>
              <a:pathLst>
                <a:path w="7315200" h="1435608">
                  <a:moveTo>
                    <a:pt x="0" y="0"/>
                  </a:moveTo>
                  <a:lnTo>
                    <a:pt x="7315200" y="0"/>
                  </a:lnTo>
                  <a:lnTo>
                    <a:pt x="7315200" y="1435608"/>
                  </a:lnTo>
                  <a:lnTo>
                    <a:pt x="0" y="14356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TextBox 14"/>
            <p:cNvSpPr txBox="1"/>
            <p:nvPr/>
          </p:nvSpPr>
          <p:spPr>
            <a:xfrm>
              <a:off x="5076536" y="1059256"/>
              <a:ext cx="9093624" cy="897682"/>
            </a:xfrm>
            <a:prstGeom prst="rect">
              <a:avLst/>
            </a:prstGeom>
          </p:spPr>
          <p:txBody>
            <a:bodyPr wrap="square" lIns="0" tIns="0" rIns="0" bIns="0" rtlCol="0" anchor="t">
              <a:spAutoFit/>
            </a:bodyPr>
            <a:lstStyle/>
            <a:p>
              <a:pPr algn="ctr">
                <a:lnSpc>
                  <a:spcPts val="7000"/>
                </a:lnSpc>
              </a:pPr>
              <a:r>
                <a:rPr lang="en-US" sz="6000" b="1">
                  <a:solidFill>
                    <a:srgbClr val="FCF5F2"/>
                  </a:solidFill>
                  <a:latin typeface="Arial" panose="020B0604020202020204" pitchFamily="34" charset="0"/>
                  <a:cs typeface="Arial" panose="020B0604020202020204" pitchFamily="34" charset="0"/>
                </a:rPr>
                <a:t>NỘI DUNG BÀI HỌC </a:t>
              </a:r>
            </a:p>
          </p:txBody>
        </p:sp>
      </p:grpSp>
      <p:grpSp>
        <p:nvGrpSpPr>
          <p:cNvPr id="20" name="Group 19">
            <a:extLst>
              <a:ext uri="{FF2B5EF4-FFF2-40B4-BE49-F238E27FC236}">
                <a16:creationId xmlns:a16="http://schemas.microsoft.com/office/drawing/2014/main" id="{892B5C30-39F3-A192-5D58-876077C3282C}"/>
              </a:ext>
            </a:extLst>
          </p:cNvPr>
          <p:cNvGrpSpPr/>
          <p:nvPr/>
        </p:nvGrpSpPr>
        <p:grpSpPr>
          <a:xfrm>
            <a:off x="1577846" y="2635520"/>
            <a:ext cx="14819856" cy="1074461"/>
            <a:chOff x="1596896" y="2777882"/>
            <a:chExt cx="14819856" cy="1074461"/>
          </a:xfrm>
        </p:grpSpPr>
        <p:sp>
          <p:nvSpPr>
            <p:cNvPr id="15" name="TextBox 15"/>
            <p:cNvSpPr txBox="1"/>
            <p:nvPr/>
          </p:nvSpPr>
          <p:spPr>
            <a:xfrm>
              <a:off x="1596896" y="2777882"/>
              <a:ext cx="1608986" cy="1074461"/>
            </a:xfrm>
            <a:prstGeom prst="rect">
              <a:avLst/>
            </a:prstGeom>
          </p:spPr>
          <p:txBody>
            <a:bodyPr wrap="square" lIns="0" tIns="0" rIns="0" bIns="0" rtlCol="0" anchor="t">
              <a:spAutoFit/>
            </a:bodyPr>
            <a:lstStyle/>
            <a:p>
              <a:pPr algn="ctr">
                <a:lnSpc>
                  <a:spcPts val="9100"/>
                </a:lnSpc>
              </a:pPr>
              <a:r>
                <a:rPr lang="en-US" sz="6500">
                  <a:solidFill>
                    <a:srgbClr val="6F465C"/>
                  </a:solidFill>
                  <a:latin typeface="Amasis MT Pro Black" panose="02040A04050005020304" pitchFamily="18" charset="0"/>
                </a:rPr>
                <a:t>01 </a:t>
              </a:r>
            </a:p>
          </p:txBody>
        </p:sp>
        <p:sp>
          <p:nvSpPr>
            <p:cNvPr id="19" name="TextBox 18">
              <a:extLst>
                <a:ext uri="{FF2B5EF4-FFF2-40B4-BE49-F238E27FC236}">
                  <a16:creationId xmlns:a16="http://schemas.microsoft.com/office/drawing/2014/main" id="{200A4B61-2E12-2930-2854-5BF3049C02FD}"/>
                </a:ext>
              </a:extLst>
            </p:cNvPr>
            <p:cNvSpPr txBox="1"/>
            <p:nvPr/>
          </p:nvSpPr>
          <p:spPr>
            <a:xfrm>
              <a:off x="3665508" y="2789394"/>
              <a:ext cx="12751244" cy="1002710"/>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Đoán thông tin từ tên hoặc địa chỉ của trang web</a:t>
              </a:r>
            </a:p>
          </p:txBody>
        </p:sp>
      </p:grpSp>
      <p:grpSp>
        <p:nvGrpSpPr>
          <p:cNvPr id="21" name="Group 20">
            <a:extLst>
              <a:ext uri="{FF2B5EF4-FFF2-40B4-BE49-F238E27FC236}">
                <a16:creationId xmlns:a16="http://schemas.microsoft.com/office/drawing/2014/main" id="{14CB2492-DDCD-5024-D6FF-4ABB8C458A38}"/>
              </a:ext>
            </a:extLst>
          </p:cNvPr>
          <p:cNvGrpSpPr/>
          <p:nvPr/>
        </p:nvGrpSpPr>
        <p:grpSpPr>
          <a:xfrm>
            <a:off x="1577846" y="4552107"/>
            <a:ext cx="14819856" cy="2041456"/>
            <a:chOff x="1596896" y="2789394"/>
            <a:chExt cx="14819856" cy="2041456"/>
          </a:xfrm>
        </p:grpSpPr>
        <p:sp>
          <p:nvSpPr>
            <p:cNvPr id="22" name="TextBox 15">
              <a:extLst>
                <a:ext uri="{FF2B5EF4-FFF2-40B4-BE49-F238E27FC236}">
                  <a16:creationId xmlns:a16="http://schemas.microsoft.com/office/drawing/2014/main" id="{6B7A60E3-C78B-6279-0DAF-684E6E746643}"/>
                </a:ext>
              </a:extLst>
            </p:cNvPr>
            <p:cNvSpPr txBox="1"/>
            <p:nvPr/>
          </p:nvSpPr>
          <p:spPr>
            <a:xfrm>
              <a:off x="1596896" y="3272891"/>
              <a:ext cx="1608986" cy="1074461"/>
            </a:xfrm>
            <a:prstGeom prst="rect">
              <a:avLst/>
            </a:prstGeom>
          </p:spPr>
          <p:txBody>
            <a:bodyPr wrap="square" lIns="0" tIns="0" rIns="0" bIns="0" rtlCol="0" anchor="t">
              <a:spAutoFit/>
            </a:bodyPr>
            <a:lstStyle/>
            <a:p>
              <a:pPr algn="ctr">
                <a:lnSpc>
                  <a:spcPts val="9100"/>
                </a:lnSpc>
              </a:pPr>
              <a:r>
                <a:rPr lang="en-US" sz="6500">
                  <a:solidFill>
                    <a:srgbClr val="6F465C"/>
                  </a:solidFill>
                  <a:latin typeface="Amasis MT Pro Black" panose="02040A04050005020304" pitchFamily="18" charset="0"/>
                </a:rPr>
                <a:t>02 </a:t>
              </a:r>
            </a:p>
          </p:txBody>
        </p:sp>
        <p:sp>
          <p:nvSpPr>
            <p:cNvPr id="23" name="TextBox 22">
              <a:extLst>
                <a:ext uri="{FF2B5EF4-FFF2-40B4-BE49-F238E27FC236}">
                  <a16:creationId xmlns:a16="http://schemas.microsoft.com/office/drawing/2014/main" id="{CB2F14B9-AD9F-F786-2DCE-B977D06C95D2}"/>
                </a:ext>
              </a:extLst>
            </p:cNvPr>
            <p:cNvSpPr txBox="1"/>
            <p:nvPr/>
          </p:nvSpPr>
          <p:spPr>
            <a:xfrm>
              <a:off x="3665508" y="2789394"/>
              <a:ext cx="12751244"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Tác hại của việc truy cập các trang web không phù hợp với lứa tuổi</a:t>
              </a:r>
            </a:p>
          </p:txBody>
        </p:sp>
      </p:grpSp>
      <p:sp>
        <p:nvSpPr>
          <p:cNvPr id="24" name="Freeform 6">
            <a:extLst>
              <a:ext uri="{FF2B5EF4-FFF2-40B4-BE49-F238E27FC236}">
                <a16:creationId xmlns:a16="http://schemas.microsoft.com/office/drawing/2014/main" id="{8E38322C-E27D-2A79-93B6-E85B67F88313}"/>
              </a:ext>
            </a:extLst>
          </p:cNvPr>
          <p:cNvSpPr/>
          <p:nvPr/>
        </p:nvSpPr>
        <p:spPr>
          <a:xfrm rot="-1360485">
            <a:off x="6205999" y="7470738"/>
            <a:ext cx="1611707" cy="2671337"/>
          </a:xfrm>
          <a:custGeom>
            <a:avLst/>
            <a:gdLst/>
            <a:ahLst/>
            <a:cxnLst/>
            <a:rect l="l" t="t" r="r" b="b"/>
            <a:pathLst>
              <a:path w="1611707" h="2671337">
                <a:moveTo>
                  <a:pt x="0" y="0"/>
                </a:moveTo>
                <a:lnTo>
                  <a:pt x="1611707" y="0"/>
                </a:lnTo>
                <a:lnTo>
                  <a:pt x="1611707" y="2671337"/>
                </a:lnTo>
                <a:lnTo>
                  <a:pt x="0" y="26713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extLst>
      <p:ext uri="{BB962C8B-B14F-4D97-AF65-F5344CB8AC3E}">
        <p14:creationId xmlns:p14="http://schemas.microsoft.com/office/powerpoint/2010/main" val="1575308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5F2"/>
        </a:solidFill>
        <a:effectLst/>
      </p:bgPr>
    </p:bg>
    <p:spTree>
      <p:nvGrpSpPr>
        <p:cNvPr id="1" name=""/>
        <p:cNvGrpSpPr/>
        <p:nvPr/>
      </p:nvGrpSpPr>
      <p:grpSpPr>
        <a:xfrm>
          <a:off x="0" y="0"/>
          <a:ext cx="0" cy="0"/>
          <a:chOff x="0" y="0"/>
          <a:chExt cx="0" cy="0"/>
        </a:xfrm>
      </p:grpSpPr>
      <p:sp>
        <p:nvSpPr>
          <p:cNvPr id="2" name="Freeform 2"/>
          <p:cNvSpPr/>
          <p:nvPr/>
        </p:nvSpPr>
        <p:spPr>
          <a:xfrm>
            <a:off x="-6639094" y="6593957"/>
            <a:ext cx="21429837" cy="3622829"/>
          </a:xfrm>
          <a:custGeom>
            <a:avLst/>
            <a:gdLst/>
            <a:ahLst/>
            <a:cxnLst/>
            <a:rect l="l" t="t" r="r" b="b"/>
            <a:pathLst>
              <a:path w="21429837" h="3622829">
                <a:moveTo>
                  <a:pt x="0" y="0"/>
                </a:moveTo>
                <a:lnTo>
                  <a:pt x="21429837" y="0"/>
                </a:lnTo>
                <a:lnTo>
                  <a:pt x="21429837" y="3622830"/>
                </a:lnTo>
                <a:lnTo>
                  <a:pt x="0" y="362283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0" y="6401241"/>
            <a:ext cx="18288000" cy="4146192"/>
          </a:xfrm>
          <a:custGeom>
            <a:avLst/>
            <a:gdLst/>
            <a:ahLst/>
            <a:cxnLst/>
            <a:rect l="l" t="t" r="r" b="b"/>
            <a:pathLst>
              <a:path w="18288000" h="4146192">
                <a:moveTo>
                  <a:pt x="18288000" y="0"/>
                </a:moveTo>
                <a:lnTo>
                  <a:pt x="0" y="0"/>
                </a:lnTo>
                <a:lnTo>
                  <a:pt x="0" y="4146192"/>
                </a:lnTo>
                <a:lnTo>
                  <a:pt x="18288000" y="4146192"/>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788613" y="7090118"/>
            <a:ext cx="3055009" cy="3457314"/>
          </a:xfrm>
          <a:custGeom>
            <a:avLst/>
            <a:gdLst/>
            <a:ahLst/>
            <a:cxnLst/>
            <a:rect l="l" t="t" r="r" b="b"/>
            <a:pathLst>
              <a:path w="3055009" h="3457314">
                <a:moveTo>
                  <a:pt x="0" y="0"/>
                </a:moveTo>
                <a:lnTo>
                  <a:pt x="3055009" y="0"/>
                </a:lnTo>
                <a:lnTo>
                  <a:pt x="3055009" y="3457315"/>
                </a:lnTo>
                <a:lnTo>
                  <a:pt x="0" y="3457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715433">
            <a:off x="1067521" y="3311255"/>
            <a:ext cx="654245" cy="1093335"/>
          </a:xfrm>
          <a:custGeom>
            <a:avLst/>
            <a:gdLst/>
            <a:ahLst/>
            <a:cxnLst/>
            <a:rect l="l" t="t" r="r" b="b"/>
            <a:pathLst>
              <a:path w="654245" h="1093335">
                <a:moveTo>
                  <a:pt x="0" y="0"/>
                </a:moveTo>
                <a:lnTo>
                  <a:pt x="654244" y="0"/>
                </a:lnTo>
                <a:lnTo>
                  <a:pt x="654244" y="1093335"/>
                </a:lnTo>
                <a:lnTo>
                  <a:pt x="0" y="10933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527196">
            <a:off x="16437470" y="1487817"/>
            <a:ext cx="624173" cy="1043081"/>
          </a:xfrm>
          <a:custGeom>
            <a:avLst/>
            <a:gdLst/>
            <a:ahLst/>
            <a:cxnLst/>
            <a:rect l="l" t="t" r="r" b="b"/>
            <a:pathLst>
              <a:path w="624173" h="1043081">
                <a:moveTo>
                  <a:pt x="0" y="0"/>
                </a:moveTo>
                <a:lnTo>
                  <a:pt x="624173" y="0"/>
                </a:lnTo>
                <a:lnTo>
                  <a:pt x="624173" y="1043082"/>
                </a:lnTo>
                <a:lnTo>
                  <a:pt x="0" y="10430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81923">
            <a:off x="2217132" y="915036"/>
            <a:ext cx="14741030" cy="7470735"/>
          </a:xfrm>
          <a:custGeom>
            <a:avLst/>
            <a:gdLst/>
            <a:ahLst/>
            <a:cxnLst/>
            <a:rect l="l" t="t" r="r" b="b"/>
            <a:pathLst>
              <a:path w="13313034" h="5641398">
                <a:moveTo>
                  <a:pt x="0" y="0"/>
                </a:moveTo>
                <a:lnTo>
                  <a:pt x="13313034" y="0"/>
                </a:lnTo>
                <a:lnTo>
                  <a:pt x="13313034" y="5641398"/>
                </a:lnTo>
                <a:lnTo>
                  <a:pt x="0" y="56413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203886" y="5073287"/>
            <a:ext cx="4180664" cy="3823407"/>
          </a:xfrm>
          <a:custGeom>
            <a:avLst/>
            <a:gdLst/>
            <a:ahLst/>
            <a:cxnLst/>
            <a:rect l="l" t="t" r="r" b="b"/>
            <a:pathLst>
              <a:path w="4180664" h="3823407">
                <a:moveTo>
                  <a:pt x="4180664" y="0"/>
                </a:moveTo>
                <a:lnTo>
                  <a:pt x="0" y="0"/>
                </a:lnTo>
                <a:lnTo>
                  <a:pt x="0" y="3823407"/>
                </a:lnTo>
                <a:lnTo>
                  <a:pt x="4180664" y="3823407"/>
                </a:lnTo>
                <a:lnTo>
                  <a:pt x="418066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6982879">
            <a:off x="17034181" y="5805000"/>
            <a:ext cx="533181" cy="891021"/>
          </a:xfrm>
          <a:custGeom>
            <a:avLst/>
            <a:gdLst/>
            <a:ahLst/>
            <a:cxnLst/>
            <a:rect l="l" t="t" r="r" b="b"/>
            <a:pathLst>
              <a:path w="533181" h="891021">
                <a:moveTo>
                  <a:pt x="0" y="0"/>
                </a:moveTo>
                <a:lnTo>
                  <a:pt x="533182" y="0"/>
                </a:lnTo>
                <a:lnTo>
                  <a:pt x="533182" y="891021"/>
                </a:lnTo>
                <a:lnTo>
                  <a:pt x="0" y="8910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FA10AC60-B7DE-2EF4-CBCB-50F134EAC51F}"/>
              </a:ext>
            </a:extLst>
          </p:cNvPr>
          <p:cNvSpPr txBox="1"/>
          <p:nvPr/>
        </p:nvSpPr>
        <p:spPr>
          <a:xfrm>
            <a:off x="2820702" y="1841325"/>
            <a:ext cx="13538886" cy="440819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ĐOÁN THÔNG TIN TỪ TÊN HOẶC ĐỊA CHỈ CỦA TRANG WEB</a:t>
            </a:r>
          </a:p>
        </p:txBody>
      </p:sp>
    </p:spTree>
    <p:extLst>
      <p:ext uri="{BB962C8B-B14F-4D97-AF65-F5344CB8AC3E}">
        <p14:creationId xmlns:p14="http://schemas.microsoft.com/office/powerpoint/2010/main" val="479214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94628-4B6A-96A1-2C08-F605A322ABD9}"/>
              </a:ext>
            </a:extLst>
          </p:cNvPr>
          <p:cNvSpPr/>
          <p:nvPr/>
        </p:nvSpPr>
        <p:spPr>
          <a:xfrm>
            <a:off x="-1028700" y="9334500"/>
            <a:ext cx="20345400" cy="29718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147630-1D9E-F963-CFF5-1849C9477593}"/>
              </a:ext>
            </a:extLst>
          </p:cNvPr>
          <p:cNvSpPr txBox="1"/>
          <p:nvPr/>
        </p:nvSpPr>
        <p:spPr>
          <a:xfrm>
            <a:off x="4686300" y="668861"/>
            <a:ext cx="8915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a:t>
            </a:r>
          </a:p>
        </p:txBody>
      </p:sp>
      <p:pic>
        <p:nvPicPr>
          <p:cNvPr id="5" name="Picture 4">
            <a:extLst>
              <a:ext uri="{FF2B5EF4-FFF2-40B4-BE49-F238E27FC236}">
                <a16:creationId xmlns:a16="http://schemas.microsoft.com/office/drawing/2014/main" id="{923FDCF1-FF4C-2FBF-BDFB-8C7D500F4816}"/>
              </a:ext>
            </a:extLst>
          </p:cNvPr>
          <p:cNvPicPr>
            <a:picLocks noChangeAspect="1"/>
          </p:cNvPicPr>
          <p:nvPr/>
        </p:nvPicPr>
        <p:blipFill>
          <a:blip r:embed="rId2"/>
          <a:stretch>
            <a:fillRect/>
          </a:stretch>
        </p:blipFill>
        <p:spPr>
          <a:xfrm>
            <a:off x="28575" y="2502706"/>
            <a:ext cx="9734355" cy="6492341"/>
          </a:xfrm>
          <a:prstGeom prst="rect">
            <a:avLst/>
          </a:prstGeom>
        </p:spPr>
      </p:pic>
      <p:grpSp>
        <p:nvGrpSpPr>
          <p:cNvPr id="11" name="Group 10">
            <a:extLst>
              <a:ext uri="{FF2B5EF4-FFF2-40B4-BE49-F238E27FC236}">
                <a16:creationId xmlns:a16="http://schemas.microsoft.com/office/drawing/2014/main" id="{99D3A323-8CB1-C09A-842B-2E927B8DBC81}"/>
              </a:ext>
            </a:extLst>
          </p:cNvPr>
          <p:cNvGrpSpPr/>
          <p:nvPr/>
        </p:nvGrpSpPr>
        <p:grpSpPr>
          <a:xfrm>
            <a:off x="8915400" y="2944644"/>
            <a:ext cx="8991600" cy="5710950"/>
            <a:chOff x="8991600" y="2869032"/>
            <a:chExt cx="8991600" cy="5710950"/>
          </a:xfrm>
        </p:grpSpPr>
        <p:sp>
          <p:nvSpPr>
            <p:cNvPr id="6" name="TextBox 5">
              <a:extLst>
                <a:ext uri="{FF2B5EF4-FFF2-40B4-BE49-F238E27FC236}">
                  <a16:creationId xmlns:a16="http://schemas.microsoft.com/office/drawing/2014/main" id="{995A222F-3724-2A86-AC4D-3B32395424BC}"/>
                </a:ext>
              </a:extLst>
            </p:cNvPr>
            <p:cNvSpPr txBox="1"/>
            <p:nvPr/>
          </p:nvSpPr>
          <p:spPr>
            <a:xfrm>
              <a:off x="9906000" y="2869032"/>
              <a:ext cx="7543800"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TRẢ LỜI CÂU HỎI</a:t>
              </a:r>
            </a:p>
          </p:txBody>
        </p:sp>
        <p:grpSp>
          <p:nvGrpSpPr>
            <p:cNvPr id="10" name="Group 9">
              <a:extLst>
                <a:ext uri="{FF2B5EF4-FFF2-40B4-BE49-F238E27FC236}">
                  <a16:creationId xmlns:a16="http://schemas.microsoft.com/office/drawing/2014/main" id="{C5A9E544-9F4A-E8AB-6EF7-69E425CFEBDD}"/>
                </a:ext>
              </a:extLst>
            </p:cNvPr>
            <p:cNvGrpSpPr/>
            <p:nvPr/>
          </p:nvGrpSpPr>
          <p:grpSpPr>
            <a:xfrm>
              <a:off x="8991600" y="3435892"/>
              <a:ext cx="8991600" cy="5144090"/>
              <a:chOff x="8686800" y="3824750"/>
              <a:chExt cx="8991600" cy="5144090"/>
            </a:xfrm>
          </p:grpSpPr>
          <p:sp>
            <p:nvSpPr>
              <p:cNvPr id="7" name="Rectangle: Rounded Corners 6">
                <a:extLst>
                  <a:ext uri="{FF2B5EF4-FFF2-40B4-BE49-F238E27FC236}">
                    <a16:creationId xmlns:a16="http://schemas.microsoft.com/office/drawing/2014/main" id="{0930819F-A992-86DD-3E7C-95D773D8F0C5}"/>
                  </a:ext>
                </a:extLst>
              </p:cNvPr>
              <p:cNvSpPr/>
              <p:nvPr/>
            </p:nvSpPr>
            <p:spPr>
              <a:xfrm>
                <a:off x="9067800" y="4457700"/>
                <a:ext cx="8610600" cy="4511140"/>
              </a:xfrm>
              <a:custGeom>
                <a:avLst/>
                <a:gdLst>
                  <a:gd name="connsiteX0" fmla="*/ 0 w 8610600"/>
                  <a:gd name="connsiteY0" fmla="*/ 751872 h 4511140"/>
                  <a:gd name="connsiteX1" fmla="*/ 751872 w 8610600"/>
                  <a:gd name="connsiteY1" fmla="*/ 0 h 4511140"/>
                  <a:gd name="connsiteX2" fmla="*/ 7858728 w 8610600"/>
                  <a:gd name="connsiteY2" fmla="*/ 0 h 4511140"/>
                  <a:gd name="connsiteX3" fmla="*/ 8610600 w 8610600"/>
                  <a:gd name="connsiteY3" fmla="*/ 751872 h 4511140"/>
                  <a:gd name="connsiteX4" fmla="*/ 8610600 w 8610600"/>
                  <a:gd name="connsiteY4" fmla="*/ 3759268 h 4511140"/>
                  <a:gd name="connsiteX5" fmla="*/ 7858728 w 8610600"/>
                  <a:gd name="connsiteY5" fmla="*/ 4511140 h 4511140"/>
                  <a:gd name="connsiteX6" fmla="*/ 751872 w 8610600"/>
                  <a:gd name="connsiteY6" fmla="*/ 4511140 h 4511140"/>
                  <a:gd name="connsiteX7" fmla="*/ 0 w 8610600"/>
                  <a:gd name="connsiteY7" fmla="*/ 3759268 h 4511140"/>
                  <a:gd name="connsiteX8" fmla="*/ 0 w 8610600"/>
                  <a:gd name="connsiteY8" fmla="*/ 751872 h 451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0600" h="4511140" fill="none" extrusionOk="0">
                    <a:moveTo>
                      <a:pt x="0" y="751872"/>
                    </a:moveTo>
                    <a:cubicBezTo>
                      <a:pt x="2687" y="409353"/>
                      <a:pt x="377247" y="68176"/>
                      <a:pt x="751872" y="0"/>
                    </a:cubicBezTo>
                    <a:cubicBezTo>
                      <a:pt x="3709080" y="72427"/>
                      <a:pt x="4582511" y="61419"/>
                      <a:pt x="7858728" y="0"/>
                    </a:cubicBezTo>
                    <a:cubicBezTo>
                      <a:pt x="8273087" y="-6114"/>
                      <a:pt x="8576863" y="326420"/>
                      <a:pt x="8610600" y="751872"/>
                    </a:cubicBezTo>
                    <a:cubicBezTo>
                      <a:pt x="8711476" y="2188182"/>
                      <a:pt x="8503287" y="2696209"/>
                      <a:pt x="8610600" y="3759268"/>
                    </a:cubicBezTo>
                    <a:cubicBezTo>
                      <a:pt x="8624510" y="4103918"/>
                      <a:pt x="8231485" y="4463508"/>
                      <a:pt x="7858728" y="4511140"/>
                    </a:cubicBezTo>
                    <a:cubicBezTo>
                      <a:pt x="6469168" y="4540967"/>
                      <a:pt x="3396501" y="4431834"/>
                      <a:pt x="751872" y="4511140"/>
                    </a:cubicBezTo>
                    <a:cubicBezTo>
                      <a:pt x="387963" y="4505337"/>
                      <a:pt x="-25567" y="4179571"/>
                      <a:pt x="0" y="3759268"/>
                    </a:cubicBezTo>
                    <a:cubicBezTo>
                      <a:pt x="50037" y="2255695"/>
                      <a:pt x="770" y="1389533"/>
                      <a:pt x="0" y="751872"/>
                    </a:cubicBezTo>
                    <a:close/>
                  </a:path>
                  <a:path w="8610600" h="4511140" stroke="0" extrusionOk="0">
                    <a:moveTo>
                      <a:pt x="0" y="751872"/>
                    </a:moveTo>
                    <a:cubicBezTo>
                      <a:pt x="18614" y="341699"/>
                      <a:pt x="354504" y="37249"/>
                      <a:pt x="751872" y="0"/>
                    </a:cubicBezTo>
                    <a:cubicBezTo>
                      <a:pt x="3081352" y="123000"/>
                      <a:pt x="4476471" y="-96860"/>
                      <a:pt x="7858728" y="0"/>
                    </a:cubicBezTo>
                    <a:cubicBezTo>
                      <a:pt x="8248106" y="-19716"/>
                      <a:pt x="8619715" y="318249"/>
                      <a:pt x="8610600" y="751872"/>
                    </a:cubicBezTo>
                    <a:cubicBezTo>
                      <a:pt x="8613773" y="1790995"/>
                      <a:pt x="8704867" y="3032571"/>
                      <a:pt x="8610600" y="3759268"/>
                    </a:cubicBezTo>
                    <a:cubicBezTo>
                      <a:pt x="8553483" y="4195207"/>
                      <a:pt x="8200704" y="4499149"/>
                      <a:pt x="7858728" y="4511140"/>
                    </a:cubicBezTo>
                    <a:cubicBezTo>
                      <a:pt x="5835087" y="4350433"/>
                      <a:pt x="3214623" y="4550807"/>
                      <a:pt x="751872" y="4511140"/>
                    </a:cubicBezTo>
                    <a:cubicBezTo>
                      <a:pt x="257075" y="4495073"/>
                      <a:pt x="-50873" y="4151468"/>
                      <a:pt x="0" y="3759268"/>
                    </a:cubicBezTo>
                    <a:cubicBezTo>
                      <a:pt x="32216" y="2774040"/>
                      <a:pt x="57206" y="1523564"/>
                      <a:pt x="0" y="751872"/>
                    </a:cubicBezTo>
                    <a:close/>
                  </a:path>
                </a:pathLst>
              </a:custGeom>
              <a:solidFill>
                <a:schemeClr val="bg1"/>
              </a:solidFill>
              <a:ln w="38100">
                <a:solidFill>
                  <a:schemeClr val="accent6">
                    <a:lumMod val="75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Nêu địa chỉ và tên của trang web?</a:t>
                </a:r>
              </a:p>
              <a:p>
                <a:pPr marL="571500" indent="-5715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Thông tin trên trang web này có phù hợp với em không?</a:t>
                </a:r>
              </a:p>
            </p:txBody>
          </p:sp>
          <p:pic>
            <p:nvPicPr>
              <p:cNvPr id="9" name="Picture 8">
                <a:extLst>
                  <a:ext uri="{FF2B5EF4-FFF2-40B4-BE49-F238E27FC236}">
                    <a16:creationId xmlns:a16="http://schemas.microsoft.com/office/drawing/2014/main" id="{CCB3FF0C-DC49-BD3F-E416-F5BBF5BA1CB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8462" t="15971" b="10215"/>
              <a:stretch/>
            </p:blipFill>
            <p:spPr>
              <a:xfrm>
                <a:off x="8686800" y="3824750"/>
                <a:ext cx="1634202" cy="1597008"/>
              </a:xfrm>
              <a:prstGeom prst="rect">
                <a:avLst/>
              </a:prstGeom>
            </p:spPr>
          </p:pic>
        </p:grpSp>
      </p:grpSp>
    </p:spTree>
    <p:extLst>
      <p:ext uri="{BB962C8B-B14F-4D97-AF65-F5344CB8AC3E}">
        <p14:creationId xmlns:p14="http://schemas.microsoft.com/office/powerpoint/2010/main" val="307790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FE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B72AD-DE60-66DA-42AC-10A2C71493E9}"/>
              </a:ext>
            </a:extLst>
          </p:cNvPr>
          <p:cNvSpPr/>
          <p:nvPr/>
        </p:nvSpPr>
        <p:spPr>
          <a:xfrm>
            <a:off x="-990600" y="9029700"/>
            <a:ext cx="19888200" cy="28956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E2B9A40-694E-CFDF-F34B-2580A440E4A8}"/>
              </a:ext>
            </a:extLst>
          </p:cNvPr>
          <p:cNvPicPr>
            <a:picLocks noChangeAspect="1"/>
          </p:cNvPicPr>
          <p:nvPr/>
        </p:nvPicPr>
        <p:blipFill>
          <a:blip r:embed="rId3"/>
          <a:stretch>
            <a:fillRect/>
          </a:stretch>
        </p:blipFill>
        <p:spPr>
          <a:xfrm>
            <a:off x="8077200" y="35074"/>
            <a:ext cx="10210800" cy="9004151"/>
          </a:xfrm>
          <a:prstGeom prst="rect">
            <a:avLst/>
          </a:prstGeom>
        </p:spPr>
      </p:pic>
      <p:grpSp>
        <p:nvGrpSpPr>
          <p:cNvPr id="5" name="Group 4">
            <a:extLst>
              <a:ext uri="{FF2B5EF4-FFF2-40B4-BE49-F238E27FC236}">
                <a16:creationId xmlns:a16="http://schemas.microsoft.com/office/drawing/2014/main" id="{30F3595D-AE06-AB26-AF20-074584491145}"/>
              </a:ext>
            </a:extLst>
          </p:cNvPr>
          <p:cNvGrpSpPr/>
          <p:nvPr/>
        </p:nvGrpSpPr>
        <p:grpSpPr>
          <a:xfrm>
            <a:off x="2970711" y="35074"/>
            <a:ext cx="10221414" cy="3177235"/>
            <a:chOff x="2970711" y="35074"/>
            <a:chExt cx="10221414" cy="3177235"/>
          </a:xfrm>
        </p:grpSpPr>
        <p:sp>
          <p:nvSpPr>
            <p:cNvPr id="3" name="Rectangle: Rounded Corners 2">
              <a:extLst>
                <a:ext uri="{FF2B5EF4-FFF2-40B4-BE49-F238E27FC236}">
                  <a16:creationId xmlns:a16="http://schemas.microsoft.com/office/drawing/2014/main" id="{F1225668-339E-86DE-2B3F-6274EEF1766B}"/>
                </a:ext>
              </a:extLst>
            </p:cNvPr>
            <p:cNvSpPr/>
            <p:nvPr/>
          </p:nvSpPr>
          <p:spPr>
            <a:xfrm>
              <a:off x="2970711" y="1028700"/>
              <a:ext cx="4419600" cy="2183609"/>
            </a:xfrm>
            <a:prstGeom prst="roundRect">
              <a:avLst/>
            </a:prstGeom>
            <a:solidFill>
              <a:schemeClr val="bg1"/>
            </a:solid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Địa chỉ của trang web: </a:t>
              </a:r>
              <a:r>
                <a:rPr lang="en-US" sz="4000">
                  <a:solidFill>
                    <a:srgbClr val="0070C0"/>
                  </a:solidFill>
                  <a:latin typeface="Arial" panose="020B0604020202020204" pitchFamily="34" charset="0"/>
                  <a:cs typeface="Arial" panose="020B0604020202020204" pitchFamily="34" charset="0"/>
                </a:rPr>
                <a:t>hoc10.vn </a:t>
              </a:r>
            </a:p>
          </p:txBody>
        </p:sp>
        <p:sp>
          <p:nvSpPr>
            <p:cNvPr id="4" name="Freeform 25">
              <a:extLst>
                <a:ext uri="{FF2B5EF4-FFF2-40B4-BE49-F238E27FC236}">
                  <a16:creationId xmlns:a16="http://schemas.microsoft.com/office/drawing/2014/main" id="{69120897-9AB7-0DE9-F79D-BC17D131A21D}"/>
                </a:ext>
              </a:extLst>
            </p:cNvPr>
            <p:cNvSpPr/>
            <p:nvPr/>
          </p:nvSpPr>
          <p:spPr>
            <a:xfrm rot="9223857">
              <a:off x="6669803" y="455696"/>
              <a:ext cx="3050740" cy="559949"/>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9">
              <a:extLst>
                <a:ext uri="{FF2B5EF4-FFF2-40B4-BE49-F238E27FC236}">
                  <a16:creationId xmlns:a16="http://schemas.microsoft.com/office/drawing/2014/main" id="{514C141F-E89B-AEC7-F76D-4CA49C3A9E38}"/>
                </a:ext>
              </a:extLst>
            </p:cNvPr>
            <p:cNvSpPr/>
            <p:nvPr/>
          </p:nvSpPr>
          <p:spPr>
            <a:xfrm>
              <a:off x="9686925" y="35074"/>
              <a:ext cx="3505200" cy="56802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F6E30E6F-F9B2-7D8C-2863-544A68F90038}"/>
              </a:ext>
            </a:extLst>
          </p:cNvPr>
          <p:cNvGrpSpPr/>
          <p:nvPr/>
        </p:nvGrpSpPr>
        <p:grpSpPr>
          <a:xfrm>
            <a:off x="1295400" y="3329953"/>
            <a:ext cx="5873463" cy="2972895"/>
            <a:chOff x="1219200" y="3724596"/>
            <a:chExt cx="5873463" cy="2972895"/>
          </a:xfrm>
        </p:grpSpPr>
        <p:pic>
          <p:nvPicPr>
            <p:cNvPr id="1026" name="Picture 2" descr="Tủ sách | Hoc10">
              <a:extLst>
                <a:ext uri="{FF2B5EF4-FFF2-40B4-BE49-F238E27FC236}">
                  <a16:creationId xmlns:a16="http://schemas.microsoft.com/office/drawing/2014/main" id="{12692CBD-E5CA-1002-3AB9-169F76AE2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724596"/>
              <a:ext cx="5873463" cy="21836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7FD37C-4BC6-8F8A-7135-7CFAFAC24557}"/>
                </a:ext>
              </a:extLst>
            </p:cNvPr>
            <p:cNvSpPr txBox="1"/>
            <p:nvPr/>
          </p:nvSpPr>
          <p:spPr>
            <a:xfrm>
              <a:off x="2362200" y="6143493"/>
              <a:ext cx="3657600" cy="553998"/>
            </a:xfrm>
            <a:prstGeom prst="rect">
              <a:avLst/>
            </a:prstGeom>
            <a:noFill/>
          </p:spPr>
          <p:txBody>
            <a:bodyPr wrap="square" rtlCol="0">
              <a:spAutoFit/>
            </a:bodyPr>
            <a:lstStyle/>
            <a:p>
              <a:pPr algn="ctr"/>
              <a:r>
                <a:rPr lang="en-US" sz="3000" b="1" i="1">
                  <a:solidFill>
                    <a:srgbClr val="002060"/>
                  </a:solidFill>
                  <a:latin typeface="Arial" panose="020B0604020202020204" pitchFamily="34" charset="0"/>
                  <a:cs typeface="Arial" panose="020B0604020202020204" pitchFamily="34" charset="0"/>
                </a:rPr>
                <a:t>Tên trang web </a:t>
              </a:r>
            </a:p>
          </p:txBody>
        </p:sp>
      </p:grpSp>
      <p:sp>
        <p:nvSpPr>
          <p:cNvPr id="15" name="Freeform 25">
            <a:extLst>
              <a:ext uri="{FF2B5EF4-FFF2-40B4-BE49-F238E27FC236}">
                <a16:creationId xmlns:a16="http://schemas.microsoft.com/office/drawing/2014/main" id="{0F3A831B-7265-A26A-F801-AC858ED3EF95}"/>
              </a:ext>
            </a:extLst>
          </p:cNvPr>
          <p:cNvSpPr/>
          <p:nvPr/>
        </p:nvSpPr>
        <p:spPr>
          <a:xfrm rot="3990566">
            <a:off x="307145" y="6148690"/>
            <a:ext cx="1607355" cy="698582"/>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249FFAE-EC60-1444-E8FB-045033827323}"/>
              </a:ext>
            </a:extLst>
          </p:cNvPr>
          <p:cNvSpPr/>
          <p:nvPr/>
        </p:nvSpPr>
        <p:spPr>
          <a:xfrm>
            <a:off x="1674221" y="6885368"/>
            <a:ext cx="6097089" cy="1852340"/>
          </a:xfrm>
          <a:prstGeom prst="roundRect">
            <a:avLst/>
          </a:prstGeom>
          <a:solidFill>
            <a:schemeClr val="bg1"/>
          </a:solid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Trang web phù hợp với học sinh lớp 4 </a:t>
            </a:r>
            <a:endParaRPr lang="en-US" sz="4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889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1265</Words>
  <Application>Microsoft Office PowerPoint</Application>
  <PresentationFormat>Custom</PresentationFormat>
  <Paragraphs>115</Paragraphs>
  <Slides>26</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Calibri</vt:lpstr>
      <vt:lpstr>Wingdings</vt:lpstr>
      <vt:lpstr>Amasis MT Pro Black</vt:lpstr>
      <vt:lpstr>Arial</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Beach Marine Life Quiz Presentation</dc:title>
  <cp:lastModifiedBy>Thảo Đào</cp:lastModifiedBy>
  <cp:revision>4</cp:revision>
  <dcterms:created xsi:type="dcterms:W3CDTF">2006-08-16T00:00:00Z</dcterms:created>
  <dcterms:modified xsi:type="dcterms:W3CDTF">2023-07-29T09:55:37Z</dcterms:modified>
  <dc:identifier>DAFp4UvwGQA</dc:identifier>
</cp:coreProperties>
</file>