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7" r:id="rId3"/>
    <p:sldId id="278" r:id="rId4"/>
    <p:sldId id="279" r:id="rId5"/>
    <p:sldId id="261" r:id="rId6"/>
    <p:sldId id="275" r:id="rId7"/>
    <p:sldId id="276" r:id="rId8"/>
    <p:sldId id="280" r:id="rId9"/>
    <p:sldId id="281" r:id="rId10"/>
    <p:sldId id="282" r:id="rId11"/>
    <p:sldId id="283" r:id="rId12"/>
    <p:sldId id="285" r:id="rId13"/>
    <p:sldId id="284" r:id="rId14"/>
    <p:sldId id="287" r:id="rId15"/>
    <p:sldId id="286" r:id="rId16"/>
    <p:sldId id="288" r:id="rId17"/>
    <p:sldId id="289" r:id="rId18"/>
    <p:sldId id="290" r:id="rId19"/>
    <p:sldId id="292" r:id="rId20"/>
    <p:sldId id="291" r:id="rId21"/>
    <p:sldId id="293" r:id="rId22"/>
    <p:sldId id="294" r:id="rId23"/>
    <p:sldId id="295" r:id="rId24"/>
  </p:sldIdLst>
  <p:sldSz cx="18288000" cy="10287000"/>
  <p:notesSz cx="6858000" cy="9144000"/>
  <p:embeddedFontLst>
    <p:embeddedFont>
      <p:font typeface="Amasis MT Pro Black" panose="02040A04050005020304" pitchFamily="18" charset="0"/>
      <p:bold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AF2A8D-9589-42B4-86E1-27114FE978D6}">
          <p14:sldIdLst>
            <p14:sldId id="256"/>
            <p14:sldId id="277"/>
            <p14:sldId id="278"/>
            <p14:sldId id="279"/>
            <p14:sldId id="261"/>
            <p14:sldId id="275"/>
            <p14:sldId id="276"/>
            <p14:sldId id="280"/>
            <p14:sldId id="281"/>
            <p14:sldId id="282"/>
            <p14:sldId id="283"/>
            <p14:sldId id="285"/>
            <p14:sldId id="284"/>
            <p14:sldId id="287"/>
            <p14:sldId id="286"/>
            <p14:sldId id="288"/>
            <p14:sldId id="289"/>
            <p14:sldId id="290"/>
            <p14:sldId id="292"/>
            <p14:sldId id="291"/>
            <p14:sldId id="293"/>
            <p14:sldId id="294"/>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B32"/>
    <a:srgbClr val="5D5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3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1000" y="465131"/>
            <a:ext cx="14020799" cy="7933056"/>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35752" y="757940"/>
            <a:ext cx="13510299" cy="7347438"/>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931670" y="928234"/>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840631" y="996268"/>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flipH="1">
            <a:off x="12917419" y="1333500"/>
            <a:ext cx="5176765" cy="11621309"/>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txBody>
            <a:bodyPr/>
            <a:lstStyle/>
            <a:p>
              <a:endParaRPr lang="en-US"/>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4"/>
          <p:cNvSpPr txBox="1"/>
          <p:nvPr/>
        </p:nvSpPr>
        <p:spPr>
          <a:xfrm>
            <a:off x="1595825" y="2520080"/>
            <a:ext cx="11523779" cy="3465179"/>
          </a:xfrm>
          <a:prstGeom prst="rect">
            <a:avLst/>
          </a:prstGeom>
        </p:spPr>
        <p:txBody>
          <a:bodyPr wrap="square" lIns="0" tIns="0" rIns="0" bIns="0" rtlCol="0" anchor="t">
            <a:spAutoFit/>
          </a:bodyPr>
          <a:lstStyle/>
          <a:p>
            <a:pPr algn="ctr">
              <a:lnSpc>
                <a:spcPct val="150000"/>
              </a:lnSpc>
            </a:pPr>
            <a:r>
              <a:rPr lang="en-US" sz="8000" b="1">
                <a:solidFill>
                  <a:srgbClr val="E9CC7D"/>
                </a:solidFill>
                <a:latin typeface="Arial" panose="020B0604020202020204" pitchFamily="34" charset="0"/>
                <a:cs typeface="Arial" panose="020B0604020202020204" pitchFamily="34" charset="0"/>
              </a:rPr>
              <a:t>CHÀO MỪNG CÁC EM ĐẾN VỚI BÀI HỌC MỚI!</a:t>
            </a:r>
          </a:p>
        </p:txBody>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9CB4C1-E71E-81B7-C8D3-B291BADB3F2A}"/>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0859B7-7014-6950-EE03-51D3F48C48DB}"/>
              </a:ext>
            </a:extLst>
          </p:cNvPr>
          <p:cNvSpPr txBox="1"/>
          <p:nvPr/>
        </p:nvSpPr>
        <p:spPr>
          <a:xfrm>
            <a:off x="1931045" y="547024"/>
            <a:ext cx="14593235"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4 LOẠI THÔNG TIN TRÊN WEB </a:t>
            </a:r>
          </a:p>
        </p:txBody>
      </p:sp>
      <p:grpSp>
        <p:nvGrpSpPr>
          <p:cNvPr id="24" name="Group 23">
            <a:extLst>
              <a:ext uri="{FF2B5EF4-FFF2-40B4-BE49-F238E27FC236}">
                <a16:creationId xmlns:a16="http://schemas.microsoft.com/office/drawing/2014/main" id="{FF2D2326-5316-65B8-AB29-F91732414FB2}"/>
              </a:ext>
            </a:extLst>
          </p:cNvPr>
          <p:cNvGrpSpPr/>
          <p:nvPr/>
        </p:nvGrpSpPr>
        <p:grpSpPr>
          <a:xfrm>
            <a:off x="49489" y="2064358"/>
            <a:ext cx="3839313" cy="3395765"/>
            <a:chOff x="400048" y="2104674"/>
            <a:chExt cx="5105402" cy="3689975"/>
          </a:xfrm>
        </p:grpSpPr>
        <p:grpSp>
          <p:nvGrpSpPr>
            <p:cNvPr id="25" name="Group 24">
              <a:extLst>
                <a:ext uri="{FF2B5EF4-FFF2-40B4-BE49-F238E27FC236}">
                  <a16:creationId xmlns:a16="http://schemas.microsoft.com/office/drawing/2014/main" id="{B9B17B0A-34C3-B30C-2FFD-4C3424D314EE}"/>
                </a:ext>
              </a:extLst>
            </p:cNvPr>
            <p:cNvGrpSpPr/>
            <p:nvPr/>
          </p:nvGrpSpPr>
          <p:grpSpPr>
            <a:xfrm>
              <a:off x="400048" y="2104674"/>
              <a:ext cx="5105402" cy="2889049"/>
              <a:chOff x="447673" y="2076591"/>
              <a:chExt cx="6867527" cy="3886201"/>
            </a:xfrm>
          </p:grpSpPr>
          <p:sp>
            <p:nvSpPr>
              <p:cNvPr id="27" name="Rectangle 26">
                <a:extLst>
                  <a:ext uri="{FF2B5EF4-FFF2-40B4-BE49-F238E27FC236}">
                    <a16:creationId xmlns:a16="http://schemas.microsoft.com/office/drawing/2014/main" id="{8C9B7413-32B5-6D5A-5106-F58D47EDDE0C}"/>
                  </a:ext>
                </a:extLst>
              </p:cNvPr>
              <p:cNvSpPr/>
              <p:nvPr/>
            </p:nvSpPr>
            <p:spPr>
              <a:xfrm>
                <a:off x="447673" y="2076591"/>
                <a:ext cx="6867527" cy="3886201"/>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ảm nhận về nhân vật hoàng tử bé - Văn 6 (4 mẫu)">
                <a:extLst>
                  <a:ext uri="{FF2B5EF4-FFF2-40B4-BE49-F238E27FC236}">
                    <a16:creationId xmlns:a16="http://schemas.microsoft.com/office/drawing/2014/main" id="{F1AA1B8D-7029-D39F-509F-E5903394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48" y="2330463"/>
                <a:ext cx="6429375" cy="337083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CCB5C398-E551-813C-8011-6DD2C58C07AC}"/>
                </a:ext>
              </a:extLst>
            </p:cNvPr>
            <p:cNvSpPr txBox="1"/>
            <p:nvPr/>
          </p:nvSpPr>
          <p:spPr>
            <a:xfrm>
              <a:off x="658161" y="5163707"/>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Hình ảnh </a:t>
              </a:r>
            </a:p>
          </p:txBody>
        </p:sp>
      </p:grpSp>
      <p:grpSp>
        <p:nvGrpSpPr>
          <p:cNvPr id="29" name="Group 28">
            <a:extLst>
              <a:ext uri="{FF2B5EF4-FFF2-40B4-BE49-F238E27FC236}">
                <a16:creationId xmlns:a16="http://schemas.microsoft.com/office/drawing/2014/main" id="{122A5027-91EF-0CA8-F3F8-8CD26167C36D}"/>
              </a:ext>
            </a:extLst>
          </p:cNvPr>
          <p:cNvGrpSpPr/>
          <p:nvPr/>
        </p:nvGrpSpPr>
        <p:grpSpPr>
          <a:xfrm>
            <a:off x="7913038" y="2048728"/>
            <a:ext cx="4021408" cy="3626484"/>
            <a:chOff x="5876926" y="2104674"/>
            <a:chExt cx="4571998" cy="3689975"/>
          </a:xfrm>
        </p:grpSpPr>
        <p:pic>
          <p:nvPicPr>
            <p:cNvPr id="30" name="Picture 29">
              <a:extLst>
                <a:ext uri="{FF2B5EF4-FFF2-40B4-BE49-F238E27FC236}">
                  <a16:creationId xmlns:a16="http://schemas.microsoft.com/office/drawing/2014/main" id="{9ACB6A39-A8CB-B0D8-ED60-10914F2387C3}"/>
                </a:ext>
              </a:extLst>
            </p:cNvPr>
            <p:cNvPicPr>
              <a:picLocks noChangeAspect="1"/>
            </p:cNvPicPr>
            <p:nvPr/>
          </p:nvPicPr>
          <p:blipFill>
            <a:blip r:embed="rId3"/>
            <a:stretch>
              <a:fillRect/>
            </a:stretch>
          </p:blipFill>
          <p:spPr>
            <a:xfrm>
              <a:off x="5876926" y="2104674"/>
              <a:ext cx="4571998" cy="2812380"/>
            </a:xfrm>
            <a:prstGeom prst="rect">
              <a:avLst/>
            </a:prstGeom>
          </p:spPr>
        </p:pic>
        <p:sp>
          <p:nvSpPr>
            <p:cNvPr id="31" name="TextBox 30">
              <a:extLst>
                <a:ext uri="{FF2B5EF4-FFF2-40B4-BE49-F238E27FC236}">
                  <a16:creationId xmlns:a16="http://schemas.microsoft.com/office/drawing/2014/main" id="{BC8D6DA5-2948-AC3F-134C-D564398A47CB}"/>
                </a:ext>
              </a:extLst>
            </p:cNvPr>
            <p:cNvSpPr txBox="1"/>
            <p:nvPr/>
          </p:nvSpPr>
          <p:spPr>
            <a:xfrm>
              <a:off x="6038849" y="5163707"/>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Video </a:t>
              </a:r>
            </a:p>
          </p:txBody>
        </p:sp>
      </p:grpSp>
      <p:grpSp>
        <p:nvGrpSpPr>
          <p:cNvPr id="32" name="Group 31">
            <a:extLst>
              <a:ext uri="{FF2B5EF4-FFF2-40B4-BE49-F238E27FC236}">
                <a16:creationId xmlns:a16="http://schemas.microsoft.com/office/drawing/2014/main" id="{08FEB198-56D5-A25F-5759-D217688DA387}"/>
              </a:ext>
            </a:extLst>
          </p:cNvPr>
          <p:cNvGrpSpPr/>
          <p:nvPr/>
        </p:nvGrpSpPr>
        <p:grpSpPr>
          <a:xfrm>
            <a:off x="12037510" y="2932898"/>
            <a:ext cx="6102338" cy="2082026"/>
            <a:chOff x="10820400" y="2293406"/>
            <a:chExt cx="7239000" cy="2469838"/>
          </a:xfrm>
        </p:grpSpPr>
        <p:grpSp>
          <p:nvGrpSpPr>
            <p:cNvPr id="33" name="Group 32">
              <a:extLst>
                <a:ext uri="{FF2B5EF4-FFF2-40B4-BE49-F238E27FC236}">
                  <a16:creationId xmlns:a16="http://schemas.microsoft.com/office/drawing/2014/main" id="{A36F0D95-D88D-4C27-A86B-1A0A8019DADF}"/>
                </a:ext>
              </a:extLst>
            </p:cNvPr>
            <p:cNvGrpSpPr/>
            <p:nvPr/>
          </p:nvGrpSpPr>
          <p:grpSpPr>
            <a:xfrm>
              <a:off x="10820400" y="2293406"/>
              <a:ext cx="7239000" cy="1624277"/>
              <a:chOff x="914400" y="6795823"/>
              <a:chExt cx="7239000" cy="1624277"/>
            </a:xfrm>
          </p:grpSpPr>
          <p:sp>
            <p:nvSpPr>
              <p:cNvPr id="35" name="Rectangle 34">
                <a:extLst>
                  <a:ext uri="{FF2B5EF4-FFF2-40B4-BE49-F238E27FC236}">
                    <a16:creationId xmlns:a16="http://schemas.microsoft.com/office/drawing/2014/main" id="{CC393DB6-5146-7F41-3098-1A3F17444299}"/>
                  </a:ext>
                </a:extLst>
              </p:cNvPr>
              <p:cNvSpPr/>
              <p:nvPr/>
            </p:nvSpPr>
            <p:spPr>
              <a:xfrm>
                <a:off x="914400" y="6795823"/>
                <a:ext cx="7239000" cy="1624277"/>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1A9E919-0934-469C-1B88-E20EB32676A0}"/>
                  </a:ext>
                </a:extLst>
              </p:cNvPr>
              <p:cNvPicPr>
                <a:picLocks noChangeAspect="1"/>
              </p:cNvPicPr>
              <p:nvPr/>
            </p:nvPicPr>
            <p:blipFill>
              <a:blip r:embed="rId4"/>
              <a:stretch>
                <a:fillRect/>
              </a:stretch>
            </p:blipFill>
            <p:spPr>
              <a:xfrm>
                <a:off x="1031788" y="6947597"/>
                <a:ext cx="7004224" cy="1320727"/>
              </a:xfrm>
              <a:prstGeom prst="rect">
                <a:avLst/>
              </a:prstGeom>
            </p:spPr>
          </p:pic>
        </p:grpSp>
        <p:sp>
          <p:nvSpPr>
            <p:cNvPr id="34" name="TextBox 33">
              <a:extLst>
                <a:ext uri="{FF2B5EF4-FFF2-40B4-BE49-F238E27FC236}">
                  <a16:creationId xmlns:a16="http://schemas.microsoft.com/office/drawing/2014/main" id="{6CE494D4-9868-5529-46AF-9F65C270BA14}"/>
                </a:ext>
              </a:extLst>
            </p:cNvPr>
            <p:cNvSpPr txBox="1"/>
            <p:nvPr/>
          </p:nvSpPr>
          <p:spPr>
            <a:xfrm>
              <a:off x="12315824" y="4132302"/>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Âm thanh </a:t>
              </a:r>
            </a:p>
          </p:txBody>
        </p:sp>
      </p:grpSp>
      <p:grpSp>
        <p:nvGrpSpPr>
          <p:cNvPr id="37" name="Group 36">
            <a:extLst>
              <a:ext uri="{FF2B5EF4-FFF2-40B4-BE49-F238E27FC236}">
                <a16:creationId xmlns:a16="http://schemas.microsoft.com/office/drawing/2014/main" id="{16B1181A-CDEA-5B5F-A6C2-CE52D55052F2}"/>
              </a:ext>
            </a:extLst>
          </p:cNvPr>
          <p:cNvGrpSpPr/>
          <p:nvPr/>
        </p:nvGrpSpPr>
        <p:grpSpPr>
          <a:xfrm>
            <a:off x="3994650" y="2042687"/>
            <a:ext cx="3839313" cy="3476214"/>
            <a:chOff x="3966110" y="2070743"/>
            <a:chExt cx="3839313" cy="3476214"/>
          </a:xfrm>
        </p:grpSpPr>
        <p:grpSp>
          <p:nvGrpSpPr>
            <p:cNvPr id="38" name="Group 37">
              <a:extLst>
                <a:ext uri="{FF2B5EF4-FFF2-40B4-BE49-F238E27FC236}">
                  <a16:creationId xmlns:a16="http://schemas.microsoft.com/office/drawing/2014/main" id="{3965A0FD-A836-EA8D-6A27-BC55DE8D0FCB}"/>
                </a:ext>
              </a:extLst>
            </p:cNvPr>
            <p:cNvGrpSpPr/>
            <p:nvPr/>
          </p:nvGrpSpPr>
          <p:grpSpPr>
            <a:xfrm>
              <a:off x="3966110" y="2070743"/>
              <a:ext cx="3839313" cy="2658699"/>
              <a:chOff x="3966110" y="2070743"/>
              <a:chExt cx="3839313" cy="2658699"/>
            </a:xfrm>
          </p:grpSpPr>
          <p:sp>
            <p:nvSpPr>
              <p:cNvPr id="40" name="Rectangle 39">
                <a:extLst>
                  <a:ext uri="{FF2B5EF4-FFF2-40B4-BE49-F238E27FC236}">
                    <a16:creationId xmlns:a16="http://schemas.microsoft.com/office/drawing/2014/main" id="{6E4925ED-5072-22DD-AA5D-E2F5E096A147}"/>
                  </a:ext>
                </a:extLst>
              </p:cNvPr>
              <p:cNvSpPr/>
              <p:nvPr/>
            </p:nvSpPr>
            <p:spPr>
              <a:xfrm>
                <a:off x="3966110" y="2070743"/>
                <a:ext cx="3839313" cy="2658699"/>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1B62B5D-53BA-71CF-3211-CFDE3A386D44}"/>
                  </a:ext>
                </a:extLst>
              </p:cNvPr>
              <p:cNvPicPr>
                <a:picLocks noChangeAspect="1"/>
              </p:cNvPicPr>
              <p:nvPr/>
            </p:nvPicPr>
            <p:blipFill rotWithShape="1">
              <a:blip r:embed="rId5"/>
              <a:srcRect r="2712" b="11731"/>
              <a:stretch/>
            </p:blipFill>
            <p:spPr>
              <a:xfrm>
                <a:off x="4116461" y="2102878"/>
                <a:ext cx="3525068" cy="2626564"/>
              </a:xfrm>
              <a:prstGeom prst="rect">
                <a:avLst/>
              </a:prstGeom>
            </p:spPr>
          </p:pic>
        </p:grpSp>
        <p:sp>
          <p:nvSpPr>
            <p:cNvPr id="39" name="TextBox 38">
              <a:extLst>
                <a:ext uri="{FF2B5EF4-FFF2-40B4-BE49-F238E27FC236}">
                  <a16:creationId xmlns:a16="http://schemas.microsoft.com/office/drawing/2014/main" id="{C0B9D3D4-6AD0-563E-6B96-E0E2B98AFB84}"/>
                </a:ext>
              </a:extLst>
            </p:cNvPr>
            <p:cNvSpPr txBox="1"/>
            <p:nvPr/>
          </p:nvSpPr>
          <p:spPr>
            <a:xfrm>
              <a:off x="4127602" y="4916015"/>
              <a:ext cx="31946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Văn bản </a:t>
              </a:r>
            </a:p>
          </p:txBody>
        </p:sp>
      </p:grpSp>
      <p:grpSp>
        <p:nvGrpSpPr>
          <p:cNvPr id="45" name="Group 44">
            <a:extLst>
              <a:ext uri="{FF2B5EF4-FFF2-40B4-BE49-F238E27FC236}">
                <a16:creationId xmlns:a16="http://schemas.microsoft.com/office/drawing/2014/main" id="{69C8FBBB-4D4D-19E7-C57D-AEB69E28FE78}"/>
              </a:ext>
            </a:extLst>
          </p:cNvPr>
          <p:cNvGrpSpPr/>
          <p:nvPr/>
        </p:nvGrpSpPr>
        <p:grpSpPr>
          <a:xfrm>
            <a:off x="1676400" y="5952395"/>
            <a:ext cx="16153016" cy="2622492"/>
            <a:chOff x="1144384" y="6004477"/>
            <a:chExt cx="16153016" cy="2622492"/>
          </a:xfrm>
        </p:grpSpPr>
        <p:sp>
          <p:nvSpPr>
            <p:cNvPr id="42" name="Freeform 25">
              <a:extLst>
                <a:ext uri="{FF2B5EF4-FFF2-40B4-BE49-F238E27FC236}">
                  <a16:creationId xmlns:a16="http://schemas.microsoft.com/office/drawing/2014/main" id="{9FD9F78F-252C-3653-0334-83AF47185240}"/>
                </a:ext>
              </a:extLst>
            </p:cNvPr>
            <p:cNvSpPr/>
            <p:nvPr/>
          </p:nvSpPr>
          <p:spPr>
            <a:xfrm rot="3758172">
              <a:off x="515187" y="6633674"/>
              <a:ext cx="1794307" cy="535913"/>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Rectangle: Rounded Corners 43">
              <a:extLst>
                <a:ext uri="{FF2B5EF4-FFF2-40B4-BE49-F238E27FC236}">
                  <a16:creationId xmlns:a16="http://schemas.microsoft.com/office/drawing/2014/main" id="{1BA03516-52C5-3D1B-A3A2-AAC25821FBE5}"/>
                </a:ext>
              </a:extLst>
            </p:cNvPr>
            <p:cNvSpPr/>
            <p:nvPr/>
          </p:nvSpPr>
          <p:spPr>
            <a:xfrm>
              <a:off x="2286000" y="6378519"/>
              <a:ext cx="15011400" cy="2248450"/>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Chúng ta có thể nhận biết được các dạng thông tin này dựa vào đặc điểm của chúng. </a:t>
              </a:r>
            </a:p>
          </p:txBody>
        </p:sp>
      </p:grpSp>
      <p:sp>
        <p:nvSpPr>
          <p:cNvPr id="46" name="Freeform 26">
            <a:extLst>
              <a:ext uri="{FF2B5EF4-FFF2-40B4-BE49-F238E27FC236}">
                <a16:creationId xmlns:a16="http://schemas.microsoft.com/office/drawing/2014/main" id="{1D32A0F0-E9CC-A1FD-B220-A8873FDBE4D0}"/>
              </a:ext>
            </a:extLst>
          </p:cNvPr>
          <p:cNvSpPr/>
          <p:nvPr/>
        </p:nvSpPr>
        <p:spPr>
          <a:xfrm>
            <a:off x="132764" y="6315045"/>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400525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10859B7-7014-6950-EE03-51D3F48C48DB}"/>
              </a:ext>
            </a:extLst>
          </p:cNvPr>
          <p:cNvSpPr txBox="1"/>
          <p:nvPr/>
        </p:nvSpPr>
        <p:spPr>
          <a:xfrm>
            <a:off x="1847382" y="224045"/>
            <a:ext cx="14593235"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KẾT LUẬN </a:t>
            </a:r>
          </a:p>
        </p:txBody>
      </p:sp>
      <p:grpSp>
        <p:nvGrpSpPr>
          <p:cNvPr id="2" name="Group 1">
            <a:extLst>
              <a:ext uri="{FF2B5EF4-FFF2-40B4-BE49-F238E27FC236}">
                <a16:creationId xmlns:a16="http://schemas.microsoft.com/office/drawing/2014/main" id="{E5D84D7D-8E79-760F-E347-9B1C1C5D723C}"/>
              </a:ext>
            </a:extLst>
          </p:cNvPr>
          <p:cNvGrpSpPr/>
          <p:nvPr/>
        </p:nvGrpSpPr>
        <p:grpSpPr>
          <a:xfrm>
            <a:off x="7162800" y="2327557"/>
            <a:ext cx="3674387" cy="3249893"/>
            <a:chOff x="400048" y="2104674"/>
            <a:chExt cx="5105402" cy="3689975"/>
          </a:xfrm>
        </p:grpSpPr>
        <p:grpSp>
          <p:nvGrpSpPr>
            <p:cNvPr id="3" name="Group 2">
              <a:extLst>
                <a:ext uri="{FF2B5EF4-FFF2-40B4-BE49-F238E27FC236}">
                  <a16:creationId xmlns:a16="http://schemas.microsoft.com/office/drawing/2014/main" id="{1D74DB7D-CA81-E621-DA0A-C0D81C2BF1E0}"/>
                </a:ext>
              </a:extLst>
            </p:cNvPr>
            <p:cNvGrpSpPr/>
            <p:nvPr/>
          </p:nvGrpSpPr>
          <p:grpSpPr>
            <a:xfrm>
              <a:off x="400048" y="2104674"/>
              <a:ext cx="5105402" cy="2889049"/>
              <a:chOff x="447673" y="2076591"/>
              <a:chExt cx="6867527" cy="3886201"/>
            </a:xfrm>
          </p:grpSpPr>
          <p:sp>
            <p:nvSpPr>
              <p:cNvPr id="5" name="Rectangle 4">
                <a:extLst>
                  <a:ext uri="{FF2B5EF4-FFF2-40B4-BE49-F238E27FC236}">
                    <a16:creationId xmlns:a16="http://schemas.microsoft.com/office/drawing/2014/main" id="{12744A8D-ACFD-3A46-8F58-8DAD3F49C314}"/>
                  </a:ext>
                </a:extLst>
              </p:cNvPr>
              <p:cNvSpPr/>
              <p:nvPr/>
            </p:nvSpPr>
            <p:spPr>
              <a:xfrm>
                <a:off x="447673" y="2076591"/>
                <a:ext cx="6867527" cy="3886201"/>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ảm nhận về nhân vật hoàng tử bé - Văn 6 (4 mẫu)">
                <a:extLst>
                  <a:ext uri="{FF2B5EF4-FFF2-40B4-BE49-F238E27FC236}">
                    <a16:creationId xmlns:a16="http://schemas.microsoft.com/office/drawing/2014/main" id="{C3BCE74F-AA03-F095-B349-FFD7B6BC2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48" y="2330463"/>
                <a:ext cx="6429375" cy="337083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EA1246B3-D3FC-AE97-7779-3375AC2095BF}"/>
                </a:ext>
              </a:extLst>
            </p:cNvPr>
            <p:cNvSpPr txBox="1"/>
            <p:nvPr/>
          </p:nvSpPr>
          <p:spPr>
            <a:xfrm>
              <a:off x="658161" y="5163707"/>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Hình ảnh </a:t>
              </a:r>
            </a:p>
          </p:txBody>
        </p:sp>
      </p:grpSp>
      <p:grpSp>
        <p:nvGrpSpPr>
          <p:cNvPr id="10" name="Group 9">
            <a:extLst>
              <a:ext uri="{FF2B5EF4-FFF2-40B4-BE49-F238E27FC236}">
                <a16:creationId xmlns:a16="http://schemas.microsoft.com/office/drawing/2014/main" id="{A385D26D-5E24-E4E3-FFCD-5D40B6B810CD}"/>
              </a:ext>
            </a:extLst>
          </p:cNvPr>
          <p:cNvGrpSpPr/>
          <p:nvPr/>
        </p:nvGrpSpPr>
        <p:grpSpPr>
          <a:xfrm>
            <a:off x="1231001" y="2167242"/>
            <a:ext cx="3674387" cy="3326886"/>
            <a:chOff x="3966110" y="2070743"/>
            <a:chExt cx="3839313" cy="3476214"/>
          </a:xfrm>
        </p:grpSpPr>
        <p:grpSp>
          <p:nvGrpSpPr>
            <p:cNvPr id="11" name="Group 10">
              <a:extLst>
                <a:ext uri="{FF2B5EF4-FFF2-40B4-BE49-F238E27FC236}">
                  <a16:creationId xmlns:a16="http://schemas.microsoft.com/office/drawing/2014/main" id="{113F747F-78B3-A202-F335-3D47237021BB}"/>
                </a:ext>
              </a:extLst>
            </p:cNvPr>
            <p:cNvGrpSpPr/>
            <p:nvPr/>
          </p:nvGrpSpPr>
          <p:grpSpPr>
            <a:xfrm>
              <a:off x="3966110" y="2070743"/>
              <a:ext cx="3839313" cy="2658699"/>
              <a:chOff x="3966110" y="2070743"/>
              <a:chExt cx="3839313" cy="2658699"/>
            </a:xfrm>
          </p:grpSpPr>
          <p:sp>
            <p:nvSpPr>
              <p:cNvPr id="13" name="Rectangle 12">
                <a:extLst>
                  <a:ext uri="{FF2B5EF4-FFF2-40B4-BE49-F238E27FC236}">
                    <a16:creationId xmlns:a16="http://schemas.microsoft.com/office/drawing/2014/main" id="{9816F34A-4560-3987-2D84-C31B40C042A3}"/>
                  </a:ext>
                </a:extLst>
              </p:cNvPr>
              <p:cNvSpPr/>
              <p:nvPr/>
            </p:nvSpPr>
            <p:spPr>
              <a:xfrm>
                <a:off x="3966110" y="2070743"/>
                <a:ext cx="3839313" cy="2658699"/>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4F5DB3F-72A3-8444-AE1E-A3C33E527B57}"/>
                  </a:ext>
                </a:extLst>
              </p:cNvPr>
              <p:cNvPicPr>
                <a:picLocks noChangeAspect="1"/>
              </p:cNvPicPr>
              <p:nvPr/>
            </p:nvPicPr>
            <p:blipFill rotWithShape="1">
              <a:blip r:embed="rId3"/>
              <a:srcRect r="2712" b="11731"/>
              <a:stretch/>
            </p:blipFill>
            <p:spPr>
              <a:xfrm>
                <a:off x="4116461" y="2102878"/>
                <a:ext cx="3525068" cy="2626564"/>
              </a:xfrm>
              <a:prstGeom prst="rect">
                <a:avLst/>
              </a:prstGeom>
            </p:spPr>
          </p:pic>
        </p:grpSp>
        <p:sp>
          <p:nvSpPr>
            <p:cNvPr id="12" name="TextBox 11">
              <a:extLst>
                <a:ext uri="{FF2B5EF4-FFF2-40B4-BE49-F238E27FC236}">
                  <a16:creationId xmlns:a16="http://schemas.microsoft.com/office/drawing/2014/main" id="{9052C8BA-8BA9-3268-9259-0ACEED8521B4}"/>
                </a:ext>
              </a:extLst>
            </p:cNvPr>
            <p:cNvSpPr txBox="1"/>
            <p:nvPr/>
          </p:nvSpPr>
          <p:spPr>
            <a:xfrm>
              <a:off x="4127602" y="4916015"/>
              <a:ext cx="31946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Văn bản </a:t>
              </a:r>
            </a:p>
          </p:txBody>
        </p:sp>
      </p:grpSp>
      <p:grpSp>
        <p:nvGrpSpPr>
          <p:cNvPr id="16" name="Group 15">
            <a:extLst>
              <a:ext uri="{FF2B5EF4-FFF2-40B4-BE49-F238E27FC236}">
                <a16:creationId xmlns:a16="http://schemas.microsoft.com/office/drawing/2014/main" id="{92A684B3-2373-2883-8693-B835089129AF}"/>
              </a:ext>
            </a:extLst>
          </p:cNvPr>
          <p:cNvGrpSpPr/>
          <p:nvPr/>
        </p:nvGrpSpPr>
        <p:grpSpPr>
          <a:xfrm>
            <a:off x="12066003" y="2777789"/>
            <a:ext cx="5840199" cy="1992588"/>
            <a:chOff x="10820400" y="2293406"/>
            <a:chExt cx="7239000" cy="2469838"/>
          </a:xfrm>
        </p:grpSpPr>
        <p:grpSp>
          <p:nvGrpSpPr>
            <p:cNvPr id="17" name="Group 16">
              <a:extLst>
                <a:ext uri="{FF2B5EF4-FFF2-40B4-BE49-F238E27FC236}">
                  <a16:creationId xmlns:a16="http://schemas.microsoft.com/office/drawing/2014/main" id="{B8CEA79F-BA8E-F27E-11D4-152E4BB2F072}"/>
                </a:ext>
              </a:extLst>
            </p:cNvPr>
            <p:cNvGrpSpPr/>
            <p:nvPr/>
          </p:nvGrpSpPr>
          <p:grpSpPr>
            <a:xfrm>
              <a:off x="10820400" y="2293406"/>
              <a:ext cx="7239000" cy="1624277"/>
              <a:chOff x="914400" y="6795823"/>
              <a:chExt cx="7239000" cy="1624277"/>
            </a:xfrm>
          </p:grpSpPr>
          <p:sp>
            <p:nvSpPr>
              <p:cNvPr id="19" name="Rectangle 18">
                <a:extLst>
                  <a:ext uri="{FF2B5EF4-FFF2-40B4-BE49-F238E27FC236}">
                    <a16:creationId xmlns:a16="http://schemas.microsoft.com/office/drawing/2014/main" id="{6975ABCF-C77C-0137-B515-1B7A33D2815E}"/>
                  </a:ext>
                </a:extLst>
              </p:cNvPr>
              <p:cNvSpPr/>
              <p:nvPr/>
            </p:nvSpPr>
            <p:spPr>
              <a:xfrm>
                <a:off x="914400" y="6795823"/>
                <a:ext cx="7239000" cy="1624277"/>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1EC557A-8024-D1F7-0A43-F361EEE44440}"/>
                  </a:ext>
                </a:extLst>
              </p:cNvPr>
              <p:cNvPicPr>
                <a:picLocks noChangeAspect="1"/>
              </p:cNvPicPr>
              <p:nvPr/>
            </p:nvPicPr>
            <p:blipFill>
              <a:blip r:embed="rId4"/>
              <a:stretch>
                <a:fillRect/>
              </a:stretch>
            </p:blipFill>
            <p:spPr>
              <a:xfrm>
                <a:off x="1031788" y="6947597"/>
                <a:ext cx="7004224" cy="1320727"/>
              </a:xfrm>
              <a:prstGeom prst="rect">
                <a:avLst/>
              </a:prstGeom>
            </p:spPr>
          </p:pic>
        </p:grpSp>
        <p:sp>
          <p:nvSpPr>
            <p:cNvPr id="18" name="TextBox 17">
              <a:extLst>
                <a:ext uri="{FF2B5EF4-FFF2-40B4-BE49-F238E27FC236}">
                  <a16:creationId xmlns:a16="http://schemas.microsoft.com/office/drawing/2014/main" id="{3E751E93-BB5D-AA69-4CAE-246381F40870}"/>
                </a:ext>
              </a:extLst>
            </p:cNvPr>
            <p:cNvSpPr txBox="1"/>
            <p:nvPr/>
          </p:nvSpPr>
          <p:spPr>
            <a:xfrm>
              <a:off x="12315824" y="4132302"/>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Âm thanh </a:t>
              </a:r>
            </a:p>
          </p:txBody>
        </p:sp>
      </p:grpSp>
      <p:sp>
        <p:nvSpPr>
          <p:cNvPr id="21" name="TextBox 20">
            <a:extLst>
              <a:ext uri="{FF2B5EF4-FFF2-40B4-BE49-F238E27FC236}">
                <a16:creationId xmlns:a16="http://schemas.microsoft.com/office/drawing/2014/main" id="{17AD908F-65A7-D9C9-1931-17BA225B5D2D}"/>
              </a:ext>
            </a:extLst>
          </p:cNvPr>
          <p:cNvSpPr txBox="1"/>
          <p:nvPr/>
        </p:nvSpPr>
        <p:spPr>
          <a:xfrm>
            <a:off x="571474" y="1228823"/>
            <a:ext cx="166116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3 dạng thông tin cơ bản chúng ta thường gặp trên web: </a:t>
            </a:r>
          </a:p>
        </p:txBody>
      </p:sp>
      <p:grpSp>
        <p:nvGrpSpPr>
          <p:cNvPr id="47" name="Group 46">
            <a:extLst>
              <a:ext uri="{FF2B5EF4-FFF2-40B4-BE49-F238E27FC236}">
                <a16:creationId xmlns:a16="http://schemas.microsoft.com/office/drawing/2014/main" id="{B9F84062-1B84-6FF4-A67C-792F99CC3AA6}"/>
              </a:ext>
            </a:extLst>
          </p:cNvPr>
          <p:cNvGrpSpPr/>
          <p:nvPr/>
        </p:nvGrpSpPr>
        <p:grpSpPr>
          <a:xfrm>
            <a:off x="558062" y="4060463"/>
            <a:ext cx="4325108" cy="2593951"/>
            <a:chOff x="303059" y="4645968"/>
            <a:chExt cx="4325108" cy="2593951"/>
          </a:xfrm>
        </p:grpSpPr>
        <p:sp>
          <p:nvSpPr>
            <p:cNvPr id="22" name="Freeform 25">
              <a:extLst>
                <a:ext uri="{FF2B5EF4-FFF2-40B4-BE49-F238E27FC236}">
                  <a16:creationId xmlns:a16="http://schemas.microsoft.com/office/drawing/2014/main" id="{CBDC1FDF-9052-DE13-F105-146FF5CE512C}"/>
                </a:ext>
              </a:extLst>
            </p:cNvPr>
            <p:cNvSpPr/>
            <p:nvPr/>
          </p:nvSpPr>
          <p:spPr>
            <a:xfrm rot="3758172">
              <a:off x="-326138" y="5275165"/>
              <a:ext cx="1794307" cy="535913"/>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03AE2955-9BE4-296E-C354-3C0419EF4813}"/>
                </a:ext>
              </a:extLst>
            </p:cNvPr>
            <p:cNvSpPr/>
            <p:nvPr/>
          </p:nvSpPr>
          <p:spPr>
            <a:xfrm>
              <a:off x="953780" y="6325519"/>
              <a:ext cx="3674387" cy="914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Đọc được </a:t>
              </a:r>
            </a:p>
          </p:txBody>
        </p:sp>
      </p:grpSp>
      <p:grpSp>
        <p:nvGrpSpPr>
          <p:cNvPr id="48" name="Group 47">
            <a:extLst>
              <a:ext uri="{FF2B5EF4-FFF2-40B4-BE49-F238E27FC236}">
                <a16:creationId xmlns:a16="http://schemas.microsoft.com/office/drawing/2014/main" id="{CDCEDC85-3A2D-A526-BD74-AA24562B53C5}"/>
              </a:ext>
            </a:extLst>
          </p:cNvPr>
          <p:cNvGrpSpPr/>
          <p:nvPr/>
        </p:nvGrpSpPr>
        <p:grpSpPr>
          <a:xfrm>
            <a:off x="6415670" y="4002627"/>
            <a:ext cx="4325108" cy="2593951"/>
            <a:chOff x="303059" y="4645968"/>
            <a:chExt cx="4325108" cy="2593951"/>
          </a:xfrm>
        </p:grpSpPr>
        <p:sp>
          <p:nvSpPr>
            <p:cNvPr id="49" name="Freeform 25">
              <a:extLst>
                <a:ext uri="{FF2B5EF4-FFF2-40B4-BE49-F238E27FC236}">
                  <a16:creationId xmlns:a16="http://schemas.microsoft.com/office/drawing/2014/main" id="{5749DD10-03B8-F575-E493-8307A59F8FBD}"/>
                </a:ext>
              </a:extLst>
            </p:cNvPr>
            <p:cNvSpPr/>
            <p:nvPr/>
          </p:nvSpPr>
          <p:spPr>
            <a:xfrm rot="3758172">
              <a:off x="-326138" y="5275165"/>
              <a:ext cx="1794307" cy="535913"/>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0" name="Rectangle: Rounded Corners 49">
              <a:extLst>
                <a:ext uri="{FF2B5EF4-FFF2-40B4-BE49-F238E27FC236}">
                  <a16:creationId xmlns:a16="http://schemas.microsoft.com/office/drawing/2014/main" id="{458394DB-63E4-486D-6C0C-B388377ABBDE}"/>
                </a:ext>
              </a:extLst>
            </p:cNvPr>
            <p:cNvSpPr/>
            <p:nvPr/>
          </p:nvSpPr>
          <p:spPr>
            <a:xfrm>
              <a:off x="953780" y="6325519"/>
              <a:ext cx="3674387" cy="914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Nhìn được </a:t>
              </a:r>
            </a:p>
          </p:txBody>
        </p:sp>
      </p:grpSp>
      <p:grpSp>
        <p:nvGrpSpPr>
          <p:cNvPr id="51" name="Group 50">
            <a:extLst>
              <a:ext uri="{FF2B5EF4-FFF2-40B4-BE49-F238E27FC236}">
                <a16:creationId xmlns:a16="http://schemas.microsoft.com/office/drawing/2014/main" id="{4D8D4FA6-5319-54FB-D68C-90DA134A75F2}"/>
              </a:ext>
            </a:extLst>
          </p:cNvPr>
          <p:cNvGrpSpPr/>
          <p:nvPr/>
        </p:nvGrpSpPr>
        <p:grpSpPr>
          <a:xfrm>
            <a:off x="11773883" y="3473401"/>
            <a:ext cx="4325108" cy="2593951"/>
            <a:chOff x="303059" y="4645968"/>
            <a:chExt cx="4325108" cy="2593951"/>
          </a:xfrm>
        </p:grpSpPr>
        <p:sp>
          <p:nvSpPr>
            <p:cNvPr id="52" name="Freeform 25">
              <a:extLst>
                <a:ext uri="{FF2B5EF4-FFF2-40B4-BE49-F238E27FC236}">
                  <a16:creationId xmlns:a16="http://schemas.microsoft.com/office/drawing/2014/main" id="{027C9292-8F2B-E864-47EC-678E876EC724}"/>
                </a:ext>
              </a:extLst>
            </p:cNvPr>
            <p:cNvSpPr/>
            <p:nvPr/>
          </p:nvSpPr>
          <p:spPr>
            <a:xfrm rot="3758172">
              <a:off x="-326138" y="5275165"/>
              <a:ext cx="1794307" cy="535913"/>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3" name="Rectangle: Rounded Corners 52">
              <a:extLst>
                <a:ext uri="{FF2B5EF4-FFF2-40B4-BE49-F238E27FC236}">
                  <a16:creationId xmlns:a16="http://schemas.microsoft.com/office/drawing/2014/main" id="{C485111C-AA88-D360-AD4A-413FC975B50B}"/>
                </a:ext>
              </a:extLst>
            </p:cNvPr>
            <p:cNvSpPr/>
            <p:nvPr/>
          </p:nvSpPr>
          <p:spPr>
            <a:xfrm>
              <a:off x="953780" y="6325519"/>
              <a:ext cx="3674387" cy="914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Nghe được </a:t>
              </a:r>
            </a:p>
          </p:txBody>
        </p:sp>
      </p:grpSp>
      <p:grpSp>
        <p:nvGrpSpPr>
          <p:cNvPr id="7" name="Group 6">
            <a:extLst>
              <a:ext uri="{FF2B5EF4-FFF2-40B4-BE49-F238E27FC236}">
                <a16:creationId xmlns:a16="http://schemas.microsoft.com/office/drawing/2014/main" id="{3A9F6A45-C605-3B7A-67DC-747D26FB2669}"/>
              </a:ext>
            </a:extLst>
          </p:cNvPr>
          <p:cNvGrpSpPr/>
          <p:nvPr/>
        </p:nvGrpSpPr>
        <p:grpSpPr>
          <a:xfrm>
            <a:off x="2191217" y="6654414"/>
            <a:ext cx="14249400" cy="1524000"/>
            <a:chOff x="2191217" y="6654414"/>
            <a:chExt cx="14249400" cy="1524000"/>
          </a:xfrm>
        </p:grpSpPr>
        <p:grpSp>
          <p:nvGrpSpPr>
            <p:cNvPr id="60" name="Group 59">
              <a:extLst>
                <a:ext uri="{FF2B5EF4-FFF2-40B4-BE49-F238E27FC236}">
                  <a16:creationId xmlns:a16="http://schemas.microsoft.com/office/drawing/2014/main" id="{946998DC-41AD-3516-4D9C-EEE5BE2BA55E}"/>
                </a:ext>
              </a:extLst>
            </p:cNvPr>
            <p:cNvGrpSpPr/>
            <p:nvPr/>
          </p:nvGrpSpPr>
          <p:grpSpPr>
            <a:xfrm>
              <a:off x="2191217" y="6654414"/>
              <a:ext cx="14249400" cy="609600"/>
              <a:chOff x="2191217" y="6654414"/>
              <a:chExt cx="14249400" cy="609600"/>
            </a:xfrm>
          </p:grpSpPr>
          <p:cxnSp>
            <p:nvCxnSpPr>
              <p:cNvPr id="55" name="Straight Connector 54">
                <a:extLst>
                  <a:ext uri="{FF2B5EF4-FFF2-40B4-BE49-F238E27FC236}">
                    <a16:creationId xmlns:a16="http://schemas.microsoft.com/office/drawing/2014/main" id="{FF493B73-36C4-506A-0B93-B08ECACA9E9F}"/>
                  </a:ext>
                </a:extLst>
              </p:cNvPr>
              <p:cNvCxnSpPr/>
              <p:nvPr/>
            </p:nvCxnSpPr>
            <p:spPr>
              <a:xfrm>
                <a:off x="2191217" y="7264014"/>
                <a:ext cx="14249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B89BD8E-E00D-500A-149C-6D5374CF7F46}"/>
                  </a:ext>
                </a:extLst>
              </p:cNvPr>
              <p:cNvCxnSpPr>
                <a:cxnSpLocks/>
              </p:cNvCxnSpPr>
              <p:nvPr/>
            </p:nvCxnSpPr>
            <p:spPr>
              <a:xfrm>
                <a:off x="2209800" y="6654414"/>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8AEBBCB-1A6E-41C2-F68B-352D13143816}"/>
                  </a:ext>
                </a:extLst>
              </p:cNvPr>
              <p:cNvCxnSpPr>
                <a:cxnSpLocks/>
              </p:cNvCxnSpPr>
              <p:nvPr/>
            </p:nvCxnSpPr>
            <p:spPr>
              <a:xfrm>
                <a:off x="16436321" y="6654414"/>
                <a:ext cx="0" cy="6096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3A3A7BA8-0030-8FA6-4C2C-7436F206D5DA}"/>
                </a:ext>
              </a:extLst>
            </p:cNvPr>
            <p:cNvCxnSpPr/>
            <p:nvPr/>
          </p:nvCxnSpPr>
          <p:spPr>
            <a:xfrm>
              <a:off x="9144000" y="7264014"/>
              <a:ext cx="0" cy="914400"/>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3" name="Rectangle: Rounded Corners 62">
            <a:extLst>
              <a:ext uri="{FF2B5EF4-FFF2-40B4-BE49-F238E27FC236}">
                <a16:creationId xmlns:a16="http://schemas.microsoft.com/office/drawing/2014/main" id="{6911C0CF-D6C0-2774-C930-E6475101E695}"/>
              </a:ext>
            </a:extLst>
          </p:cNvPr>
          <p:cNvSpPr/>
          <p:nvPr/>
        </p:nvSpPr>
        <p:spPr>
          <a:xfrm>
            <a:off x="3924299" y="8298907"/>
            <a:ext cx="10439400" cy="1485900"/>
          </a:xfrm>
          <a:prstGeom prst="roundRect">
            <a:avLst/>
          </a:prstGeom>
          <a:solidFill>
            <a:schemeClr val="accent6">
              <a:lumMod val="20000"/>
              <a:lumOff val="80000"/>
            </a:schemeClr>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Siêu liên kết </a:t>
            </a:r>
          </a:p>
        </p:txBody>
      </p:sp>
    </p:spTree>
    <p:extLst>
      <p:ext uri="{BB962C8B-B14F-4D97-AF65-F5344CB8AC3E}">
        <p14:creationId xmlns:p14="http://schemas.microsoft.com/office/powerpoint/2010/main" val="147445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2" name="Freeform 8">
            <a:extLst>
              <a:ext uri="{FF2B5EF4-FFF2-40B4-BE49-F238E27FC236}">
                <a16:creationId xmlns:a16="http://schemas.microsoft.com/office/drawing/2014/main" id="{541C0EA3-17DE-59FE-B672-E264A7CC53E9}"/>
              </a:ext>
            </a:extLst>
          </p:cNvPr>
          <p:cNvSpPr/>
          <p:nvPr/>
        </p:nvSpPr>
        <p:spPr>
          <a:xfrm rot="9634009">
            <a:off x="9281669" y="223099"/>
            <a:ext cx="1527607" cy="1089146"/>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26D01EA0-E4C2-EC6A-93E8-681C30028033}"/>
              </a:ext>
            </a:extLst>
          </p:cNvPr>
          <p:cNvSpPr/>
          <p:nvPr/>
        </p:nvSpPr>
        <p:spPr>
          <a:xfrm>
            <a:off x="16552769" y="787113"/>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07440EE7-E069-EBD1-5A5F-CD70FEF3F7C3}"/>
              </a:ext>
            </a:extLst>
          </p:cNvPr>
          <p:cNvSpPr/>
          <p:nvPr/>
        </p:nvSpPr>
        <p:spPr>
          <a:xfrm>
            <a:off x="-888408" y="2178364"/>
            <a:ext cx="2948963" cy="2965136"/>
          </a:xfrm>
          <a:custGeom>
            <a:avLst/>
            <a:gdLst/>
            <a:ahLst/>
            <a:cxnLst/>
            <a:rect l="l" t="t" r="r" b="b"/>
            <a:pathLst>
              <a:path w="2948963" h="2965136">
                <a:moveTo>
                  <a:pt x="0" y="0"/>
                </a:moveTo>
                <a:lnTo>
                  <a:pt x="2948963" y="0"/>
                </a:lnTo>
                <a:lnTo>
                  <a:pt x="2948963" y="2965136"/>
                </a:lnTo>
                <a:lnTo>
                  <a:pt x="0" y="2965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 name="Group 2"/>
          <p:cNvGrpSpPr/>
          <p:nvPr/>
        </p:nvGrpSpPr>
        <p:grpSpPr>
          <a:xfrm>
            <a:off x="-777589" y="5952321"/>
            <a:ext cx="19843179" cy="4703011"/>
            <a:chOff x="0" y="0"/>
            <a:chExt cx="5226187" cy="1238653"/>
          </a:xfrm>
        </p:grpSpPr>
        <p:sp>
          <p:nvSpPr>
            <p:cNvPr id="3" name="Freeform 3"/>
            <p:cNvSpPr/>
            <p:nvPr/>
          </p:nvSpPr>
          <p:spPr>
            <a:xfrm>
              <a:off x="0" y="0"/>
              <a:ext cx="5226187" cy="1238653"/>
            </a:xfrm>
            <a:custGeom>
              <a:avLst/>
              <a:gdLst/>
              <a:ahLst/>
              <a:cxnLst/>
              <a:rect l="l" t="t" r="r" b="b"/>
              <a:pathLst>
                <a:path w="5226187" h="1238653">
                  <a:moveTo>
                    <a:pt x="0" y="0"/>
                  </a:moveTo>
                  <a:lnTo>
                    <a:pt x="5226187" y="0"/>
                  </a:lnTo>
                  <a:lnTo>
                    <a:pt x="5226187" y="1238653"/>
                  </a:lnTo>
                  <a:lnTo>
                    <a:pt x="0" y="1238653"/>
                  </a:lnTo>
                  <a:close/>
                </a:path>
              </a:pathLst>
            </a:custGeom>
            <a:solidFill>
              <a:srgbClr val="FADF92"/>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Rectangle 6">
            <a:extLst>
              <a:ext uri="{FF2B5EF4-FFF2-40B4-BE49-F238E27FC236}">
                <a16:creationId xmlns:a16="http://schemas.microsoft.com/office/drawing/2014/main" id="{9AB3AB02-244F-952C-9C44-FD4FCF7019B4}"/>
              </a:ext>
            </a:extLst>
          </p:cNvPr>
          <p:cNvSpPr/>
          <p:nvPr/>
        </p:nvSpPr>
        <p:spPr>
          <a:xfrm>
            <a:off x="1619250" y="1114906"/>
            <a:ext cx="15049500" cy="8057188"/>
          </a:xfrm>
          <a:prstGeom prst="rect">
            <a:avLst/>
          </a:prstGeom>
          <a:solidFill>
            <a:schemeClr val="bg1"/>
          </a:solidFill>
          <a:ln w="38100">
            <a:solidFill>
              <a:srgbClr val="5D5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8">
            <a:extLst>
              <a:ext uri="{FF2B5EF4-FFF2-40B4-BE49-F238E27FC236}">
                <a16:creationId xmlns:a16="http://schemas.microsoft.com/office/drawing/2014/main" id="{CCF4EA1D-3CFF-D68A-3990-FC94B68960CB}"/>
              </a:ext>
            </a:extLst>
          </p:cNvPr>
          <p:cNvSpPr/>
          <p:nvPr/>
        </p:nvSpPr>
        <p:spPr>
          <a:xfrm rot="1430103">
            <a:off x="234582" y="242540"/>
            <a:ext cx="1527607" cy="1089146"/>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9D8C5C5C-7BAA-61AC-9C29-B7BF82B6B044}"/>
              </a:ext>
            </a:extLst>
          </p:cNvPr>
          <p:cNvSpPr/>
          <p:nvPr/>
        </p:nvSpPr>
        <p:spPr>
          <a:xfrm rot="8136543">
            <a:off x="16749233" y="3621331"/>
            <a:ext cx="1527607" cy="1089146"/>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E1CC16EE-AC24-6632-FBAF-F72EC83F8CEB}"/>
              </a:ext>
            </a:extLst>
          </p:cNvPr>
          <p:cNvSpPr txBox="1"/>
          <p:nvPr/>
        </p:nvSpPr>
        <p:spPr>
          <a:xfrm>
            <a:off x="1734975" y="3464975"/>
            <a:ext cx="150114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SIÊU LIÊN KẾT </a:t>
            </a:r>
          </a:p>
        </p:txBody>
      </p:sp>
    </p:spTree>
    <p:extLst>
      <p:ext uri="{BB962C8B-B14F-4D97-AF65-F5344CB8AC3E}">
        <p14:creationId xmlns:p14="http://schemas.microsoft.com/office/powerpoint/2010/main" val="3413432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1BD589-E2AD-7EE4-807C-4D21A47580D1}"/>
              </a:ext>
            </a:extLst>
          </p:cNvPr>
          <p:cNvPicPr>
            <a:picLocks noChangeAspect="1"/>
          </p:cNvPicPr>
          <p:nvPr/>
        </p:nvPicPr>
        <p:blipFill rotWithShape="1">
          <a:blip r:embed="rId2"/>
          <a:srcRect l="666"/>
          <a:stretch/>
        </p:blipFill>
        <p:spPr>
          <a:xfrm>
            <a:off x="38100" y="1943100"/>
            <a:ext cx="11582400" cy="6553200"/>
          </a:xfrm>
          <a:prstGeom prst="rect">
            <a:avLst/>
          </a:prstGeom>
        </p:spPr>
      </p:pic>
      <p:sp>
        <p:nvSpPr>
          <p:cNvPr id="14" name="TextBox 13">
            <a:extLst>
              <a:ext uri="{FF2B5EF4-FFF2-40B4-BE49-F238E27FC236}">
                <a16:creationId xmlns:a16="http://schemas.microsoft.com/office/drawing/2014/main" id="{F317F7FC-054C-2F3F-77FB-239661C6815C}"/>
              </a:ext>
            </a:extLst>
          </p:cNvPr>
          <p:cNvSpPr txBox="1"/>
          <p:nvPr/>
        </p:nvSpPr>
        <p:spPr>
          <a:xfrm>
            <a:off x="2133600" y="342900"/>
            <a:ext cx="14020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QUAN SÁT HÌNH ẢNH  VÀ TRẢ LỜI CÂU HỎI </a:t>
            </a:r>
          </a:p>
        </p:txBody>
      </p:sp>
      <p:grpSp>
        <p:nvGrpSpPr>
          <p:cNvPr id="27" name="Group 26">
            <a:extLst>
              <a:ext uri="{FF2B5EF4-FFF2-40B4-BE49-F238E27FC236}">
                <a16:creationId xmlns:a16="http://schemas.microsoft.com/office/drawing/2014/main" id="{E221C757-63F5-E935-4CC5-C215B71B20C6}"/>
              </a:ext>
            </a:extLst>
          </p:cNvPr>
          <p:cNvGrpSpPr/>
          <p:nvPr/>
        </p:nvGrpSpPr>
        <p:grpSpPr>
          <a:xfrm>
            <a:off x="11201400" y="1790700"/>
            <a:ext cx="6858000" cy="6019800"/>
            <a:chOff x="11277600" y="1562100"/>
            <a:chExt cx="6858000" cy="6019800"/>
          </a:xfrm>
        </p:grpSpPr>
        <p:sp>
          <p:nvSpPr>
            <p:cNvPr id="24" name="Rectangle: Rounded Corners 23">
              <a:extLst>
                <a:ext uri="{FF2B5EF4-FFF2-40B4-BE49-F238E27FC236}">
                  <a16:creationId xmlns:a16="http://schemas.microsoft.com/office/drawing/2014/main" id="{29C120A6-527A-B3C9-E53A-1F7E658D5CC1}"/>
                </a:ext>
              </a:extLst>
            </p:cNvPr>
            <p:cNvSpPr/>
            <p:nvPr/>
          </p:nvSpPr>
          <p:spPr>
            <a:xfrm>
              <a:off x="11963400" y="2857500"/>
              <a:ext cx="6172200" cy="4724400"/>
            </a:xfrm>
            <a:custGeom>
              <a:avLst/>
              <a:gdLst>
                <a:gd name="connsiteX0" fmla="*/ 0 w 6172200"/>
                <a:gd name="connsiteY0" fmla="*/ 787416 h 4724400"/>
                <a:gd name="connsiteX1" fmla="*/ 787416 w 6172200"/>
                <a:gd name="connsiteY1" fmla="*/ 0 h 4724400"/>
                <a:gd name="connsiteX2" fmla="*/ 5384784 w 6172200"/>
                <a:gd name="connsiteY2" fmla="*/ 0 h 4724400"/>
                <a:gd name="connsiteX3" fmla="*/ 6172200 w 6172200"/>
                <a:gd name="connsiteY3" fmla="*/ 787416 h 4724400"/>
                <a:gd name="connsiteX4" fmla="*/ 6172200 w 6172200"/>
                <a:gd name="connsiteY4" fmla="*/ 3936984 h 4724400"/>
                <a:gd name="connsiteX5" fmla="*/ 5384784 w 6172200"/>
                <a:gd name="connsiteY5" fmla="*/ 4724400 h 4724400"/>
                <a:gd name="connsiteX6" fmla="*/ 787416 w 6172200"/>
                <a:gd name="connsiteY6" fmla="*/ 4724400 h 4724400"/>
                <a:gd name="connsiteX7" fmla="*/ 0 w 6172200"/>
                <a:gd name="connsiteY7" fmla="*/ 3936984 h 4724400"/>
                <a:gd name="connsiteX8" fmla="*/ 0 w 6172200"/>
                <a:gd name="connsiteY8"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4724400" fill="none" extrusionOk="0">
                  <a:moveTo>
                    <a:pt x="0" y="787416"/>
                  </a:moveTo>
                  <a:cubicBezTo>
                    <a:pt x="-31831" y="311545"/>
                    <a:pt x="345564" y="-51999"/>
                    <a:pt x="787416" y="0"/>
                  </a:cubicBezTo>
                  <a:cubicBezTo>
                    <a:pt x="2245889" y="-7846"/>
                    <a:pt x="4613447" y="-48512"/>
                    <a:pt x="5384784" y="0"/>
                  </a:cubicBezTo>
                  <a:cubicBezTo>
                    <a:pt x="5820494" y="-31969"/>
                    <a:pt x="6199677" y="322584"/>
                    <a:pt x="6172200" y="787416"/>
                  </a:cubicBezTo>
                  <a:cubicBezTo>
                    <a:pt x="6258347" y="2140026"/>
                    <a:pt x="6117785" y="2468218"/>
                    <a:pt x="6172200" y="3936984"/>
                  </a:cubicBezTo>
                  <a:cubicBezTo>
                    <a:pt x="6137188" y="4332645"/>
                    <a:pt x="5742781" y="4690825"/>
                    <a:pt x="5384784" y="4724400"/>
                  </a:cubicBezTo>
                  <a:cubicBezTo>
                    <a:pt x="3655229" y="4630562"/>
                    <a:pt x="1719613" y="4776305"/>
                    <a:pt x="787416" y="4724400"/>
                  </a:cubicBezTo>
                  <a:cubicBezTo>
                    <a:pt x="350590" y="4742055"/>
                    <a:pt x="-39660" y="4438232"/>
                    <a:pt x="0" y="3936984"/>
                  </a:cubicBezTo>
                  <a:cubicBezTo>
                    <a:pt x="-121129" y="2946229"/>
                    <a:pt x="162913" y="1737200"/>
                    <a:pt x="0" y="787416"/>
                  </a:cubicBezTo>
                  <a:close/>
                </a:path>
                <a:path w="6172200" h="4724400" stroke="0" extrusionOk="0">
                  <a:moveTo>
                    <a:pt x="0" y="787416"/>
                  </a:moveTo>
                  <a:cubicBezTo>
                    <a:pt x="4080" y="297217"/>
                    <a:pt x="343745" y="-64065"/>
                    <a:pt x="787416" y="0"/>
                  </a:cubicBezTo>
                  <a:cubicBezTo>
                    <a:pt x="3060593" y="138033"/>
                    <a:pt x="4028912" y="121713"/>
                    <a:pt x="5384784" y="0"/>
                  </a:cubicBezTo>
                  <a:cubicBezTo>
                    <a:pt x="5897000" y="18776"/>
                    <a:pt x="6161025" y="292304"/>
                    <a:pt x="6172200" y="787416"/>
                  </a:cubicBezTo>
                  <a:cubicBezTo>
                    <a:pt x="6209114" y="1657160"/>
                    <a:pt x="6173512" y="3062595"/>
                    <a:pt x="6172200" y="3936984"/>
                  </a:cubicBezTo>
                  <a:cubicBezTo>
                    <a:pt x="6130132" y="4356985"/>
                    <a:pt x="5838108" y="4739297"/>
                    <a:pt x="5384784" y="4724400"/>
                  </a:cubicBezTo>
                  <a:cubicBezTo>
                    <a:pt x="3297452" y="4717740"/>
                    <a:pt x="1470526" y="4818781"/>
                    <a:pt x="787416" y="4724400"/>
                  </a:cubicBezTo>
                  <a:cubicBezTo>
                    <a:pt x="382822" y="4684552"/>
                    <a:pt x="57093" y="4415856"/>
                    <a:pt x="0" y="3936984"/>
                  </a:cubicBezTo>
                  <a:cubicBezTo>
                    <a:pt x="6701" y="3319796"/>
                    <a:pt x="16136" y="2074233"/>
                    <a:pt x="0" y="787416"/>
                  </a:cubicBezTo>
                  <a:close/>
                </a:path>
              </a:pathLst>
            </a:custGeom>
            <a:solidFill>
              <a:schemeClr val="bg1"/>
            </a:solidFill>
            <a:ln w="38100">
              <a:solidFill>
                <a:schemeClr val="accent6">
                  <a:lumMod val="60000"/>
                  <a:lumOff val="40000"/>
                </a:schemeClr>
              </a:solidFill>
              <a:prstDash val="solid"/>
              <a:extLst>
                <a:ext uri="{C807C97D-BFC1-408E-A445-0C87EB9F89A2}">
                  <ask:lineSketchStyleProps xmlns:ask="http://schemas.microsoft.com/office/drawing/2018/sketchyshapes" sd="348033832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Tại sao con trỏ chuột lại có hình dạng bàn tay?</a:t>
              </a:r>
            </a:p>
          </p:txBody>
        </p:sp>
        <p:pic>
          <p:nvPicPr>
            <p:cNvPr id="26" name="Picture 25">
              <a:extLst>
                <a:ext uri="{FF2B5EF4-FFF2-40B4-BE49-F238E27FC236}">
                  <a16:creationId xmlns:a16="http://schemas.microsoft.com/office/drawing/2014/main" id="{DB38AC5C-77C8-7A69-BD91-C68B4BB45D9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1562100"/>
              <a:ext cx="2241203" cy="2419350"/>
            </a:xfrm>
            <a:prstGeom prst="rect">
              <a:avLst/>
            </a:prstGeom>
          </p:spPr>
        </p:pic>
      </p:grpSp>
    </p:spTree>
    <p:extLst>
      <p:ext uri="{BB962C8B-B14F-4D97-AF65-F5344CB8AC3E}">
        <p14:creationId xmlns:p14="http://schemas.microsoft.com/office/powerpoint/2010/main" val="249515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AA8FB83-308C-7BEA-F507-4FFB0FA00674}"/>
              </a:ext>
            </a:extLst>
          </p:cNvPr>
          <p:cNvPicPr>
            <a:picLocks noChangeAspect="1"/>
          </p:cNvPicPr>
          <p:nvPr/>
        </p:nvPicPr>
        <p:blipFill rotWithShape="1">
          <a:blip r:embed="rId2"/>
          <a:srcRect l="666"/>
          <a:stretch/>
        </p:blipFill>
        <p:spPr>
          <a:xfrm rot="487051">
            <a:off x="517211" y="394111"/>
            <a:ext cx="8556459" cy="4841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1" name="Group 10">
            <a:extLst>
              <a:ext uri="{FF2B5EF4-FFF2-40B4-BE49-F238E27FC236}">
                <a16:creationId xmlns:a16="http://schemas.microsoft.com/office/drawing/2014/main" id="{9E597764-FDC1-ADF5-2BFC-C57033910639}"/>
              </a:ext>
            </a:extLst>
          </p:cNvPr>
          <p:cNvGrpSpPr/>
          <p:nvPr/>
        </p:nvGrpSpPr>
        <p:grpSpPr>
          <a:xfrm>
            <a:off x="9677400" y="66726"/>
            <a:ext cx="8572500" cy="4838700"/>
            <a:chOff x="9677400" y="66726"/>
            <a:chExt cx="8572500" cy="4838700"/>
          </a:xfrm>
        </p:grpSpPr>
        <p:sp>
          <p:nvSpPr>
            <p:cNvPr id="3" name="Rectangle: Rounded Corners 2">
              <a:extLst>
                <a:ext uri="{FF2B5EF4-FFF2-40B4-BE49-F238E27FC236}">
                  <a16:creationId xmlns:a16="http://schemas.microsoft.com/office/drawing/2014/main" id="{FFE8CA31-20D2-1B70-2EBA-F65C32C77013}"/>
                </a:ext>
              </a:extLst>
            </p:cNvPr>
            <p:cNvSpPr/>
            <p:nvPr/>
          </p:nvSpPr>
          <p:spPr>
            <a:xfrm>
              <a:off x="9677400" y="714426"/>
              <a:ext cx="8153400" cy="4191000"/>
            </a:xfrm>
            <a:prstGeom prst="round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Một đối tượng nào đó trên trang web, ví dụ như văn bản hay hình ảnh có thể chứa một liên kết gọi đầy đủ là siêu liên kết.</a:t>
              </a:r>
              <a:endParaRPr lang="en-US" sz="3800">
                <a:solidFill>
                  <a:schemeClr val="tx1"/>
                </a:solidFill>
              </a:endParaRPr>
            </a:p>
          </p:txBody>
        </p:sp>
        <p:pic>
          <p:nvPicPr>
            <p:cNvPr id="6" name="Graphic 5" descr="Flower without stem with solid fill">
              <a:extLst>
                <a:ext uri="{FF2B5EF4-FFF2-40B4-BE49-F238E27FC236}">
                  <a16:creationId xmlns:a16="http://schemas.microsoft.com/office/drawing/2014/main" id="{84623F1A-61B3-BEEA-3D2A-D7361B456F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54500" y="66726"/>
              <a:ext cx="1295400" cy="1295400"/>
            </a:xfrm>
            <a:prstGeom prst="rect">
              <a:avLst/>
            </a:prstGeom>
          </p:spPr>
        </p:pic>
      </p:grpSp>
      <p:grpSp>
        <p:nvGrpSpPr>
          <p:cNvPr id="10" name="Group 9">
            <a:extLst>
              <a:ext uri="{FF2B5EF4-FFF2-40B4-BE49-F238E27FC236}">
                <a16:creationId xmlns:a16="http://schemas.microsoft.com/office/drawing/2014/main" id="{7CECA326-64FA-F66F-7A18-8CEF6B5C9856}"/>
              </a:ext>
            </a:extLst>
          </p:cNvPr>
          <p:cNvGrpSpPr/>
          <p:nvPr/>
        </p:nvGrpSpPr>
        <p:grpSpPr>
          <a:xfrm>
            <a:off x="685800" y="5162653"/>
            <a:ext cx="17478375" cy="3552773"/>
            <a:chOff x="685800" y="5162653"/>
            <a:chExt cx="17478375" cy="3552773"/>
          </a:xfrm>
        </p:grpSpPr>
        <p:sp>
          <p:nvSpPr>
            <p:cNvPr id="4" name="Rectangle: Rounded Corners 3">
              <a:extLst>
                <a:ext uri="{FF2B5EF4-FFF2-40B4-BE49-F238E27FC236}">
                  <a16:creationId xmlns:a16="http://schemas.microsoft.com/office/drawing/2014/main" id="{CEDFF532-00B4-D021-7D35-6F922612DFDB}"/>
                </a:ext>
              </a:extLst>
            </p:cNvPr>
            <p:cNvSpPr/>
            <p:nvPr/>
          </p:nvSpPr>
          <p:spPr>
            <a:xfrm>
              <a:off x="685800" y="5810353"/>
              <a:ext cx="16916400" cy="2905073"/>
            </a:xfrm>
            <a:prstGeom prst="round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Nếu di chuyển chuột vào đối tượng chứa liên kết, con trỏ chuột sẽ biến thành hình bàn tay. Khi đó nếu nháy chuột vào liên kết sẽ mở ra một tra</a:t>
              </a:r>
              <a:r>
                <a:rPr lang="en-US" sz="3800">
                  <a:solidFill>
                    <a:schemeClr val="tx1"/>
                  </a:solidFill>
                  <a:latin typeface="Arial" panose="020B0604020202020204" pitchFamily="34" charset="0"/>
                  <a:cs typeface="Arial" panose="020B0604020202020204" pitchFamily="34" charset="0"/>
                </a:rPr>
                <a:t>n</a:t>
              </a:r>
              <a:r>
                <a:rPr lang="vi-VN" sz="3800">
                  <a:solidFill>
                    <a:schemeClr val="tx1"/>
                  </a:solidFill>
                </a:rPr>
                <a:t>g web mới.</a:t>
              </a:r>
              <a:endParaRPr lang="en-US" sz="3800">
                <a:solidFill>
                  <a:schemeClr val="tx1"/>
                </a:solidFill>
              </a:endParaRPr>
            </a:p>
          </p:txBody>
        </p:sp>
        <p:pic>
          <p:nvPicPr>
            <p:cNvPr id="8" name="Graphic 7" descr="Flower without stem with solid fill">
              <a:extLst>
                <a:ext uri="{FF2B5EF4-FFF2-40B4-BE49-F238E27FC236}">
                  <a16:creationId xmlns:a16="http://schemas.microsoft.com/office/drawing/2014/main" id="{7FBDCEB9-0DBB-7685-18BF-FA0A6B7077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68775" y="5162653"/>
              <a:ext cx="1295400" cy="1295400"/>
            </a:xfrm>
            <a:prstGeom prst="rect">
              <a:avLst/>
            </a:prstGeom>
          </p:spPr>
        </p:pic>
      </p:grpSp>
    </p:spTree>
    <p:extLst>
      <p:ext uri="{BB962C8B-B14F-4D97-AF65-F5344CB8AC3E}">
        <p14:creationId xmlns:p14="http://schemas.microsoft.com/office/powerpoint/2010/main" val="29364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3">
            <a:extLst>
              <a:ext uri="{FF2B5EF4-FFF2-40B4-BE49-F238E27FC236}">
                <a16:creationId xmlns:a16="http://schemas.microsoft.com/office/drawing/2014/main" id="{A6E19DE3-BCE2-23A7-DABA-CC8D995D6157}"/>
              </a:ext>
            </a:extLst>
          </p:cNvPr>
          <p:cNvSpPr/>
          <p:nvPr/>
        </p:nvSpPr>
        <p:spPr>
          <a:xfrm>
            <a:off x="12782550" y="5143500"/>
            <a:ext cx="5029200" cy="4580104"/>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4F31E1E0-6535-B193-0DA9-3C35BC9844BB}"/>
              </a:ext>
            </a:extLst>
          </p:cNvPr>
          <p:cNvGrpSpPr/>
          <p:nvPr/>
        </p:nvGrpSpPr>
        <p:grpSpPr>
          <a:xfrm>
            <a:off x="914400" y="1562100"/>
            <a:ext cx="11430000" cy="5357813"/>
            <a:chOff x="990600" y="571500"/>
            <a:chExt cx="11430000" cy="5357813"/>
          </a:xfrm>
        </p:grpSpPr>
        <p:sp>
          <p:nvSpPr>
            <p:cNvPr id="13" name="Rectangle: Rounded Corners 12">
              <a:extLst>
                <a:ext uri="{FF2B5EF4-FFF2-40B4-BE49-F238E27FC236}">
                  <a16:creationId xmlns:a16="http://schemas.microsoft.com/office/drawing/2014/main" id="{0FDE4736-0D91-ED1E-B542-3DA985E48F71}"/>
                </a:ext>
              </a:extLst>
            </p:cNvPr>
            <p:cNvSpPr/>
            <p:nvPr/>
          </p:nvSpPr>
          <p:spPr>
            <a:xfrm>
              <a:off x="990600" y="571500"/>
              <a:ext cx="11430000" cy="535781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B6C1EDB-E107-CB16-5F94-143E304C753B}"/>
                </a:ext>
              </a:extLst>
            </p:cNvPr>
            <p:cNvSpPr txBox="1"/>
            <p:nvPr/>
          </p:nvSpPr>
          <p:spPr>
            <a:xfrm>
              <a:off x="3276600" y="1104900"/>
              <a:ext cx="685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YÊU CẦU </a:t>
              </a:r>
            </a:p>
          </p:txBody>
        </p:sp>
        <p:sp>
          <p:nvSpPr>
            <p:cNvPr id="17" name="TextBox 16">
              <a:extLst>
                <a:ext uri="{FF2B5EF4-FFF2-40B4-BE49-F238E27FC236}">
                  <a16:creationId xmlns:a16="http://schemas.microsoft.com/office/drawing/2014/main" id="{20FFE85B-FCD7-9033-1D27-5B70F63B1C46}"/>
                </a:ext>
              </a:extLst>
            </p:cNvPr>
            <p:cNvSpPr txBox="1"/>
            <p:nvPr/>
          </p:nvSpPr>
          <p:spPr>
            <a:xfrm>
              <a:off x="1562100" y="2380564"/>
              <a:ext cx="10287000" cy="2762936"/>
            </a:xfrm>
            <a:prstGeom prst="rect">
              <a:avLst/>
            </a:prstGeom>
            <a:noFill/>
          </p:spPr>
          <p:txBody>
            <a:bodyPr wrap="square">
              <a:spAutoFit/>
            </a:bodyPr>
            <a:lstStyle/>
            <a:p>
              <a:pPr algn="just">
                <a:lnSpc>
                  <a:spcPct val="150000"/>
                </a:lnSpc>
              </a:pPr>
              <a:r>
                <a:rPr lang="vi-VN" sz="4000"/>
                <a:t>Di chuyển chuột đến các siêu liên kết, nháy chuột vào siêu liên kết, từ đó cho biết các em đã nhìn thấy kết quả như thế nào?</a:t>
              </a:r>
              <a:endParaRPr lang="en-US" sz="4000"/>
            </a:p>
          </p:txBody>
        </p:sp>
      </p:grpSp>
    </p:spTree>
    <p:extLst>
      <p:ext uri="{BB962C8B-B14F-4D97-AF65-F5344CB8AC3E}">
        <p14:creationId xmlns:p14="http://schemas.microsoft.com/office/powerpoint/2010/main" val="36947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AF9272-A255-11C2-1E92-6EA787268D0A}"/>
              </a:ext>
            </a:extLst>
          </p:cNvPr>
          <p:cNvSpPr txBox="1"/>
          <p:nvPr/>
        </p:nvSpPr>
        <p:spPr>
          <a:xfrm>
            <a:off x="5448300" y="571500"/>
            <a:ext cx="7391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CÂU HỎI GỢI Ý </a:t>
            </a:r>
          </a:p>
        </p:txBody>
      </p:sp>
      <p:grpSp>
        <p:nvGrpSpPr>
          <p:cNvPr id="9" name="Group 8">
            <a:extLst>
              <a:ext uri="{FF2B5EF4-FFF2-40B4-BE49-F238E27FC236}">
                <a16:creationId xmlns:a16="http://schemas.microsoft.com/office/drawing/2014/main" id="{A0F60173-EF78-39CE-CBFF-661D85C99C3A}"/>
              </a:ext>
            </a:extLst>
          </p:cNvPr>
          <p:cNvGrpSpPr/>
          <p:nvPr/>
        </p:nvGrpSpPr>
        <p:grpSpPr>
          <a:xfrm>
            <a:off x="1447800" y="1713925"/>
            <a:ext cx="9296400" cy="6665688"/>
            <a:chOff x="800100" y="1867729"/>
            <a:chExt cx="9296400" cy="6665688"/>
          </a:xfrm>
        </p:grpSpPr>
        <p:sp>
          <p:nvSpPr>
            <p:cNvPr id="3" name="Rectangle 2">
              <a:extLst>
                <a:ext uri="{FF2B5EF4-FFF2-40B4-BE49-F238E27FC236}">
                  <a16:creationId xmlns:a16="http://schemas.microsoft.com/office/drawing/2014/main" id="{B2802A98-B9F5-932D-030C-2542DCBC6AAC}"/>
                </a:ext>
              </a:extLst>
            </p:cNvPr>
            <p:cNvSpPr/>
            <p:nvPr/>
          </p:nvSpPr>
          <p:spPr>
            <a:xfrm>
              <a:off x="800100" y="2226883"/>
              <a:ext cx="9296400" cy="608549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536A819-457A-B91D-8D66-AFF42384347A}"/>
                </a:ext>
              </a:extLst>
            </p:cNvPr>
            <p:cNvSpPr/>
            <p:nvPr/>
          </p:nvSpPr>
          <p:spPr>
            <a:xfrm>
              <a:off x="1028700" y="2570767"/>
              <a:ext cx="9067800" cy="5962650"/>
            </a:xfrm>
            <a:prstGeom prst="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02E01F-023F-C43E-EE91-FD54233A822A}"/>
                </a:ext>
              </a:extLst>
            </p:cNvPr>
            <p:cNvSpPr txBox="1"/>
            <p:nvPr/>
          </p:nvSpPr>
          <p:spPr>
            <a:xfrm>
              <a:off x="1500187" y="3195521"/>
              <a:ext cx="8124825"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Chuột thay đổi hình dạng như thế nào?</a:t>
              </a:r>
            </a:p>
            <a:p>
              <a:pPr marL="571500" indent="-571500" algn="just">
                <a:lnSpc>
                  <a:spcPct val="150000"/>
                </a:lnSpc>
                <a:buFont typeface="Arial" panose="020B0604020202020204" pitchFamily="34" charset="0"/>
                <a:buChar char="•"/>
              </a:pPr>
              <a:r>
                <a:rPr lang="vi-VN" sz="4000"/>
                <a:t>Em đã thực hiện thao tác gì?</a:t>
              </a:r>
            </a:p>
            <a:p>
              <a:pPr marL="571500" indent="-571500" algn="just">
                <a:lnSpc>
                  <a:spcPct val="150000"/>
                </a:lnSpc>
                <a:buFont typeface="Arial" panose="020B0604020202020204" pitchFamily="34" charset="0"/>
                <a:buChar char="•"/>
              </a:pPr>
              <a:r>
                <a:rPr lang="vi-VN" sz="4000"/>
                <a:t>Điều gì xảy ra sau khi em nháy chuột vào siêu liên kết?</a:t>
              </a:r>
            </a:p>
          </p:txBody>
        </p:sp>
        <p:pic>
          <p:nvPicPr>
            <p:cNvPr id="2050" name="Picture 2" descr="Pin ">
              <a:extLst>
                <a:ext uri="{FF2B5EF4-FFF2-40B4-BE49-F238E27FC236}">
                  <a16:creationId xmlns:a16="http://schemas.microsoft.com/office/drawing/2014/main" id="{0A29D5A7-6242-B004-7BE3-6500090B8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487" y="1867729"/>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Freeform 2">
            <a:extLst>
              <a:ext uri="{FF2B5EF4-FFF2-40B4-BE49-F238E27FC236}">
                <a16:creationId xmlns:a16="http://schemas.microsoft.com/office/drawing/2014/main" id="{FDA458EC-56C9-5691-2FCE-BE3FB542F850}"/>
              </a:ext>
            </a:extLst>
          </p:cNvPr>
          <p:cNvSpPr/>
          <p:nvPr/>
        </p:nvSpPr>
        <p:spPr>
          <a:xfrm>
            <a:off x="11756272" y="5077725"/>
            <a:ext cx="5454624" cy="4733925"/>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733DFD4B-258F-D37B-1E7E-E119525D8317}"/>
              </a:ext>
            </a:extLst>
          </p:cNvPr>
          <p:cNvSpPr/>
          <p:nvPr/>
        </p:nvSpPr>
        <p:spPr>
          <a:xfrm>
            <a:off x="421440" y="6371408"/>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707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357EBAE-3AE2-7793-68B9-FB3713C91ABD}"/>
              </a:ext>
            </a:extLst>
          </p:cNvPr>
          <p:cNvGrpSpPr/>
          <p:nvPr/>
        </p:nvGrpSpPr>
        <p:grpSpPr>
          <a:xfrm>
            <a:off x="228600" y="647700"/>
            <a:ext cx="10668000" cy="7353300"/>
            <a:chOff x="381000" y="647700"/>
            <a:chExt cx="10668000" cy="7353300"/>
          </a:xfrm>
        </p:grpSpPr>
        <p:pic>
          <p:nvPicPr>
            <p:cNvPr id="14" name="Picture 13">
              <a:extLst>
                <a:ext uri="{FF2B5EF4-FFF2-40B4-BE49-F238E27FC236}">
                  <a16:creationId xmlns:a16="http://schemas.microsoft.com/office/drawing/2014/main" id="{51D4794B-4A4D-2AD8-0700-3120411A4779}"/>
                </a:ext>
              </a:extLst>
            </p:cNvPr>
            <p:cNvPicPr>
              <a:picLocks noChangeAspect="1"/>
            </p:cNvPicPr>
            <p:nvPr/>
          </p:nvPicPr>
          <p:blipFill>
            <a:blip r:embed="rId2"/>
            <a:stretch>
              <a:fillRect/>
            </a:stretch>
          </p:blipFill>
          <p:spPr>
            <a:xfrm>
              <a:off x="381000" y="647700"/>
              <a:ext cx="10668000" cy="6477000"/>
            </a:xfrm>
            <a:prstGeom prst="rect">
              <a:avLst/>
            </a:prstGeom>
          </p:spPr>
        </p:pic>
        <p:sp>
          <p:nvSpPr>
            <p:cNvPr id="15" name="TextBox 14">
              <a:extLst>
                <a:ext uri="{FF2B5EF4-FFF2-40B4-BE49-F238E27FC236}">
                  <a16:creationId xmlns:a16="http://schemas.microsoft.com/office/drawing/2014/main" id="{AA9516DE-F0B3-75DD-FD16-7CF12D71640D}"/>
                </a:ext>
              </a:extLst>
            </p:cNvPr>
            <p:cNvSpPr txBox="1"/>
            <p:nvPr/>
          </p:nvSpPr>
          <p:spPr>
            <a:xfrm>
              <a:off x="2133600" y="7370058"/>
              <a:ext cx="6172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Trang web siêu văn bản </a:t>
              </a:r>
            </a:p>
          </p:txBody>
        </p:sp>
      </p:grpSp>
      <p:sp>
        <p:nvSpPr>
          <p:cNvPr id="18" name="TextBox 17">
            <a:extLst>
              <a:ext uri="{FF2B5EF4-FFF2-40B4-BE49-F238E27FC236}">
                <a16:creationId xmlns:a16="http://schemas.microsoft.com/office/drawing/2014/main" id="{A3257CB3-7E8E-7B95-B405-BB6428893B12}"/>
              </a:ext>
            </a:extLst>
          </p:cNvPr>
          <p:cNvSpPr txBox="1"/>
          <p:nvPr/>
        </p:nvSpPr>
        <p:spPr>
          <a:xfrm>
            <a:off x="11201400" y="2074486"/>
            <a:ext cx="6629400" cy="6138027"/>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t>Siêu văn bản là loại văn bản có nhiều loại thông tin khác nhau như văn bản, âm thanh, hình ảnh, video và các siêu liên kết. </a:t>
            </a:r>
            <a:endParaRPr lang="en-US" sz="3800"/>
          </a:p>
          <a:p>
            <a:pPr algn="just">
              <a:lnSpc>
                <a:spcPct val="150000"/>
              </a:lnSpc>
            </a:pPr>
            <a:r>
              <a:rPr lang="en-US" sz="3800">
                <a:sym typeface="Wingdings" panose="05000000000000000000" pitchFamily="2" charset="2"/>
              </a:rPr>
              <a:t> </a:t>
            </a:r>
            <a:r>
              <a:rPr lang="vi-VN" sz="3800"/>
              <a:t>Như vậy trang web là siêu văn bản.</a:t>
            </a:r>
            <a:endParaRPr lang="en-US" sz="3800"/>
          </a:p>
        </p:txBody>
      </p:sp>
    </p:spTree>
    <p:extLst>
      <p:ext uri="{BB962C8B-B14F-4D97-AF65-F5344CB8AC3E}">
        <p14:creationId xmlns:p14="http://schemas.microsoft.com/office/powerpoint/2010/main" val="122261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7957EF-C2DD-C645-0398-15FCB0DB67D2}"/>
              </a:ext>
            </a:extLst>
          </p:cNvPr>
          <p:cNvSpPr txBox="1"/>
          <p:nvPr/>
        </p:nvSpPr>
        <p:spPr>
          <a:xfrm>
            <a:off x="4114800" y="266700"/>
            <a:ext cx="105156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LUYỆN TẬP </a:t>
            </a:r>
          </a:p>
        </p:txBody>
      </p:sp>
      <p:sp>
        <p:nvSpPr>
          <p:cNvPr id="4" name="Freeform 2">
            <a:extLst>
              <a:ext uri="{FF2B5EF4-FFF2-40B4-BE49-F238E27FC236}">
                <a16:creationId xmlns:a16="http://schemas.microsoft.com/office/drawing/2014/main" id="{72089EB0-4A89-73E6-5E94-6AFEB3C17D1C}"/>
              </a:ext>
            </a:extLst>
          </p:cNvPr>
          <p:cNvSpPr/>
          <p:nvPr/>
        </p:nvSpPr>
        <p:spPr>
          <a:xfrm>
            <a:off x="11163300" y="3467100"/>
            <a:ext cx="6934200" cy="5807393"/>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grpSp>
        <p:nvGrpSpPr>
          <p:cNvPr id="12" name="Group 11">
            <a:extLst>
              <a:ext uri="{FF2B5EF4-FFF2-40B4-BE49-F238E27FC236}">
                <a16:creationId xmlns:a16="http://schemas.microsoft.com/office/drawing/2014/main" id="{25919BF2-1AFA-A7B3-B74D-FF1FFE5D0CF3}"/>
              </a:ext>
            </a:extLst>
          </p:cNvPr>
          <p:cNvGrpSpPr/>
          <p:nvPr/>
        </p:nvGrpSpPr>
        <p:grpSpPr>
          <a:xfrm>
            <a:off x="-762000" y="342900"/>
            <a:ext cx="12260462" cy="7666193"/>
            <a:chOff x="-912185" y="419556"/>
            <a:chExt cx="12260462" cy="7666193"/>
          </a:xfrm>
        </p:grpSpPr>
        <p:sp>
          <p:nvSpPr>
            <p:cNvPr id="3" name="Rectangle 2">
              <a:extLst>
                <a:ext uri="{FF2B5EF4-FFF2-40B4-BE49-F238E27FC236}">
                  <a16:creationId xmlns:a16="http://schemas.microsoft.com/office/drawing/2014/main" id="{66B4BE1C-6B3E-1E0B-C48C-50E6217E5701}"/>
                </a:ext>
              </a:extLst>
            </p:cNvPr>
            <p:cNvSpPr/>
            <p:nvPr/>
          </p:nvSpPr>
          <p:spPr>
            <a:xfrm>
              <a:off x="838200" y="2412831"/>
              <a:ext cx="9753600" cy="533400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tx1"/>
                  </a:solidFill>
                  <a:latin typeface="Arial" panose="020B0604020202020204" pitchFamily="34" charset="0"/>
                  <a:cs typeface="Arial" panose="020B0604020202020204" pitchFamily="34" charset="0"/>
                </a:rPr>
                <a:t>THẢO LUẬN CẶP ĐÔI </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Tác dụng của siêu liên kết trên trang web là gì?</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Dấu hiện nào giúp em nhận biết trên trang web có chứa một siêu liên kết?</a:t>
              </a:r>
            </a:p>
          </p:txBody>
        </p:sp>
        <p:grpSp>
          <p:nvGrpSpPr>
            <p:cNvPr id="5" name="Group 17">
              <a:extLst>
                <a:ext uri="{FF2B5EF4-FFF2-40B4-BE49-F238E27FC236}">
                  <a16:creationId xmlns:a16="http://schemas.microsoft.com/office/drawing/2014/main" id="{A32046CF-8EBB-F8F2-9B59-0DE622667846}"/>
                </a:ext>
              </a:extLst>
            </p:cNvPr>
            <p:cNvGrpSpPr/>
            <p:nvPr/>
          </p:nvGrpSpPr>
          <p:grpSpPr>
            <a:xfrm rot="-8005528">
              <a:off x="-839853" y="347224"/>
              <a:ext cx="3086098" cy="3230761"/>
              <a:chOff x="0" y="-38100"/>
              <a:chExt cx="812800" cy="850900"/>
            </a:xfrm>
          </p:grpSpPr>
          <p:sp>
            <p:nvSpPr>
              <p:cNvPr id="6" name="Freeform 18">
                <a:extLst>
                  <a:ext uri="{FF2B5EF4-FFF2-40B4-BE49-F238E27FC236}">
                    <a16:creationId xmlns:a16="http://schemas.microsoft.com/office/drawing/2014/main" id="{972431A2-B8A7-40CB-B0BD-EE835568C00E}"/>
                  </a:ext>
                </a:extLst>
              </p:cNvPr>
              <p:cNvSpPr/>
              <p:nvPr/>
            </p:nvSpPr>
            <p:spPr>
              <a:xfrm>
                <a:off x="91234" y="-13272"/>
                <a:ext cx="126541" cy="660972"/>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en-US"/>
              </a:p>
            </p:txBody>
          </p:sp>
          <p:sp>
            <p:nvSpPr>
              <p:cNvPr id="8" name="TextBox 19">
                <a:extLst>
                  <a:ext uri="{FF2B5EF4-FFF2-40B4-BE49-F238E27FC236}">
                    <a16:creationId xmlns:a16="http://schemas.microsoft.com/office/drawing/2014/main" id="{50D8A565-3B27-EB31-024B-72637EF4A9C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17">
              <a:extLst>
                <a:ext uri="{FF2B5EF4-FFF2-40B4-BE49-F238E27FC236}">
                  <a16:creationId xmlns:a16="http://schemas.microsoft.com/office/drawing/2014/main" id="{157C87A1-0CE9-B3B4-5EDC-5D4E6DD93E29}"/>
                </a:ext>
              </a:extLst>
            </p:cNvPr>
            <p:cNvGrpSpPr/>
            <p:nvPr/>
          </p:nvGrpSpPr>
          <p:grpSpPr>
            <a:xfrm rot="-8005528">
              <a:off x="8189848" y="4927319"/>
              <a:ext cx="3086098" cy="3230761"/>
              <a:chOff x="0" y="-38100"/>
              <a:chExt cx="812800" cy="850900"/>
            </a:xfrm>
          </p:grpSpPr>
          <p:sp>
            <p:nvSpPr>
              <p:cNvPr id="10" name="Freeform 18">
                <a:extLst>
                  <a:ext uri="{FF2B5EF4-FFF2-40B4-BE49-F238E27FC236}">
                    <a16:creationId xmlns:a16="http://schemas.microsoft.com/office/drawing/2014/main" id="{A90E7A00-69AA-1FBA-37D7-50413C6AEC66}"/>
                  </a:ext>
                </a:extLst>
              </p:cNvPr>
              <p:cNvSpPr/>
              <p:nvPr/>
            </p:nvSpPr>
            <p:spPr>
              <a:xfrm>
                <a:off x="0" y="0"/>
                <a:ext cx="153254" cy="597387"/>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en-US"/>
              </a:p>
            </p:txBody>
          </p:sp>
          <p:sp>
            <p:nvSpPr>
              <p:cNvPr id="11" name="TextBox 19">
                <a:extLst>
                  <a:ext uri="{FF2B5EF4-FFF2-40B4-BE49-F238E27FC236}">
                    <a16:creationId xmlns:a16="http://schemas.microsoft.com/office/drawing/2014/main" id="{ED702C08-6ED2-C502-7DDB-0FDA06A1175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Tree>
    <p:extLst>
      <p:ext uri="{BB962C8B-B14F-4D97-AF65-F5344CB8AC3E}">
        <p14:creationId xmlns:p14="http://schemas.microsoft.com/office/powerpoint/2010/main" val="32691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671D152-3509-6091-83DF-E60F97F09EE7}"/>
              </a:ext>
            </a:extLst>
          </p:cNvPr>
          <p:cNvSpPr txBox="1"/>
          <p:nvPr/>
        </p:nvSpPr>
        <p:spPr>
          <a:xfrm>
            <a:off x="1371600" y="594530"/>
            <a:ext cx="97536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Tác dụng của siêu liên kết </a:t>
            </a:r>
          </a:p>
        </p:txBody>
      </p:sp>
      <p:grpSp>
        <p:nvGrpSpPr>
          <p:cNvPr id="16" name="Group 15">
            <a:extLst>
              <a:ext uri="{FF2B5EF4-FFF2-40B4-BE49-F238E27FC236}">
                <a16:creationId xmlns:a16="http://schemas.microsoft.com/office/drawing/2014/main" id="{BA87B59C-DB3C-47F8-F205-91C5D30CF91C}"/>
              </a:ext>
            </a:extLst>
          </p:cNvPr>
          <p:cNvGrpSpPr/>
          <p:nvPr/>
        </p:nvGrpSpPr>
        <p:grpSpPr>
          <a:xfrm>
            <a:off x="571500" y="1667928"/>
            <a:ext cx="11125200" cy="1447800"/>
            <a:chOff x="457200" y="1866900"/>
            <a:chExt cx="11125200" cy="1447800"/>
          </a:xfrm>
        </p:grpSpPr>
        <p:sp>
          <p:nvSpPr>
            <p:cNvPr id="13" name="Rectangle 12">
              <a:extLst>
                <a:ext uri="{FF2B5EF4-FFF2-40B4-BE49-F238E27FC236}">
                  <a16:creationId xmlns:a16="http://schemas.microsoft.com/office/drawing/2014/main" id="{2FFDD8E9-5F06-9DDA-E93E-71736008C66D}"/>
                </a:ext>
              </a:extLst>
            </p:cNvPr>
            <p:cNvSpPr/>
            <p:nvPr/>
          </p:nvSpPr>
          <p:spPr>
            <a:xfrm>
              <a:off x="457200" y="1866900"/>
              <a:ext cx="10896600" cy="1295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Lối tắt cho phép mở một trang web mới.</a:t>
              </a:r>
            </a:p>
          </p:txBody>
        </p:sp>
        <p:sp>
          <p:nvSpPr>
            <p:cNvPr id="15" name="Rectangle 14">
              <a:extLst>
                <a:ext uri="{FF2B5EF4-FFF2-40B4-BE49-F238E27FC236}">
                  <a16:creationId xmlns:a16="http://schemas.microsoft.com/office/drawing/2014/main" id="{C4CF7E40-39F0-CE06-0392-7AD4F9C0DE16}"/>
                </a:ext>
              </a:extLst>
            </p:cNvPr>
            <p:cNvSpPr/>
            <p:nvPr/>
          </p:nvSpPr>
          <p:spPr>
            <a:xfrm>
              <a:off x="685800" y="2019300"/>
              <a:ext cx="10896600" cy="1295400"/>
            </a:xfrm>
            <a:prstGeom prst="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Lối tắt cho phép mở một trang web mới.</a:t>
              </a:r>
            </a:p>
          </p:txBody>
        </p:sp>
      </p:grpSp>
      <p:grpSp>
        <p:nvGrpSpPr>
          <p:cNvPr id="17" name="Group 16">
            <a:extLst>
              <a:ext uri="{FF2B5EF4-FFF2-40B4-BE49-F238E27FC236}">
                <a16:creationId xmlns:a16="http://schemas.microsoft.com/office/drawing/2014/main" id="{AE7918CE-1BB0-4516-DEC4-D484F58A2A49}"/>
              </a:ext>
            </a:extLst>
          </p:cNvPr>
          <p:cNvGrpSpPr/>
          <p:nvPr/>
        </p:nvGrpSpPr>
        <p:grpSpPr>
          <a:xfrm>
            <a:off x="576262" y="3845265"/>
            <a:ext cx="11125200" cy="1983090"/>
            <a:chOff x="457200" y="1866900"/>
            <a:chExt cx="11125200" cy="1447800"/>
          </a:xfrm>
        </p:grpSpPr>
        <p:sp>
          <p:nvSpPr>
            <p:cNvPr id="18" name="Rectangle 17">
              <a:extLst>
                <a:ext uri="{FF2B5EF4-FFF2-40B4-BE49-F238E27FC236}">
                  <a16:creationId xmlns:a16="http://schemas.microsoft.com/office/drawing/2014/main" id="{946E89E3-B90D-4B60-2A58-F9EA3B2D5180}"/>
                </a:ext>
              </a:extLst>
            </p:cNvPr>
            <p:cNvSpPr/>
            <p:nvPr/>
          </p:nvSpPr>
          <p:spPr>
            <a:xfrm>
              <a:off x="457200" y="1866900"/>
              <a:ext cx="10896600" cy="1295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Lối tắt cho phép mở một trang web mới.</a:t>
              </a:r>
            </a:p>
          </p:txBody>
        </p:sp>
        <p:sp>
          <p:nvSpPr>
            <p:cNvPr id="19" name="Rectangle 18">
              <a:extLst>
                <a:ext uri="{FF2B5EF4-FFF2-40B4-BE49-F238E27FC236}">
                  <a16:creationId xmlns:a16="http://schemas.microsoft.com/office/drawing/2014/main" id="{92770016-03CE-2501-D1C6-227C98DCB4AB}"/>
                </a:ext>
              </a:extLst>
            </p:cNvPr>
            <p:cNvSpPr/>
            <p:nvPr/>
          </p:nvSpPr>
          <p:spPr>
            <a:xfrm>
              <a:off x="685800" y="2019300"/>
              <a:ext cx="10896600" cy="1295400"/>
            </a:xfrm>
            <a:prstGeom prst="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Giúp truy cập các thông tin liên quan ở các trang web khác nhau trên Internet.</a:t>
              </a:r>
            </a:p>
          </p:txBody>
        </p:sp>
      </p:grpSp>
      <p:grpSp>
        <p:nvGrpSpPr>
          <p:cNvPr id="24" name="Group 23">
            <a:extLst>
              <a:ext uri="{FF2B5EF4-FFF2-40B4-BE49-F238E27FC236}">
                <a16:creationId xmlns:a16="http://schemas.microsoft.com/office/drawing/2014/main" id="{04A8C25C-3983-00D6-079A-D6F5B5EB69CB}"/>
              </a:ext>
            </a:extLst>
          </p:cNvPr>
          <p:cNvGrpSpPr/>
          <p:nvPr/>
        </p:nvGrpSpPr>
        <p:grpSpPr>
          <a:xfrm>
            <a:off x="4114800" y="6512342"/>
            <a:ext cx="13006035" cy="3134823"/>
            <a:chOff x="3962400" y="6418049"/>
            <a:chExt cx="13006035" cy="3134823"/>
          </a:xfrm>
        </p:grpSpPr>
        <p:pic>
          <p:nvPicPr>
            <p:cNvPr id="20" name="Picture 19">
              <a:extLst>
                <a:ext uri="{FF2B5EF4-FFF2-40B4-BE49-F238E27FC236}">
                  <a16:creationId xmlns:a16="http://schemas.microsoft.com/office/drawing/2014/main" id="{DA4C7D11-AFFC-C069-650F-BE9293253DA0}"/>
                </a:ext>
              </a:extLst>
            </p:cNvPr>
            <p:cNvPicPr>
              <a:picLocks noChangeAspect="1"/>
            </p:cNvPicPr>
            <p:nvPr/>
          </p:nvPicPr>
          <p:blipFill>
            <a:blip r:embed="rId2"/>
            <a:stretch>
              <a:fillRect/>
            </a:stretch>
          </p:blipFill>
          <p:spPr>
            <a:xfrm>
              <a:off x="7945986" y="6418049"/>
              <a:ext cx="9022449" cy="3028272"/>
            </a:xfrm>
            <a:prstGeom prst="rect">
              <a:avLst/>
            </a:prstGeom>
          </p:spPr>
        </p:pic>
        <p:sp>
          <p:nvSpPr>
            <p:cNvPr id="23" name="TextBox 22">
              <a:extLst>
                <a:ext uri="{FF2B5EF4-FFF2-40B4-BE49-F238E27FC236}">
                  <a16:creationId xmlns:a16="http://schemas.microsoft.com/office/drawing/2014/main" id="{DCE752A9-8C17-AE31-C05D-040EBC179103}"/>
                </a:ext>
              </a:extLst>
            </p:cNvPr>
            <p:cNvSpPr txBox="1"/>
            <p:nvPr/>
          </p:nvSpPr>
          <p:spPr>
            <a:xfrm>
              <a:off x="3962400" y="8921930"/>
              <a:ext cx="4800600" cy="630942"/>
            </a:xfrm>
            <a:prstGeom prst="rect">
              <a:avLst/>
            </a:prstGeom>
            <a:noFill/>
          </p:spPr>
          <p:txBody>
            <a:bodyPr wrap="square" rtlCol="0">
              <a:spAutoFit/>
            </a:bodyPr>
            <a:lstStyle/>
            <a:p>
              <a:pPr algn="ctr"/>
              <a:r>
                <a:rPr lang="en-US" sz="3500" b="1" i="1">
                  <a:solidFill>
                    <a:schemeClr val="bg1"/>
                  </a:solidFill>
                  <a:latin typeface="Arial" panose="020B0604020202020204" pitchFamily="34" charset="0"/>
                  <a:cs typeface="Arial" panose="020B0604020202020204" pitchFamily="34" charset="0"/>
                </a:rPr>
                <a:t>Siêu liên kết </a:t>
              </a:r>
            </a:p>
          </p:txBody>
        </p:sp>
      </p:grpSp>
      <p:sp>
        <p:nvSpPr>
          <p:cNvPr id="21" name="Freeform 25">
            <a:extLst>
              <a:ext uri="{FF2B5EF4-FFF2-40B4-BE49-F238E27FC236}">
                <a16:creationId xmlns:a16="http://schemas.microsoft.com/office/drawing/2014/main" id="{17CD878C-8C82-C862-A1AD-F299F2F4C410}"/>
              </a:ext>
            </a:extLst>
          </p:cNvPr>
          <p:cNvSpPr/>
          <p:nvPr/>
        </p:nvSpPr>
        <p:spPr>
          <a:xfrm rot="7788337" flipV="1">
            <a:off x="11657932" y="6024986"/>
            <a:ext cx="2556306" cy="558166"/>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69FF1BD5-E748-FE37-4033-5A250B0DEE6A}"/>
              </a:ext>
            </a:extLst>
          </p:cNvPr>
          <p:cNvSpPr/>
          <p:nvPr/>
        </p:nvSpPr>
        <p:spPr>
          <a:xfrm>
            <a:off x="12604267" y="1496348"/>
            <a:ext cx="5337760" cy="4468980"/>
          </a:xfrm>
          <a:prstGeom prst="roundRect">
            <a:avLst/>
          </a:prstGeom>
          <a:solidFill>
            <a:schemeClr val="bg1"/>
          </a:solidFill>
          <a:ln w="28575">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Dấu hiệu nhận biết: </a:t>
            </a:r>
            <a:r>
              <a:rPr lang="en-US" sz="3500">
                <a:solidFill>
                  <a:schemeClr val="tx1"/>
                </a:solidFill>
                <a:latin typeface="Arial" panose="020B0604020202020204" pitchFamily="34" charset="0"/>
                <a:cs typeface="Arial" panose="020B0604020202020204" pitchFamily="34" charset="0"/>
              </a:rPr>
              <a:t>khi di chuyển thì chuột biến thành hình bàn tay nhấp vào là sẽ mở ra một trang web mới. </a:t>
            </a:r>
          </a:p>
        </p:txBody>
      </p:sp>
      <p:sp>
        <p:nvSpPr>
          <p:cNvPr id="3" name="Rectangle: Rounded Corners 2">
            <a:extLst>
              <a:ext uri="{FF2B5EF4-FFF2-40B4-BE49-F238E27FC236}">
                <a16:creationId xmlns:a16="http://schemas.microsoft.com/office/drawing/2014/main" id="{4B137304-BDE8-43F1-883C-0B32B397ACB2}"/>
              </a:ext>
            </a:extLst>
          </p:cNvPr>
          <p:cNvSpPr/>
          <p:nvPr/>
        </p:nvSpPr>
        <p:spPr>
          <a:xfrm>
            <a:off x="409751" y="6844727"/>
            <a:ext cx="7410098" cy="1774345"/>
          </a:xfrm>
          <a:prstGeom prst="roundRect">
            <a:avLst/>
          </a:prstGeom>
          <a:solidFill>
            <a:schemeClr val="bg1"/>
          </a:solidFill>
          <a:ln w="28575">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Văn bản chứa siêu liên kết thường có màu xanh và dấu gạch chân. </a:t>
            </a:r>
          </a:p>
        </p:txBody>
      </p:sp>
      <p:sp>
        <p:nvSpPr>
          <p:cNvPr id="4" name="Freeform 25">
            <a:extLst>
              <a:ext uri="{FF2B5EF4-FFF2-40B4-BE49-F238E27FC236}">
                <a16:creationId xmlns:a16="http://schemas.microsoft.com/office/drawing/2014/main" id="{A5DB650E-F947-B601-4700-4D7C6F8E36D1}"/>
              </a:ext>
            </a:extLst>
          </p:cNvPr>
          <p:cNvSpPr/>
          <p:nvPr/>
        </p:nvSpPr>
        <p:spPr>
          <a:xfrm rot="1931171" flipV="1">
            <a:off x="7140585" y="6706182"/>
            <a:ext cx="1910496" cy="541013"/>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686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6FAA2A-47FD-387B-6D90-FA4C6A782919}"/>
              </a:ext>
            </a:extLst>
          </p:cNvPr>
          <p:cNvSpPr txBox="1"/>
          <p:nvPr/>
        </p:nvSpPr>
        <p:spPr>
          <a:xfrm>
            <a:off x="4038600" y="571500"/>
            <a:ext cx="10210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KHỞI ĐỘNG </a:t>
            </a:r>
          </a:p>
        </p:txBody>
      </p:sp>
      <p:sp>
        <p:nvSpPr>
          <p:cNvPr id="14" name="Rectangle 13">
            <a:extLst>
              <a:ext uri="{FF2B5EF4-FFF2-40B4-BE49-F238E27FC236}">
                <a16:creationId xmlns:a16="http://schemas.microsoft.com/office/drawing/2014/main" id="{1A9CB4C1-E71E-81B7-C8D3-B291BADB3F2A}"/>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128077A-A0A3-5557-0365-7A043178523E}"/>
              </a:ext>
            </a:extLst>
          </p:cNvPr>
          <p:cNvGrpSpPr/>
          <p:nvPr/>
        </p:nvGrpSpPr>
        <p:grpSpPr>
          <a:xfrm>
            <a:off x="-152400" y="1421963"/>
            <a:ext cx="13487400" cy="5826562"/>
            <a:chOff x="1981200" y="2628900"/>
            <a:chExt cx="13487400" cy="5826562"/>
          </a:xfrm>
        </p:grpSpPr>
        <p:grpSp>
          <p:nvGrpSpPr>
            <p:cNvPr id="21" name="Group 20">
              <a:extLst>
                <a:ext uri="{FF2B5EF4-FFF2-40B4-BE49-F238E27FC236}">
                  <a16:creationId xmlns:a16="http://schemas.microsoft.com/office/drawing/2014/main" id="{9AAE723E-00C0-897F-E100-10D05286C753}"/>
                </a:ext>
              </a:extLst>
            </p:cNvPr>
            <p:cNvGrpSpPr/>
            <p:nvPr/>
          </p:nvGrpSpPr>
          <p:grpSpPr>
            <a:xfrm>
              <a:off x="1981200" y="2628900"/>
              <a:ext cx="13487400" cy="5826562"/>
              <a:chOff x="0" y="2593537"/>
              <a:chExt cx="13487400" cy="5826562"/>
            </a:xfrm>
          </p:grpSpPr>
          <p:sp>
            <p:nvSpPr>
              <p:cNvPr id="16" name="Rectangle: Rounded Corners 15">
                <a:extLst>
                  <a:ext uri="{FF2B5EF4-FFF2-40B4-BE49-F238E27FC236}">
                    <a16:creationId xmlns:a16="http://schemas.microsoft.com/office/drawing/2014/main" id="{BDF56816-17A8-406A-03FE-C58582EE7224}"/>
                  </a:ext>
                </a:extLst>
              </p:cNvPr>
              <p:cNvSpPr/>
              <p:nvPr/>
            </p:nvSpPr>
            <p:spPr>
              <a:xfrm>
                <a:off x="914400" y="3658688"/>
                <a:ext cx="12573000" cy="4761411"/>
              </a:xfrm>
              <a:custGeom>
                <a:avLst/>
                <a:gdLst>
                  <a:gd name="connsiteX0" fmla="*/ 0 w 12573000"/>
                  <a:gd name="connsiteY0" fmla="*/ 793584 h 4761411"/>
                  <a:gd name="connsiteX1" fmla="*/ 793584 w 12573000"/>
                  <a:gd name="connsiteY1" fmla="*/ 0 h 4761411"/>
                  <a:gd name="connsiteX2" fmla="*/ 11779416 w 12573000"/>
                  <a:gd name="connsiteY2" fmla="*/ 0 h 4761411"/>
                  <a:gd name="connsiteX3" fmla="*/ 12573000 w 12573000"/>
                  <a:gd name="connsiteY3" fmla="*/ 793584 h 4761411"/>
                  <a:gd name="connsiteX4" fmla="*/ 12573000 w 12573000"/>
                  <a:gd name="connsiteY4" fmla="*/ 3967827 h 4761411"/>
                  <a:gd name="connsiteX5" fmla="*/ 11779416 w 12573000"/>
                  <a:gd name="connsiteY5" fmla="*/ 4761411 h 4761411"/>
                  <a:gd name="connsiteX6" fmla="*/ 793584 w 12573000"/>
                  <a:gd name="connsiteY6" fmla="*/ 4761411 h 4761411"/>
                  <a:gd name="connsiteX7" fmla="*/ 0 w 12573000"/>
                  <a:gd name="connsiteY7" fmla="*/ 3967827 h 4761411"/>
                  <a:gd name="connsiteX8" fmla="*/ 0 w 12573000"/>
                  <a:gd name="connsiteY8" fmla="*/ 793584 h 476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0" h="4761411" fill="none" extrusionOk="0">
                    <a:moveTo>
                      <a:pt x="0" y="793584"/>
                    </a:moveTo>
                    <a:cubicBezTo>
                      <a:pt x="2201" y="414881"/>
                      <a:pt x="375390" y="33717"/>
                      <a:pt x="793584" y="0"/>
                    </a:cubicBezTo>
                    <a:cubicBezTo>
                      <a:pt x="3008668" y="72427"/>
                      <a:pt x="6720464" y="61419"/>
                      <a:pt x="11779416" y="0"/>
                    </a:cubicBezTo>
                    <a:cubicBezTo>
                      <a:pt x="12213428" y="-29407"/>
                      <a:pt x="12532242" y="342972"/>
                      <a:pt x="12573000" y="793584"/>
                    </a:cubicBezTo>
                    <a:cubicBezTo>
                      <a:pt x="12673876" y="1464749"/>
                      <a:pt x="12465687" y="2554091"/>
                      <a:pt x="12573000" y="3967827"/>
                    </a:cubicBezTo>
                    <a:cubicBezTo>
                      <a:pt x="12576380" y="4388955"/>
                      <a:pt x="12164313" y="4701563"/>
                      <a:pt x="11779416" y="4761411"/>
                    </a:cubicBezTo>
                    <a:cubicBezTo>
                      <a:pt x="9333088" y="4791238"/>
                      <a:pt x="6086154" y="4682105"/>
                      <a:pt x="793584" y="4761411"/>
                    </a:cubicBezTo>
                    <a:cubicBezTo>
                      <a:pt x="420167" y="4754078"/>
                      <a:pt x="-73190" y="4420584"/>
                      <a:pt x="0" y="3967827"/>
                    </a:cubicBezTo>
                    <a:cubicBezTo>
                      <a:pt x="50037" y="3069346"/>
                      <a:pt x="770" y="1133403"/>
                      <a:pt x="0" y="793584"/>
                    </a:cubicBezTo>
                    <a:close/>
                  </a:path>
                  <a:path w="12573000" h="4761411" stroke="0" extrusionOk="0">
                    <a:moveTo>
                      <a:pt x="0" y="793584"/>
                    </a:moveTo>
                    <a:cubicBezTo>
                      <a:pt x="57743" y="371040"/>
                      <a:pt x="359999" y="9790"/>
                      <a:pt x="793584" y="0"/>
                    </a:cubicBezTo>
                    <a:cubicBezTo>
                      <a:pt x="2469212" y="123000"/>
                      <a:pt x="6455569" y="-96860"/>
                      <a:pt x="11779416" y="0"/>
                    </a:cubicBezTo>
                    <a:cubicBezTo>
                      <a:pt x="12151574" y="-50398"/>
                      <a:pt x="12602120" y="296594"/>
                      <a:pt x="12573000" y="793584"/>
                    </a:cubicBezTo>
                    <a:cubicBezTo>
                      <a:pt x="12576173" y="2360514"/>
                      <a:pt x="12667267" y="2828697"/>
                      <a:pt x="12573000" y="3967827"/>
                    </a:cubicBezTo>
                    <a:cubicBezTo>
                      <a:pt x="12504644" y="4430875"/>
                      <a:pt x="12166491" y="4753030"/>
                      <a:pt x="11779416" y="4761411"/>
                    </a:cubicBezTo>
                    <a:cubicBezTo>
                      <a:pt x="7670568" y="4600704"/>
                      <a:pt x="2884988" y="4801078"/>
                      <a:pt x="793584" y="4761411"/>
                    </a:cubicBezTo>
                    <a:cubicBezTo>
                      <a:pt x="282295" y="4746666"/>
                      <a:pt x="-76515" y="4371447"/>
                      <a:pt x="0" y="3967827"/>
                    </a:cubicBezTo>
                    <a:cubicBezTo>
                      <a:pt x="32216" y="2962592"/>
                      <a:pt x="57206" y="2228353"/>
                      <a:pt x="0" y="793584"/>
                    </a:cubicBezTo>
                    <a:close/>
                  </a:path>
                </a:pathLst>
              </a:custGeom>
              <a:solidFill>
                <a:schemeClr val="bg1"/>
              </a:solidFill>
              <a:ln w="38100">
                <a:solidFill>
                  <a:schemeClr val="accent6">
                    <a:lumMod val="60000"/>
                    <a:lumOff val="4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115D56A-F314-EE55-4AF8-AA9C53DA358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593537"/>
                <a:ext cx="2362200" cy="2549963"/>
              </a:xfrm>
              <a:prstGeom prst="rect">
                <a:avLst/>
              </a:prstGeom>
            </p:spPr>
          </p:pic>
          <p:sp>
            <p:nvSpPr>
              <p:cNvPr id="20" name="TextBox 19">
                <a:extLst>
                  <a:ext uri="{FF2B5EF4-FFF2-40B4-BE49-F238E27FC236}">
                    <a16:creationId xmlns:a16="http://schemas.microsoft.com/office/drawing/2014/main" id="{AC71CCBB-0189-7576-CA59-C1B354E4828B}"/>
                  </a:ext>
                </a:extLst>
              </p:cNvPr>
              <p:cNvSpPr txBox="1"/>
              <p:nvPr/>
            </p:nvSpPr>
            <p:spPr>
              <a:xfrm>
                <a:off x="1752600" y="4915094"/>
                <a:ext cx="1089660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Ngoài các loại thông tin như văn bản, hình ảnh, âm thanh trên internet, em còn biết loại thông tin nào nữa có trên internet?</a:t>
                </a:r>
              </a:p>
              <a:p>
                <a:pPr marL="571500" indent="-571500" algn="just">
                  <a:lnSpc>
                    <a:spcPct val="150000"/>
                  </a:lnSpc>
                  <a:buFont typeface="Arial" panose="020B0604020202020204" pitchFamily="34" charset="0"/>
                  <a:buChar char="•"/>
                </a:pPr>
                <a:r>
                  <a:rPr lang="vi-VN" sz="3600"/>
                  <a:t>Nó có điểm gì khác với các loại thông tin đã nêu?</a:t>
                </a:r>
              </a:p>
            </p:txBody>
          </p:sp>
        </p:grpSp>
        <p:sp>
          <p:nvSpPr>
            <p:cNvPr id="6" name="TextBox 5">
              <a:extLst>
                <a:ext uri="{FF2B5EF4-FFF2-40B4-BE49-F238E27FC236}">
                  <a16:creationId xmlns:a16="http://schemas.microsoft.com/office/drawing/2014/main" id="{74294E8F-92DE-71FC-7597-E902C8E20D0E}"/>
                </a:ext>
              </a:extLst>
            </p:cNvPr>
            <p:cNvSpPr txBox="1"/>
            <p:nvPr/>
          </p:nvSpPr>
          <p:spPr>
            <a:xfrm>
              <a:off x="5524500" y="4025467"/>
              <a:ext cx="76962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LÀM VIỆC NHÓM </a:t>
              </a:r>
            </a:p>
          </p:txBody>
        </p:sp>
      </p:grpSp>
      <p:sp>
        <p:nvSpPr>
          <p:cNvPr id="23" name="Freeform 4">
            <a:extLst>
              <a:ext uri="{FF2B5EF4-FFF2-40B4-BE49-F238E27FC236}">
                <a16:creationId xmlns:a16="http://schemas.microsoft.com/office/drawing/2014/main" id="{3AC3B40C-BF19-FF6E-FC9D-7F1032F02C68}"/>
              </a:ext>
            </a:extLst>
          </p:cNvPr>
          <p:cNvSpPr/>
          <p:nvPr/>
        </p:nvSpPr>
        <p:spPr>
          <a:xfrm>
            <a:off x="12344400" y="5619750"/>
            <a:ext cx="5867807" cy="4114800"/>
          </a:xfrm>
          <a:custGeom>
            <a:avLst/>
            <a:gdLst/>
            <a:ahLst/>
            <a:cxnLst/>
            <a:rect l="l" t="t" r="r" b="b"/>
            <a:pathLst>
              <a:path w="5867807" h="4114800">
                <a:moveTo>
                  <a:pt x="0" y="0"/>
                </a:moveTo>
                <a:lnTo>
                  <a:pt x="5867807" y="0"/>
                </a:lnTo>
                <a:lnTo>
                  <a:pt x="58678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Freeform 8">
            <a:extLst>
              <a:ext uri="{FF2B5EF4-FFF2-40B4-BE49-F238E27FC236}">
                <a16:creationId xmlns:a16="http://schemas.microsoft.com/office/drawing/2014/main" id="{2BA3E184-B995-F5F9-90B4-1A649BEAD321}"/>
              </a:ext>
            </a:extLst>
          </p:cNvPr>
          <p:cNvSpPr/>
          <p:nvPr/>
        </p:nvSpPr>
        <p:spPr>
          <a:xfrm>
            <a:off x="571500" y="7977442"/>
            <a:ext cx="2057400" cy="1417034"/>
          </a:xfrm>
          <a:custGeom>
            <a:avLst/>
            <a:gdLst/>
            <a:ahLst/>
            <a:cxnLst/>
            <a:rect l="l" t="t" r="r" b="b"/>
            <a:pathLst>
              <a:path w="1315113" h="905784">
                <a:moveTo>
                  <a:pt x="0" y="0"/>
                </a:moveTo>
                <a:lnTo>
                  <a:pt x="1315112" y="0"/>
                </a:lnTo>
                <a:lnTo>
                  <a:pt x="1315112" y="905784"/>
                </a:lnTo>
                <a:lnTo>
                  <a:pt x="0" y="905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3">
            <a:extLst>
              <a:ext uri="{FF2B5EF4-FFF2-40B4-BE49-F238E27FC236}">
                <a16:creationId xmlns:a16="http://schemas.microsoft.com/office/drawing/2014/main" id="{4007B430-2145-1359-A007-1F453447FDC4}"/>
              </a:ext>
            </a:extLst>
          </p:cNvPr>
          <p:cNvSpPr/>
          <p:nvPr/>
        </p:nvSpPr>
        <p:spPr>
          <a:xfrm>
            <a:off x="15434170" y="1079331"/>
            <a:ext cx="4183659" cy="2248896"/>
          </a:xfrm>
          <a:custGeom>
            <a:avLst/>
            <a:gdLst/>
            <a:ahLst/>
            <a:cxnLst/>
            <a:rect l="l" t="t" r="r" b="b"/>
            <a:pathLst>
              <a:path w="6695680" h="4114800">
                <a:moveTo>
                  <a:pt x="0" y="0"/>
                </a:moveTo>
                <a:lnTo>
                  <a:pt x="6695680" y="0"/>
                </a:lnTo>
                <a:lnTo>
                  <a:pt x="66956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3">
            <a:extLst>
              <a:ext uri="{FF2B5EF4-FFF2-40B4-BE49-F238E27FC236}">
                <a16:creationId xmlns:a16="http://schemas.microsoft.com/office/drawing/2014/main" id="{2B40D5FF-CFA4-7FD7-AD2E-13D5B61D0874}"/>
              </a:ext>
            </a:extLst>
          </p:cNvPr>
          <p:cNvSpPr/>
          <p:nvPr/>
        </p:nvSpPr>
        <p:spPr>
          <a:xfrm>
            <a:off x="-1094151" y="256347"/>
            <a:ext cx="2812234" cy="1484415"/>
          </a:xfrm>
          <a:custGeom>
            <a:avLst/>
            <a:gdLst/>
            <a:ahLst/>
            <a:cxnLst/>
            <a:rect l="l" t="t" r="r" b="b"/>
            <a:pathLst>
              <a:path w="6695680" h="4114800">
                <a:moveTo>
                  <a:pt x="0" y="0"/>
                </a:moveTo>
                <a:lnTo>
                  <a:pt x="6695680" y="0"/>
                </a:lnTo>
                <a:lnTo>
                  <a:pt x="66956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5559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824740E-FEE1-DD44-7AAB-525A04FD72B3}"/>
              </a:ext>
            </a:extLst>
          </p:cNvPr>
          <p:cNvSpPr txBox="1"/>
          <p:nvPr/>
        </p:nvSpPr>
        <p:spPr>
          <a:xfrm>
            <a:off x="4686300" y="190500"/>
            <a:ext cx="8915400" cy="1015663"/>
          </a:xfrm>
          <a:prstGeom prst="rect">
            <a:avLst/>
          </a:prstGeom>
          <a:noFill/>
        </p:spPr>
        <p:txBody>
          <a:bodyPr wrap="square" rtlCol="0">
            <a:spAutoFit/>
          </a:bodyPr>
          <a:lstStyle/>
          <a:p>
            <a:pPr algn="ctr"/>
            <a:r>
              <a:rPr lang="en-US" sz="6000" b="1">
                <a:solidFill>
                  <a:schemeClr val="accent4">
                    <a:lumMod val="50000"/>
                  </a:schemeClr>
                </a:solidFill>
                <a:latin typeface="Arial" panose="020B0604020202020204" pitchFamily="34" charset="0"/>
                <a:cs typeface="Arial" panose="020B0604020202020204" pitchFamily="34" charset="0"/>
              </a:rPr>
              <a:t>VẬN DỤNG </a:t>
            </a:r>
          </a:p>
        </p:txBody>
      </p:sp>
      <p:grpSp>
        <p:nvGrpSpPr>
          <p:cNvPr id="38" name="Group 37">
            <a:extLst>
              <a:ext uri="{FF2B5EF4-FFF2-40B4-BE49-F238E27FC236}">
                <a16:creationId xmlns:a16="http://schemas.microsoft.com/office/drawing/2014/main" id="{DE456C5B-75EA-526C-8D6E-080051B47B9C}"/>
              </a:ext>
            </a:extLst>
          </p:cNvPr>
          <p:cNvGrpSpPr/>
          <p:nvPr/>
        </p:nvGrpSpPr>
        <p:grpSpPr>
          <a:xfrm>
            <a:off x="359234" y="3009900"/>
            <a:ext cx="17569532" cy="5595082"/>
            <a:chOff x="359234" y="2909887"/>
            <a:chExt cx="17569532" cy="5595082"/>
          </a:xfrm>
        </p:grpSpPr>
        <p:grpSp>
          <p:nvGrpSpPr>
            <p:cNvPr id="37" name="Group 36">
              <a:extLst>
                <a:ext uri="{FF2B5EF4-FFF2-40B4-BE49-F238E27FC236}">
                  <a16:creationId xmlns:a16="http://schemas.microsoft.com/office/drawing/2014/main" id="{DC8AC649-E88B-98B5-3C0F-8AD21682F23E}"/>
                </a:ext>
              </a:extLst>
            </p:cNvPr>
            <p:cNvGrpSpPr/>
            <p:nvPr/>
          </p:nvGrpSpPr>
          <p:grpSpPr>
            <a:xfrm>
              <a:off x="359234" y="2909887"/>
              <a:ext cx="17569532" cy="4800600"/>
              <a:chOff x="489868" y="2961493"/>
              <a:chExt cx="17569532" cy="4800600"/>
            </a:xfrm>
          </p:grpSpPr>
          <p:sp>
            <p:nvSpPr>
              <p:cNvPr id="36" name="Rectangle 35">
                <a:extLst>
                  <a:ext uri="{FF2B5EF4-FFF2-40B4-BE49-F238E27FC236}">
                    <a16:creationId xmlns:a16="http://schemas.microsoft.com/office/drawing/2014/main" id="{2F32D2F8-DEAB-67DF-3861-FF46F5F0B802}"/>
                  </a:ext>
                </a:extLst>
              </p:cNvPr>
              <p:cNvSpPr/>
              <p:nvPr/>
            </p:nvSpPr>
            <p:spPr>
              <a:xfrm>
                <a:off x="489868" y="2961493"/>
                <a:ext cx="17569532" cy="4800600"/>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F8A7141-10DE-7951-7415-5AFECD73B2EE}"/>
                  </a:ext>
                </a:extLst>
              </p:cNvPr>
              <p:cNvPicPr>
                <a:picLocks noChangeAspect="1"/>
              </p:cNvPicPr>
              <p:nvPr/>
            </p:nvPicPr>
            <p:blipFill>
              <a:blip r:embed="rId2"/>
              <a:stretch>
                <a:fillRect/>
              </a:stretch>
            </p:blipFill>
            <p:spPr>
              <a:xfrm>
                <a:off x="784474" y="3184546"/>
                <a:ext cx="8392864" cy="4354494"/>
              </a:xfrm>
              <a:prstGeom prst="rect">
                <a:avLst/>
              </a:prstGeom>
            </p:spPr>
          </p:pic>
          <p:pic>
            <p:nvPicPr>
              <p:cNvPr id="33" name="Picture 32">
                <a:extLst>
                  <a:ext uri="{FF2B5EF4-FFF2-40B4-BE49-F238E27FC236}">
                    <a16:creationId xmlns:a16="http://schemas.microsoft.com/office/drawing/2014/main" id="{47F9D2D7-0E9F-9582-A33E-397E6E533071}"/>
                  </a:ext>
                </a:extLst>
              </p:cNvPr>
              <p:cNvPicPr>
                <a:picLocks noChangeAspect="1"/>
              </p:cNvPicPr>
              <p:nvPr/>
            </p:nvPicPr>
            <p:blipFill>
              <a:blip r:embed="rId3"/>
              <a:stretch>
                <a:fillRect/>
              </a:stretch>
            </p:blipFill>
            <p:spPr>
              <a:xfrm>
                <a:off x="9405268" y="3209449"/>
                <a:ext cx="8392864" cy="4354494"/>
              </a:xfrm>
              <a:prstGeom prst="rect">
                <a:avLst/>
              </a:prstGeom>
            </p:spPr>
          </p:pic>
        </p:grpSp>
        <p:sp>
          <p:nvSpPr>
            <p:cNvPr id="34" name="TextBox 33">
              <a:extLst>
                <a:ext uri="{FF2B5EF4-FFF2-40B4-BE49-F238E27FC236}">
                  <a16:creationId xmlns:a16="http://schemas.microsoft.com/office/drawing/2014/main" id="{342AA6DB-E0A9-8DE1-CCA3-8DA43B981BB6}"/>
                </a:ext>
              </a:extLst>
            </p:cNvPr>
            <p:cNvSpPr txBox="1"/>
            <p:nvPr/>
          </p:nvSpPr>
          <p:spPr>
            <a:xfrm>
              <a:off x="2386011" y="7874027"/>
              <a:ext cx="4572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Hình 1</a:t>
              </a:r>
            </a:p>
          </p:txBody>
        </p:sp>
        <p:sp>
          <p:nvSpPr>
            <p:cNvPr id="35" name="TextBox 34">
              <a:extLst>
                <a:ext uri="{FF2B5EF4-FFF2-40B4-BE49-F238E27FC236}">
                  <a16:creationId xmlns:a16="http://schemas.microsoft.com/office/drawing/2014/main" id="{5352D337-C308-110E-5825-283CB1736AAB}"/>
                </a:ext>
              </a:extLst>
            </p:cNvPr>
            <p:cNvSpPr txBox="1"/>
            <p:nvPr/>
          </p:nvSpPr>
          <p:spPr>
            <a:xfrm>
              <a:off x="11329989" y="7767347"/>
              <a:ext cx="4572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Hình 2</a:t>
              </a:r>
            </a:p>
          </p:txBody>
        </p:sp>
      </p:grpSp>
      <p:sp>
        <p:nvSpPr>
          <p:cNvPr id="39" name="TextBox 38">
            <a:extLst>
              <a:ext uri="{FF2B5EF4-FFF2-40B4-BE49-F238E27FC236}">
                <a16:creationId xmlns:a16="http://schemas.microsoft.com/office/drawing/2014/main" id="{D202E6F4-5B68-872F-D3A2-197CE40CBB3C}"/>
              </a:ext>
            </a:extLst>
          </p:cNvPr>
          <p:cNvSpPr txBox="1"/>
          <p:nvPr/>
        </p:nvSpPr>
        <p:spPr>
          <a:xfrm>
            <a:off x="489867" y="1395646"/>
            <a:ext cx="17569533" cy="901593"/>
          </a:xfrm>
          <a:prstGeom prst="rect">
            <a:avLst/>
          </a:prstGeom>
          <a:noFill/>
        </p:spPr>
        <p:txBody>
          <a:bodyPr wrap="square" rtlCol="0">
            <a:spAutoFit/>
          </a:bodyPr>
          <a:lstStyle/>
          <a:p>
            <a:pPr algn="ctr">
              <a:lnSpc>
                <a:spcPct val="150000"/>
              </a:lnSpc>
            </a:pPr>
            <a:r>
              <a:rPr lang="en-US" sz="4000">
                <a:solidFill>
                  <a:srgbClr val="C00000"/>
                </a:solidFill>
                <a:latin typeface="Arial" panose="020B0604020202020204" pitchFamily="34" charset="0"/>
                <a:cs typeface="Arial" panose="020B0604020202020204" pitchFamily="34" charset="0"/>
              </a:rPr>
              <a:t>Em hãy cho biết trang web ở Hình 1 và Hình 2 có những loại thông tin nào? </a:t>
            </a:r>
          </a:p>
        </p:txBody>
      </p:sp>
    </p:spTree>
    <p:extLst>
      <p:ext uri="{BB962C8B-B14F-4D97-AF65-F5344CB8AC3E}">
        <p14:creationId xmlns:p14="http://schemas.microsoft.com/office/powerpoint/2010/main" val="240166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AC809-1597-DA72-22AA-A0C4FCB5EE70}"/>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E456C5B-75EA-526C-8D6E-080051B47B9C}"/>
              </a:ext>
            </a:extLst>
          </p:cNvPr>
          <p:cNvGrpSpPr/>
          <p:nvPr/>
        </p:nvGrpSpPr>
        <p:grpSpPr>
          <a:xfrm>
            <a:off x="359234" y="114300"/>
            <a:ext cx="17569532" cy="5595082"/>
            <a:chOff x="359234" y="2909887"/>
            <a:chExt cx="17569532" cy="5595082"/>
          </a:xfrm>
        </p:grpSpPr>
        <p:grpSp>
          <p:nvGrpSpPr>
            <p:cNvPr id="37" name="Group 36">
              <a:extLst>
                <a:ext uri="{FF2B5EF4-FFF2-40B4-BE49-F238E27FC236}">
                  <a16:creationId xmlns:a16="http://schemas.microsoft.com/office/drawing/2014/main" id="{DC8AC649-E88B-98B5-3C0F-8AD21682F23E}"/>
                </a:ext>
              </a:extLst>
            </p:cNvPr>
            <p:cNvGrpSpPr/>
            <p:nvPr/>
          </p:nvGrpSpPr>
          <p:grpSpPr>
            <a:xfrm>
              <a:off x="359234" y="2909887"/>
              <a:ext cx="17569532" cy="4800600"/>
              <a:chOff x="489868" y="2961493"/>
              <a:chExt cx="17569532" cy="4800600"/>
            </a:xfrm>
          </p:grpSpPr>
          <p:sp>
            <p:nvSpPr>
              <p:cNvPr id="36" name="Rectangle 35">
                <a:extLst>
                  <a:ext uri="{FF2B5EF4-FFF2-40B4-BE49-F238E27FC236}">
                    <a16:creationId xmlns:a16="http://schemas.microsoft.com/office/drawing/2014/main" id="{2F32D2F8-DEAB-67DF-3861-FF46F5F0B802}"/>
                  </a:ext>
                </a:extLst>
              </p:cNvPr>
              <p:cNvSpPr/>
              <p:nvPr/>
            </p:nvSpPr>
            <p:spPr>
              <a:xfrm>
                <a:off x="489868" y="2961493"/>
                <a:ext cx="17569532" cy="4800600"/>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F8A7141-10DE-7951-7415-5AFECD73B2EE}"/>
                  </a:ext>
                </a:extLst>
              </p:cNvPr>
              <p:cNvPicPr>
                <a:picLocks noChangeAspect="1"/>
              </p:cNvPicPr>
              <p:nvPr/>
            </p:nvPicPr>
            <p:blipFill>
              <a:blip r:embed="rId2"/>
              <a:stretch>
                <a:fillRect/>
              </a:stretch>
            </p:blipFill>
            <p:spPr>
              <a:xfrm>
                <a:off x="784474" y="3184546"/>
                <a:ext cx="8392864" cy="4354494"/>
              </a:xfrm>
              <a:prstGeom prst="rect">
                <a:avLst/>
              </a:prstGeom>
            </p:spPr>
          </p:pic>
          <p:pic>
            <p:nvPicPr>
              <p:cNvPr id="33" name="Picture 32">
                <a:extLst>
                  <a:ext uri="{FF2B5EF4-FFF2-40B4-BE49-F238E27FC236}">
                    <a16:creationId xmlns:a16="http://schemas.microsoft.com/office/drawing/2014/main" id="{47F9D2D7-0E9F-9582-A33E-397E6E533071}"/>
                  </a:ext>
                </a:extLst>
              </p:cNvPr>
              <p:cNvPicPr>
                <a:picLocks noChangeAspect="1"/>
              </p:cNvPicPr>
              <p:nvPr/>
            </p:nvPicPr>
            <p:blipFill>
              <a:blip r:embed="rId3"/>
              <a:stretch>
                <a:fillRect/>
              </a:stretch>
            </p:blipFill>
            <p:spPr>
              <a:xfrm>
                <a:off x="9405268" y="3209449"/>
                <a:ext cx="8392864" cy="4354494"/>
              </a:xfrm>
              <a:prstGeom prst="rect">
                <a:avLst/>
              </a:prstGeom>
            </p:spPr>
          </p:pic>
        </p:grpSp>
        <p:sp>
          <p:nvSpPr>
            <p:cNvPr id="34" name="TextBox 33">
              <a:extLst>
                <a:ext uri="{FF2B5EF4-FFF2-40B4-BE49-F238E27FC236}">
                  <a16:creationId xmlns:a16="http://schemas.microsoft.com/office/drawing/2014/main" id="{342AA6DB-E0A9-8DE1-CCA3-8DA43B981BB6}"/>
                </a:ext>
              </a:extLst>
            </p:cNvPr>
            <p:cNvSpPr txBox="1"/>
            <p:nvPr/>
          </p:nvSpPr>
          <p:spPr>
            <a:xfrm>
              <a:off x="2386011" y="7874027"/>
              <a:ext cx="4572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Hình 1</a:t>
              </a:r>
            </a:p>
          </p:txBody>
        </p:sp>
        <p:sp>
          <p:nvSpPr>
            <p:cNvPr id="35" name="TextBox 34">
              <a:extLst>
                <a:ext uri="{FF2B5EF4-FFF2-40B4-BE49-F238E27FC236}">
                  <a16:creationId xmlns:a16="http://schemas.microsoft.com/office/drawing/2014/main" id="{5352D337-C308-110E-5825-283CB1736AAB}"/>
                </a:ext>
              </a:extLst>
            </p:cNvPr>
            <p:cNvSpPr txBox="1"/>
            <p:nvPr/>
          </p:nvSpPr>
          <p:spPr>
            <a:xfrm>
              <a:off x="11329989" y="7767347"/>
              <a:ext cx="4572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Hình 2</a:t>
              </a:r>
            </a:p>
          </p:txBody>
        </p:sp>
      </p:grpSp>
      <p:sp>
        <p:nvSpPr>
          <p:cNvPr id="2" name="TextBox 1">
            <a:extLst>
              <a:ext uri="{FF2B5EF4-FFF2-40B4-BE49-F238E27FC236}">
                <a16:creationId xmlns:a16="http://schemas.microsoft.com/office/drawing/2014/main" id="{12B352C1-E4BA-D124-BB54-F057A16EEEA2}"/>
              </a:ext>
            </a:extLst>
          </p:cNvPr>
          <p:cNvSpPr txBox="1"/>
          <p:nvPr/>
        </p:nvSpPr>
        <p:spPr>
          <a:xfrm>
            <a:off x="938211" y="5838940"/>
            <a:ext cx="7467600" cy="274825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Những thông tin có trên trang web: hình ảnh, văn bản, siêu liên kết. </a:t>
            </a:r>
          </a:p>
        </p:txBody>
      </p:sp>
      <p:sp>
        <p:nvSpPr>
          <p:cNvPr id="3" name="TextBox 2">
            <a:extLst>
              <a:ext uri="{FF2B5EF4-FFF2-40B4-BE49-F238E27FC236}">
                <a16:creationId xmlns:a16="http://schemas.microsoft.com/office/drawing/2014/main" id="{93C21BC7-C0BE-EABA-6DFA-7EC6AD70385E}"/>
              </a:ext>
            </a:extLst>
          </p:cNvPr>
          <p:cNvSpPr txBox="1"/>
          <p:nvPr/>
        </p:nvSpPr>
        <p:spPr>
          <a:xfrm>
            <a:off x="9737266" y="5838939"/>
            <a:ext cx="7467600" cy="274825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Những thông tin có trên trang web: hình ảnh, văn bản, siêu liên kết. </a:t>
            </a:r>
          </a:p>
        </p:txBody>
      </p:sp>
    </p:spTree>
    <p:extLst>
      <p:ext uri="{BB962C8B-B14F-4D97-AF65-F5344CB8AC3E}">
        <p14:creationId xmlns:p14="http://schemas.microsoft.com/office/powerpoint/2010/main" val="2191951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6359156"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578628"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3732792" y="723900"/>
            <a:ext cx="10822415" cy="1358192"/>
          </a:xfrm>
          <a:prstGeom prst="rect">
            <a:avLst/>
          </a:prstGeom>
        </p:spPr>
        <p:txBody>
          <a:bodyPr lIns="0" tIns="0" rIns="0" bIns="0" rtlCol="0" anchor="t">
            <a:spAutoFit/>
          </a:bodyPr>
          <a:lstStyle/>
          <a:p>
            <a:pPr algn="ctr">
              <a:lnSpc>
                <a:spcPts val="12320"/>
              </a:lnSpc>
            </a:pPr>
            <a:r>
              <a:rPr lang="en-US" sz="6000" b="1" spc="430">
                <a:solidFill>
                  <a:srgbClr val="DD6136"/>
                </a:solidFill>
                <a:latin typeface="Arial" panose="020B0604020202020204" pitchFamily="34" charset="0"/>
                <a:cs typeface="Arial" panose="020B0604020202020204" pitchFamily="34" charset="0"/>
              </a:rPr>
              <a:t>HƯỚNG DẪN VỀ NHÀ </a:t>
            </a:r>
          </a:p>
        </p:txBody>
      </p:sp>
      <p:sp>
        <p:nvSpPr>
          <p:cNvPr id="19" name="Freeform 5">
            <a:extLst>
              <a:ext uri="{FF2B5EF4-FFF2-40B4-BE49-F238E27FC236}">
                <a16:creationId xmlns:a16="http://schemas.microsoft.com/office/drawing/2014/main" id="{83A6C0D6-43F7-E9E9-5A9A-9D0F7CF708A4}"/>
              </a:ext>
            </a:extLst>
          </p:cNvPr>
          <p:cNvSpPr/>
          <p:nvPr/>
        </p:nvSpPr>
        <p:spPr>
          <a:xfrm>
            <a:off x="569103" y="7151156"/>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0C0AAE31-6BCB-E969-BDA3-14A483A5B3FD}"/>
              </a:ext>
            </a:extLst>
          </p:cNvPr>
          <p:cNvSpPr/>
          <p:nvPr/>
        </p:nvSpPr>
        <p:spPr>
          <a:xfrm>
            <a:off x="16417899" y="7151156"/>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Rectangle 21">
            <a:extLst>
              <a:ext uri="{FF2B5EF4-FFF2-40B4-BE49-F238E27FC236}">
                <a16:creationId xmlns:a16="http://schemas.microsoft.com/office/drawing/2014/main" id="{D21B9F5A-7E8A-23D7-9972-E3FDEB64DB5C}"/>
              </a:ext>
            </a:extLst>
          </p:cNvPr>
          <p:cNvSpPr/>
          <p:nvPr/>
        </p:nvSpPr>
        <p:spPr>
          <a:xfrm>
            <a:off x="2221721" y="2706840"/>
            <a:ext cx="13844556" cy="135819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Các em ôn tập lại nội dung của bài học ngày hôm nay. </a:t>
            </a:r>
          </a:p>
        </p:txBody>
      </p:sp>
      <p:sp>
        <p:nvSpPr>
          <p:cNvPr id="23" name="Rectangle 22">
            <a:extLst>
              <a:ext uri="{FF2B5EF4-FFF2-40B4-BE49-F238E27FC236}">
                <a16:creationId xmlns:a16="http://schemas.microsoft.com/office/drawing/2014/main" id="{40FB1068-D8BB-ED25-1686-CD55B987131E}"/>
              </a:ext>
            </a:extLst>
          </p:cNvPr>
          <p:cNvSpPr/>
          <p:nvPr/>
        </p:nvSpPr>
        <p:spPr>
          <a:xfrm>
            <a:off x="2259631" y="4757374"/>
            <a:ext cx="13844556" cy="135819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Hoàn thành các nhiệm vụ được giao về nhà. </a:t>
            </a:r>
          </a:p>
        </p:txBody>
      </p:sp>
      <p:sp>
        <p:nvSpPr>
          <p:cNvPr id="24" name="Rectangle 23">
            <a:extLst>
              <a:ext uri="{FF2B5EF4-FFF2-40B4-BE49-F238E27FC236}">
                <a16:creationId xmlns:a16="http://schemas.microsoft.com/office/drawing/2014/main" id="{D437D34E-9CAE-C2FD-442C-0A7A90B9EEF7}"/>
              </a:ext>
            </a:extLst>
          </p:cNvPr>
          <p:cNvSpPr/>
          <p:nvPr/>
        </p:nvSpPr>
        <p:spPr>
          <a:xfrm>
            <a:off x="2259631" y="6604736"/>
            <a:ext cx="13844556" cy="196776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Chuẩn bị bài mới, </a:t>
            </a:r>
            <a:r>
              <a:rPr lang="en-US" sz="4000" b="1" i="1">
                <a:solidFill>
                  <a:schemeClr val="tx1"/>
                </a:solidFill>
                <a:latin typeface="Arial" panose="020B0604020202020204" pitchFamily="34" charset="0"/>
                <a:cs typeface="Arial" panose="020B0604020202020204" pitchFamily="34" charset="0"/>
              </a:rPr>
              <a:t>Bài 2. Tác hại của việc xem những trang web không phù hợp với lứa tuổi </a:t>
            </a:r>
          </a:p>
        </p:txBody>
      </p:sp>
    </p:spTree>
    <p:extLst>
      <p:ext uri="{BB962C8B-B14F-4D97-AF65-F5344CB8AC3E}">
        <p14:creationId xmlns:p14="http://schemas.microsoft.com/office/powerpoint/2010/main" val="4062477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1000" y="465131"/>
            <a:ext cx="14020799" cy="7933056"/>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35752" y="757940"/>
            <a:ext cx="13510299" cy="7347438"/>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931670" y="928234"/>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840631" y="996268"/>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flipH="1">
            <a:off x="12917419" y="1333500"/>
            <a:ext cx="5176765" cy="11621309"/>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txBody>
            <a:bodyPr/>
            <a:lstStyle/>
            <a:p>
              <a:endParaRPr lang="en-US"/>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4"/>
          <p:cNvSpPr txBox="1"/>
          <p:nvPr/>
        </p:nvSpPr>
        <p:spPr>
          <a:xfrm>
            <a:off x="1595825" y="2520080"/>
            <a:ext cx="11523779" cy="3465179"/>
          </a:xfrm>
          <a:prstGeom prst="rect">
            <a:avLst/>
          </a:prstGeom>
        </p:spPr>
        <p:txBody>
          <a:bodyPr wrap="square" lIns="0" tIns="0" rIns="0" bIns="0" rtlCol="0" anchor="t">
            <a:spAutoFit/>
          </a:bodyPr>
          <a:lstStyle/>
          <a:p>
            <a:pPr algn="ctr">
              <a:lnSpc>
                <a:spcPct val="150000"/>
              </a:lnSpc>
            </a:pPr>
            <a:r>
              <a:rPr lang="en-US" sz="8000" b="1">
                <a:solidFill>
                  <a:srgbClr val="E9CC7D"/>
                </a:solidFill>
                <a:latin typeface="Arial" panose="020B0604020202020204" pitchFamily="34" charset="0"/>
                <a:cs typeface="Arial" panose="020B0604020202020204" pitchFamily="34" charset="0"/>
              </a:rPr>
              <a:t>CẢM ƠN CÁC EM ĐÃ CHÚ Ý LẮNG NGHE!</a:t>
            </a:r>
          </a:p>
        </p:txBody>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58797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6FAA2A-47FD-387B-6D90-FA4C6A782919}"/>
              </a:ext>
            </a:extLst>
          </p:cNvPr>
          <p:cNvSpPr txBox="1"/>
          <p:nvPr/>
        </p:nvSpPr>
        <p:spPr>
          <a:xfrm>
            <a:off x="4038600" y="495300"/>
            <a:ext cx="10210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THÔNG TIN TRÊN TRANG WEB </a:t>
            </a:r>
          </a:p>
        </p:txBody>
      </p:sp>
      <p:sp>
        <p:nvSpPr>
          <p:cNvPr id="14" name="Rectangle 13">
            <a:extLst>
              <a:ext uri="{FF2B5EF4-FFF2-40B4-BE49-F238E27FC236}">
                <a16:creationId xmlns:a16="http://schemas.microsoft.com/office/drawing/2014/main" id="{1A9CB4C1-E71E-81B7-C8D3-B291BADB3F2A}"/>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445F084-38A5-32A1-254C-B9941CBDDA06}"/>
              </a:ext>
            </a:extLst>
          </p:cNvPr>
          <p:cNvGrpSpPr/>
          <p:nvPr/>
        </p:nvGrpSpPr>
        <p:grpSpPr>
          <a:xfrm>
            <a:off x="49489" y="2064358"/>
            <a:ext cx="3839313" cy="3395765"/>
            <a:chOff x="400048" y="2104674"/>
            <a:chExt cx="5105402" cy="3689975"/>
          </a:xfrm>
        </p:grpSpPr>
        <p:grpSp>
          <p:nvGrpSpPr>
            <p:cNvPr id="9" name="Group 8">
              <a:extLst>
                <a:ext uri="{FF2B5EF4-FFF2-40B4-BE49-F238E27FC236}">
                  <a16:creationId xmlns:a16="http://schemas.microsoft.com/office/drawing/2014/main" id="{CB52FB21-B0A4-4A29-5FD5-8F441BA28387}"/>
                </a:ext>
              </a:extLst>
            </p:cNvPr>
            <p:cNvGrpSpPr/>
            <p:nvPr/>
          </p:nvGrpSpPr>
          <p:grpSpPr>
            <a:xfrm>
              <a:off x="400048" y="2104674"/>
              <a:ext cx="5105402" cy="2889049"/>
              <a:chOff x="447673" y="2076591"/>
              <a:chExt cx="6867527" cy="3886201"/>
            </a:xfrm>
          </p:grpSpPr>
          <p:sp>
            <p:nvSpPr>
              <p:cNvPr id="2" name="Rectangle 1">
                <a:extLst>
                  <a:ext uri="{FF2B5EF4-FFF2-40B4-BE49-F238E27FC236}">
                    <a16:creationId xmlns:a16="http://schemas.microsoft.com/office/drawing/2014/main" id="{96ADAAE4-985D-0FA5-E7B9-91A654A45B5C}"/>
                  </a:ext>
                </a:extLst>
              </p:cNvPr>
              <p:cNvSpPr/>
              <p:nvPr/>
            </p:nvSpPr>
            <p:spPr>
              <a:xfrm>
                <a:off x="447673" y="2076591"/>
                <a:ext cx="6867527" cy="3886201"/>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ảm nhận về nhân vật hoàng tử bé - Văn 6 (4 mẫu)">
                <a:extLst>
                  <a:ext uri="{FF2B5EF4-FFF2-40B4-BE49-F238E27FC236}">
                    <a16:creationId xmlns:a16="http://schemas.microsoft.com/office/drawing/2014/main" id="{6C7DC4DC-4749-476A-8A0C-965BEE489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48" y="2330463"/>
                <a:ext cx="6429375" cy="337083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72F43AE7-7F97-B316-02E1-807F6B42C775}"/>
                </a:ext>
              </a:extLst>
            </p:cNvPr>
            <p:cNvSpPr txBox="1"/>
            <p:nvPr/>
          </p:nvSpPr>
          <p:spPr>
            <a:xfrm>
              <a:off x="658161" y="5163707"/>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Hình ảnh </a:t>
              </a:r>
            </a:p>
          </p:txBody>
        </p:sp>
      </p:grpSp>
      <p:grpSp>
        <p:nvGrpSpPr>
          <p:cNvPr id="28" name="Group 27">
            <a:extLst>
              <a:ext uri="{FF2B5EF4-FFF2-40B4-BE49-F238E27FC236}">
                <a16:creationId xmlns:a16="http://schemas.microsoft.com/office/drawing/2014/main" id="{51AFEE01-0702-9DE4-493D-B2C32684061A}"/>
              </a:ext>
            </a:extLst>
          </p:cNvPr>
          <p:cNvGrpSpPr/>
          <p:nvPr/>
        </p:nvGrpSpPr>
        <p:grpSpPr>
          <a:xfrm>
            <a:off x="7913038" y="2048728"/>
            <a:ext cx="4021408" cy="3626484"/>
            <a:chOff x="5876926" y="2104674"/>
            <a:chExt cx="4571998" cy="3689975"/>
          </a:xfrm>
        </p:grpSpPr>
        <p:pic>
          <p:nvPicPr>
            <p:cNvPr id="8" name="Picture 7">
              <a:extLst>
                <a:ext uri="{FF2B5EF4-FFF2-40B4-BE49-F238E27FC236}">
                  <a16:creationId xmlns:a16="http://schemas.microsoft.com/office/drawing/2014/main" id="{75D5CECE-4B89-1970-6045-722B7CE45CCE}"/>
                </a:ext>
              </a:extLst>
            </p:cNvPr>
            <p:cNvPicPr>
              <a:picLocks noChangeAspect="1"/>
            </p:cNvPicPr>
            <p:nvPr/>
          </p:nvPicPr>
          <p:blipFill>
            <a:blip r:embed="rId3"/>
            <a:stretch>
              <a:fillRect/>
            </a:stretch>
          </p:blipFill>
          <p:spPr>
            <a:xfrm>
              <a:off x="5876926" y="2104674"/>
              <a:ext cx="4571998" cy="2812380"/>
            </a:xfrm>
            <a:prstGeom prst="rect">
              <a:avLst/>
            </a:prstGeom>
          </p:spPr>
        </p:pic>
        <p:sp>
          <p:nvSpPr>
            <p:cNvPr id="17" name="TextBox 16">
              <a:extLst>
                <a:ext uri="{FF2B5EF4-FFF2-40B4-BE49-F238E27FC236}">
                  <a16:creationId xmlns:a16="http://schemas.microsoft.com/office/drawing/2014/main" id="{0DD54DC1-FAA6-3DB3-819D-DF1C2A000B20}"/>
                </a:ext>
              </a:extLst>
            </p:cNvPr>
            <p:cNvSpPr txBox="1"/>
            <p:nvPr/>
          </p:nvSpPr>
          <p:spPr>
            <a:xfrm>
              <a:off x="6038849" y="5163707"/>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Video </a:t>
              </a:r>
            </a:p>
          </p:txBody>
        </p:sp>
      </p:grpSp>
      <p:grpSp>
        <p:nvGrpSpPr>
          <p:cNvPr id="29" name="Group 28">
            <a:extLst>
              <a:ext uri="{FF2B5EF4-FFF2-40B4-BE49-F238E27FC236}">
                <a16:creationId xmlns:a16="http://schemas.microsoft.com/office/drawing/2014/main" id="{D3091B79-7421-479C-6F21-4EA217BBF6B1}"/>
              </a:ext>
            </a:extLst>
          </p:cNvPr>
          <p:cNvGrpSpPr/>
          <p:nvPr/>
        </p:nvGrpSpPr>
        <p:grpSpPr>
          <a:xfrm>
            <a:off x="12037510" y="2932898"/>
            <a:ext cx="6102338" cy="2082026"/>
            <a:chOff x="10820400" y="2293406"/>
            <a:chExt cx="7239000" cy="2469838"/>
          </a:xfrm>
        </p:grpSpPr>
        <p:grpSp>
          <p:nvGrpSpPr>
            <p:cNvPr id="13" name="Group 12">
              <a:extLst>
                <a:ext uri="{FF2B5EF4-FFF2-40B4-BE49-F238E27FC236}">
                  <a16:creationId xmlns:a16="http://schemas.microsoft.com/office/drawing/2014/main" id="{8144D832-EC70-584C-62F8-EA7D60E612BA}"/>
                </a:ext>
              </a:extLst>
            </p:cNvPr>
            <p:cNvGrpSpPr/>
            <p:nvPr/>
          </p:nvGrpSpPr>
          <p:grpSpPr>
            <a:xfrm>
              <a:off x="10820400" y="2293406"/>
              <a:ext cx="7239000" cy="1624277"/>
              <a:chOff x="914400" y="6795823"/>
              <a:chExt cx="7239000" cy="1624277"/>
            </a:xfrm>
          </p:grpSpPr>
          <p:sp>
            <p:nvSpPr>
              <p:cNvPr id="12" name="Rectangle 11">
                <a:extLst>
                  <a:ext uri="{FF2B5EF4-FFF2-40B4-BE49-F238E27FC236}">
                    <a16:creationId xmlns:a16="http://schemas.microsoft.com/office/drawing/2014/main" id="{E922DF09-8745-2C3E-BD34-A540D04137CC}"/>
                  </a:ext>
                </a:extLst>
              </p:cNvPr>
              <p:cNvSpPr/>
              <p:nvPr/>
            </p:nvSpPr>
            <p:spPr>
              <a:xfrm>
                <a:off x="914400" y="6795823"/>
                <a:ext cx="7239000" cy="1624277"/>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16D7D8-2103-5CAA-0998-5CFACC7838F8}"/>
                  </a:ext>
                </a:extLst>
              </p:cNvPr>
              <p:cNvPicPr>
                <a:picLocks noChangeAspect="1"/>
              </p:cNvPicPr>
              <p:nvPr/>
            </p:nvPicPr>
            <p:blipFill>
              <a:blip r:embed="rId4"/>
              <a:stretch>
                <a:fillRect/>
              </a:stretch>
            </p:blipFill>
            <p:spPr>
              <a:xfrm>
                <a:off x="1031788" y="6947597"/>
                <a:ext cx="7004224" cy="1320727"/>
              </a:xfrm>
              <a:prstGeom prst="rect">
                <a:avLst/>
              </a:prstGeom>
            </p:spPr>
          </p:pic>
        </p:grpSp>
        <p:sp>
          <p:nvSpPr>
            <p:cNvPr id="19" name="TextBox 18">
              <a:extLst>
                <a:ext uri="{FF2B5EF4-FFF2-40B4-BE49-F238E27FC236}">
                  <a16:creationId xmlns:a16="http://schemas.microsoft.com/office/drawing/2014/main" id="{999EEFF1-20AF-000A-86E2-D016D084D50D}"/>
                </a:ext>
              </a:extLst>
            </p:cNvPr>
            <p:cNvSpPr txBox="1"/>
            <p:nvPr/>
          </p:nvSpPr>
          <p:spPr>
            <a:xfrm>
              <a:off x="12315824" y="4132302"/>
              <a:ext cx="42481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Âm thanh </a:t>
              </a:r>
            </a:p>
          </p:txBody>
        </p:sp>
      </p:grpSp>
      <p:grpSp>
        <p:nvGrpSpPr>
          <p:cNvPr id="43" name="Group 42">
            <a:extLst>
              <a:ext uri="{FF2B5EF4-FFF2-40B4-BE49-F238E27FC236}">
                <a16:creationId xmlns:a16="http://schemas.microsoft.com/office/drawing/2014/main" id="{0FC0C931-CF90-4F66-96D5-A56EB00EBD98}"/>
              </a:ext>
            </a:extLst>
          </p:cNvPr>
          <p:cNvGrpSpPr/>
          <p:nvPr/>
        </p:nvGrpSpPr>
        <p:grpSpPr>
          <a:xfrm>
            <a:off x="3994650" y="2042687"/>
            <a:ext cx="3839313" cy="3476214"/>
            <a:chOff x="3966110" y="2070743"/>
            <a:chExt cx="3839313" cy="3476214"/>
          </a:xfrm>
        </p:grpSpPr>
        <p:grpSp>
          <p:nvGrpSpPr>
            <p:cNvPr id="41" name="Group 40">
              <a:extLst>
                <a:ext uri="{FF2B5EF4-FFF2-40B4-BE49-F238E27FC236}">
                  <a16:creationId xmlns:a16="http://schemas.microsoft.com/office/drawing/2014/main" id="{D3075D90-05FC-1059-3E6E-3A5E95CC883B}"/>
                </a:ext>
              </a:extLst>
            </p:cNvPr>
            <p:cNvGrpSpPr/>
            <p:nvPr/>
          </p:nvGrpSpPr>
          <p:grpSpPr>
            <a:xfrm>
              <a:off x="3966110" y="2070743"/>
              <a:ext cx="3839313" cy="2658699"/>
              <a:chOff x="3966110" y="2070743"/>
              <a:chExt cx="3839313" cy="2658699"/>
            </a:xfrm>
          </p:grpSpPr>
          <p:sp>
            <p:nvSpPr>
              <p:cNvPr id="40" name="Rectangle 39">
                <a:extLst>
                  <a:ext uri="{FF2B5EF4-FFF2-40B4-BE49-F238E27FC236}">
                    <a16:creationId xmlns:a16="http://schemas.microsoft.com/office/drawing/2014/main" id="{2E43FECE-A1DC-E3D6-077B-B52908E92401}"/>
                  </a:ext>
                </a:extLst>
              </p:cNvPr>
              <p:cNvSpPr/>
              <p:nvPr/>
            </p:nvSpPr>
            <p:spPr>
              <a:xfrm>
                <a:off x="3966110" y="2070743"/>
                <a:ext cx="3839313" cy="2658699"/>
              </a:xfrm>
              <a:prstGeom prst="rect">
                <a:avLst/>
              </a:prstGeom>
              <a:solidFill>
                <a:srgbClr val="3C3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23BF1379-A8A1-0C53-94F1-4EB37E498394}"/>
                  </a:ext>
                </a:extLst>
              </p:cNvPr>
              <p:cNvPicPr>
                <a:picLocks noChangeAspect="1"/>
              </p:cNvPicPr>
              <p:nvPr/>
            </p:nvPicPr>
            <p:blipFill rotWithShape="1">
              <a:blip r:embed="rId5"/>
              <a:srcRect r="2712" b="11731"/>
              <a:stretch/>
            </p:blipFill>
            <p:spPr>
              <a:xfrm>
                <a:off x="4116461" y="2102878"/>
                <a:ext cx="3525068" cy="2626564"/>
              </a:xfrm>
              <a:prstGeom prst="rect">
                <a:avLst/>
              </a:prstGeom>
            </p:spPr>
          </p:pic>
        </p:grpSp>
        <p:sp>
          <p:nvSpPr>
            <p:cNvPr id="42" name="TextBox 41">
              <a:extLst>
                <a:ext uri="{FF2B5EF4-FFF2-40B4-BE49-F238E27FC236}">
                  <a16:creationId xmlns:a16="http://schemas.microsoft.com/office/drawing/2014/main" id="{583FD660-0983-97E6-87A6-E9509856AF4A}"/>
                </a:ext>
              </a:extLst>
            </p:cNvPr>
            <p:cNvSpPr txBox="1"/>
            <p:nvPr/>
          </p:nvSpPr>
          <p:spPr>
            <a:xfrm>
              <a:off x="4127602" y="4916015"/>
              <a:ext cx="3194652"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Văn bản </a:t>
              </a:r>
            </a:p>
          </p:txBody>
        </p:sp>
      </p:grpSp>
      <p:grpSp>
        <p:nvGrpSpPr>
          <p:cNvPr id="45" name="Group 44">
            <a:extLst>
              <a:ext uri="{FF2B5EF4-FFF2-40B4-BE49-F238E27FC236}">
                <a16:creationId xmlns:a16="http://schemas.microsoft.com/office/drawing/2014/main" id="{A5659D91-FBAC-676A-2DB4-8ED6FACB07EF}"/>
              </a:ext>
            </a:extLst>
          </p:cNvPr>
          <p:cNvGrpSpPr/>
          <p:nvPr/>
        </p:nvGrpSpPr>
        <p:grpSpPr>
          <a:xfrm>
            <a:off x="1573209" y="5998794"/>
            <a:ext cx="15974907" cy="2664183"/>
            <a:chOff x="1573209" y="5998794"/>
            <a:chExt cx="15974907" cy="2664183"/>
          </a:xfrm>
        </p:grpSpPr>
        <p:sp>
          <p:nvSpPr>
            <p:cNvPr id="36" name="Freeform 25">
              <a:extLst>
                <a:ext uri="{FF2B5EF4-FFF2-40B4-BE49-F238E27FC236}">
                  <a16:creationId xmlns:a16="http://schemas.microsoft.com/office/drawing/2014/main" id="{8CD0312A-B2D7-9163-D835-345DCADE6326}"/>
                </a:ext>
              </a:extLst>
            </p:cNvPr>
            <p:cNvSpPr/>
            <p:nvPr/>
          </p:nvSpPr>
          <p:spPr>
            <a:xfrm rot="3758172">
              <a:off x="944012" y="6709802"/>
              <a:ext cx="1794307" cy="535913"/>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Rectangle: Rounded Corners 36">
              <a:extLst>
                <a:ext uri="{FF2B5EF4-FFF2-40B4-BE49-F238E27FC236}">
                  <a16:creationId xmlns:a16="http://schemas.microsoft.com/office/drawing/2014/main" id="{3FB4E565-DD08-AB62-5F1A-9223F86ACE38}"/>
                </a:ext>
              </a:extLst>
            </p:cNvPr>
            <p:cNvSpPr/>
            <p:nvPr/>
          </p:nvSpPr>
          <p:spPr>
            <a:xfrm>
              <a:off x="2697566" y="6977758"/>
              <a:ext cx="5999050" cy="11369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i="1">
                  <a:solidFill>
                    <a:srgbClr val="002060"/>
                  </a:solidFill>
                  <a:latin typeface="Arial" panose="020B0604020202020204" pitchFamily="34" charset="0"/>
                  <a:cs typeface="Arial" panose="020B0604020202020204" pitchFamily="34" charset="0"/>
                </a:rPr>
                <a:t>Siêu liên kết </a:t>
              </a:r>
            </a:p>
          </p:txBody>
        </p:sp>
        <p:pic>
          <p:nvPicPr>
            <p:cNvPr id="44" name="Picture 43">
              <a:extLst>
                <a:ext uri="{FF2B5EF4-FFF2-40B4-BE49-F238E27FC236}">
                  <a16:creationId xmlns:a16="http://schemas.microsoft.com/office/drawing/2014/main" id="{EE5FD48B-6476-FBB9-E893-9F721875FC23}"/>
                </a:ext>
              </a:extLst>
            </p:cNvPr>
            <p:cNvPicPr>
              <a:picLocks noChangeAspect="1"/>
            </p:cNvPicPr>
            <p:nvPr/>
          </p:nvPicPr>
          <p:blipFill>
            <a:blip r:embed="rId8"/>
            <a:stretch>
              <a:fillRect/>
            </a:stretch>
          </p:blipFill>
          <p:spPr>
            <a:xfrm>
              <a:off x="9610436" y="5998794"/>
              <a:ext cx="7937680" cy="2664183"/>
            </a:xfrm>
            <a:prstGeom prst="rect">
              <a:avLst/>
            </a:prstGeom>
          </p:spPr>
        </p:pic>
      </p:grpSp>
    </p:spTree>
    <p:extLst>
      <p:ext uri="{BB962C8B-B14F-4D97-AF65-F5344CB8AC3E}">
        <p14:creationId xmlns:p14="http://schemas.microsoft.com/office/powerpoint/2010/main" val="9048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FA4C151-AA59-8A85-5D51-96DFCE8B2C6A}"/>
              </a:ext>
            </a:extLst>
          </p:cNvPr>
          <p:cNvSpPr txBox="1"/>
          <p:nvPr/>
        </p:nvSpPr>
        <p:spPr>
          <a:xfrm>
            <a:off x="400048" y="5205717"/>
            <a:ext cx="12725400" cy="3671583"/>
          </a:xfrm>
          <a:prstGeom prst="rect">
            <a:avLst/>
          </a:prstGeom>
          <a:solidFill>
            <a:schemeClr val="bg1"/>
          </a:solidFill>
        </p:spPr>
        <p:txBody>
          <a:bodyPr wrap="square" rtlCol="0">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Khái niệm: </a:t>
            </a:r>
          </a:p>
          <a:p>
            <a:pPr marL="571500" indent="-571500" algn="just">
              <a:lnSpc>
                <a:spcPct val="150000"/>
              </a:lnSpc>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Có dạng dòng chữ màu xanh và được gạch chân. </a:t>
            </a:r>
          </a:p>
          <a:p>
            <a:pPr marL="571500" indent="-571500" algn="just">
              <a:lnSpc>
                <a:spcPct val="150000"/>
              </a:lnSpc>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Khi di chuyển chuột vào nó, chuột sẽ biến thành hình bàn tay, khi nháy chuột sẽ mở ra một trang web mới.</a:t>
            </a:r>
          </a:p>
        </p:txBody>
      </p:sp>
      <p:sp>
        <p:nvSpPr>
          <p:cNvPr id="14" name="Rectangle 13">
            <a:extLst>
              <a:ext uri="{FF2B5EF4-FFF2-40B4-BE49-F238E27FC236}">
                <a16:creationId xmlns:a16="http://schemas.microsoft.com/office/drawing/2014/main" id="{1A9CB4C1-E71E-81B7-C8D3-B291BADB3F2A}"/>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8">
            <a:extLst>
              <a:ext uri="{FF2B5EF4-FFF2-40B4-BE49-F238E27FC236}">
                <a16:creationId xmlns:a16="http://schemas.microsoft.com/office/drawing/2014/main" id="{69438AF5-072F-4E39-88D0-125890A9F929}"/>
              </a:ext>
            </a:extLst>
          </p:cNvPr>
          <p:cNvSpPr/>
          <p:nvPr/>
        </p:nvSpPr>
        <p:spPr>
          <a:xfrm>
            <a:off x="13887450" y="3086100"/>
            <a:ext cx="4019550" cy="6041484"/>
          </a:xfrm>
          <a:custGeom>
            <a:avLst/>
            <a:gdLst/>
            <a:ahLst/>
            <a:cxnLst/>
            <a:rect l="l" t="t" r="r" b="b"/>
            <a:pathLst>
              <a:path w="2767203" h="4114800">
                <a:moveTo>
                  <a:pt x="0" y="0"/>
                </a:moveTo>
                <a:lnTo>
                  <a:pt x="2767203" y="0"/>
                </a:lnTo>
                <a:lnTo>
                  <a:pt x="27672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12">
            <a:extLst>
              <a:ext uri="{FF2B5EF4-FFF2-40B4-BE49-F238E27FC236}">
                <a16:creationId xmlns:a16="http://schemas.microsoft.com/office/drawing/2014/main" id="{7998A9F2-180C-5D6A-FDFD-C97C810A973F}"/>
              </a:ext>
            </a:extLst>
          </p:cNvPr>
          <p:cNvSpPr/>
          <p:nvPr/>
        </p:nvSpPr>
        <p:spPr>
          <a:xfrm rot="9182860">
            <a:off x="14142206" y="1394122"/>
            <a:ext cx="1131790" cy="806938"/>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2">
            <a:extLst>
              <a:ext uri="{FF2B5EF4-FFF2-40B4-BE49-F238E27FC236}">
                <a16:creationId xmlns:a16="http://schemas.microsoft.com/office/drawing/2014/main" id="{9A9D4D91-9802-BC7D-D1DD-9685D60B8644}"/>
              </a:ext>
            </a:extLst>
          </p:cNvPr>
          <p:cNvSpPr/>
          <p:nvPr/>
        </p:nvSpPr>
        <p:spPr>
          <a:xfrm rot="1870681">
            <a:off x="16436944" y="1782846"/>
            <a:ext cx="1131790" cy="806938"/>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D6B501AB-E0F5-FE33-0A69-626DE2E8B996}"/>
              </a:ext>
            </a:extLst>
          </p:cNvPr>
          <p:cNvPicPr>
            <a:picLocks noChangeAspect="1"/>
          </p:cNvPicPr>
          <p:nvPr/>
        </p:nvPicPr>
        <p:blipFill>
          <a:blip r:embed="rId6"/>
          <a:stretch>
            <a:fillRect/>
          </a:stretch>
        </p:blipFill>
        <p:spPr>
          <a:xfrm>
            <a:off x="243498" y="157241"/>
            <a:ext cx="12729551" cy="5334462"/>
          </a:xfrm>
          <a:prstGeom prst="rect">
            <a:avLst/>
          </a:prstGeom>
        </p:spPr>
      </p:pic>
    </p:spTree>
    <p:extLst>
      <p:ext uri="{BB962C8B-B14F-4D97-AF65-F5344CB8AC3E}">
        <p14:creationId xmlns:p14="http://schemas.microsoft.com/office/powerpoint/2010/main" val="420966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897547" y="7618246"/>
            <a:ext cx="20398401" cy="3183104"/>
            <a:chOff x="0" y="0"/>
            <a:chExt cx="5372418" cy="1120223"/>
          </a:xfrm>
        </p:grpSpPr>
        <p:sp>
          <p:nvSpPr>
            <p:cNvPr id="3" name="Freeform 3"/>
            <p:cNvSpPr/>
            <p:nvPr/>
          </p:nvSpPr>
          <p:spPr>
            <a:xfrm>
              <a:off x="0" y="0"/>
              <a:ext cx="5372418" cy="1120223"/>
            </a:xfrm>
            <a:custGeom>
              <a:avLst/>
              <a:gdLst/>
              <a:ahLst/>
              <a:cxnLst/>
              <a:rect l="l" t="t" r="r" b="b"/>
              <a:pathLst>
                <a:path w="5372418" h="1120223">
                  <a:moveTo>
                    <a:pt x="0" y="0"/>
                  </a:moveTo>
                  <a:lnTo>
                    <a:pt x="5372418" y="0"/>
                  </a:lnTo>
                  <a:lnTo>
                    <a:pt x="5372418" y="1120223"/>
                  </a:lnTo>
                  <a:lnTo>
                    <a:pt x="0" y="1120223"/>
                  </a:lnTo>
                  <a:close/>
                </a:path>
              </a:pathLst>
            </a:custGeom>
            <a:solidFill>
              <a:srgbClr val="F9DA88"/>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Freeform 26">
            <a:extLst>
              <a:ext uri="{FF2B5EF4-FFF2-40B4-BE49-F238E27FC236}">
                <a16:creationId xmlns:a16="http://schemas.microsoft.com/office/drawing/2014/main" id="{8156BD25-6856-A004-A37F-17508A5A80B6}"/>
              </a:ext>
            </a:extLst>
          </p:cNvPr>
          <p:cNvSpPr/>
          <p:nvPr/>
        </p:nvSpPr>
        <p:spPr>
          <a:xfrm>
            <a:off x="198424" y="5143500"/>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42B48C8-98EC-E950-F0AE-465BEBBF13F9}"/>
              </a:ext>
            </a:extLst>
          </p:cNvPr>
          <p:cNvSpPr txBox="1"/>
          <p:nvPr/>
        </p:nvSpPr>
        <p:spPr>
          <a:xfrm>
            <a:off x="838200" y="495300"/>
            <a:ext cx="16611600" cy="2691250"/>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CHỦ ĐỀ B: MẠNG MÁY TÍNH VÀ INTERNET</a:t>
            </a:r>
          </a:p>
          <a:p>
            <a:pPr algn="ctr">
              <a:lnSpc>
                <a:spcPct val="150000"/>
              </a:lnSpc>
            </a:pPr>
            <a:r>
              <a:rPr lang="en-US" sz="6000" b="1">
                <a:latin typeface="Arial" panose="020B0604020202020204" pitchFamily="34" charset="0"/>
                <a:cs typeface="Arial" panose="020B0604020202020204" pitchFamily="34" charset="0"/>
              </a:rPr>
              <a:t>THÔNG TIN TRÊN TRANG WEB</a:t>
            </a:r>
          </a:p>
        </p:txBody>
      </p:sp>
      <p:sp>
        <p:nvSpPr>
          <p:cNvPr id="17" name="TextBox 16">
            <a:extLst>
              <a:ext uri="{FF2B5EF4-FFF2-40B4-BE49-F238E27FC236}">
                <a16:creationId xmlns:a16="http://schemas.microsoft.com/office/drawing/2014/main" id="{02105707-0EB7-AA4C-B3D6-02E6BBE2F31A}"/>
              </a:ext>
            </a:extLst>
          </p:cNvPr>
          <p:cNvSpPr txBox="1"/>
          <p:nvPr/>
        </p:nvSpPr>
        <p:spPr>
          <a:xfrm>
            <a:off x="533400" y="4000500"/>
            <a:ext cx="17221200" cy="3557512"/>
          </a:xfrm>
          <a:prstGeom prst="rect">
            <a:avLst/>
          </a:prstGeom>
          <a:noFill/>
        </p:spPr>
        <p:txBody>
          <a:bodyPr wrap="square">
            <a:spAutoFit/>
          </a:bodyPr>
          <a:lstStyle/>
          <a:p>
            <a:pPr algn="ctr">
              <a:lnSpc>
                <a:spcPct val="150000"/>
              </a:lnSpc>
            </a:pPr>
            <a:r>
              <a:rPr lang="en-US" sz="8000" b="1">
                <a:solidFill>
                  <a:srgbClr val="C00000"/>
                </a:solidFill>
                <a:latin typeface="Arial" panose="020B0604020202020204" pitchFamily="34" charset="0"/>
                <a:cs typeface="Arial" panose="020B0604020202020204" pitchFamily="34" charset="0"/>
              </a:rPr>
              <a:t>BÀI 1. CÁC LOẠI THÔNG TIN CHÍNH TRÊN TRANG WEB</a:t>
            </a:r>
          </a:p>
        </p:txBody>
      </p:sp>
      <p:cxnSp>
        <p:nvCxnSpPr>
          <p:cNvPr id="19" name="Straight Connector 18">
            <a:extLst>
              <a:ext uri="{FF2B5EF4-FFF2-40B4-BE49-F238E27FC236}">
                <a16:creationId xmlns:a16="http://schemas.microsoft.com/office/drawing/2014/main" id="{47B91DCA-D657-F92A-1FBF-C1360B83D4B9}"/>
              </a:ext>
            </a:extLst>
          </p:cNvPr>
          <p:cNvCxnSpPr/>
          <p:nvPr/>
        </p:nvCxnSpPr>
        <p:spPr>
          <a:xfrm>
            <a:off x="1818176" y="3598503"/>
            <a:ext cx="14651647"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Freeform 26">
            <a:extLst>
              <a:ext uri="{FF2B5EF4-FFF2-40B4-BE49-F238E27FC236}">
                <a16:creationId xmlns:a16="http://schemas.microsoft.com/office/drawing/2014/main" id="{F1CBE4EC-7A0E-A78C-23B5-F1356FD93119}"/>
              </a:ext>
            </a:extLst>
          </p:cNvPr>
          <p:cNvSpPr/>
          <p:nvPr/>
        </p:nvSpPr>
        <p:spPr>
          <a:xfrm>
            <a:off x="16810025" y="5143500"/>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5562600" y="2933701"/>
            <a:ext cx="12344399" cy="5867400"/>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7547" y="-1004245"/>
            <a:ext cx="5916204"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95712" y="6686550"/>
            <a:ext cx="5312535" cy="4114800"/>
          </a:xfrm>
          <a:custGeom>
            <a:avLst/>
            <a:gdLst/>
            <a:ahLst/>
            <a:cxnLst/>
            <a:rect l="l" t="t" r="r" b="b"/>
            <a:pathLst>
              <a:path w="5312535" h="4114800">
                <a:moveTo>
                  <a:pt x="0" y="0"/>
                </a:moveTo>
                <a:lnTo>
                  <a:pt x="5312535" y="0"/>
                </a:lnTo>
                <a:lnTo>
                  <a:pt x="5312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2246200" y="0"/>
            <a:ext cx="2484571" cy="2498198"/>
          </a:xfrm>
          <a:custGeom>
            <a:avLst/>
            <a:gdLst/>
            <a:ahLst/>
            <a:cxnLst/>
            <a:rect l="l" t="t" r="r" b="b"/>
            <a:pathLst>
              <a:path w="2484571" h="2498198">
                <a:moveTo>
                  <a:pt x="0" y="0"/>
                </a:moveTo>
                <a:lnTo>
                  <a:pt x="2484571" y="0"/>
                </a:lnTo>
                <a:lnTo>
                  <a:pt x="2484571" y="2498198"/>
                </a:lnTo>
                <a:lnTo>
                  <a:pt x="0" y="2498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4916415"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274004" y="4949368"/>
            <a:ext cx="1279551" cy="2803796"/>
          </a:xfrm>
          <a:custGeom>
            <a:avLst/>
            <a:gdLst/>
            <a:ahLst/>
            <a:cxnLst/>
            <a:rect l="l" t="t" r="r" b="b"/>
            <a:pathLst>
              <a:path w="1279551" h="2803796">
                <a:moveTo>
                  <a:pt x="0" y="0"/>
                </a:moveTo>
                <a:lnTo>
                  <a:pt x="1279550" y="0"/>
                </a:lnTo>
                <a:lnTo>
                  <a:pt x="1279550" y="2803796"/>
                </a:lnTo>
                <a:lnTo>
                  <a:pt x="0" y="2803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888408" y="2178364"/>
            <a:ext cx="2948963" cy="2965136"/>
          </a:xfrm>
          <a:custGeom>
            <a:avLst/>
            <a:gdLst/>
            <a:ahLst/>
            <a:cxnLst/>
            <a:rect l="l" t="t" r="r" b="b"/>
            <a:pathLst>
              <a:path w="2948963" h="2965136">
                <a:moveTo>
                  <a:pt x="0" y="0"/>
                </a:moveTo>
                <a:lnTo>
                  <a:pt x="2948963" y="0"/>
                </a:lnTo>
                <a:lnTo>
                  <a:pt x="2948963" y="2965136"/>
                </a:lnTo>
                <a:lnTo>
                  <a:pt x="0" y="29651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20"/>
          <p:cNvSpPr txBox="1"/>
          <p:nvPr/>
        </p:nvSpPr>
        <p:spPr>
          <a:xfrm>
            <a:off x="5838828" y="917401"/>
            <a:ext cx="11420472" cy="1252394"/>
          </a:xfrm>
          <a:prstGeom prst="rect">
            <a:avLst/>
          </a:prstGeom>
        </p:spPr>
        <p:txBody>
          <a:bodyPr lIns="0" tIns="0" rIns="0" bIns="0" rtlCol="0" anchor="t">
            <a:spAutoFit/>
          </a:bodyPr>
          <a:lstStyle/>
          <a:p>
            <a:pPr algn="ctr">
              <a:lnSpc>
                <a:spcPts val="11200"/>
              </a:lnSpc>
            </a:pPr>
            <a:r>
              <a:rPr lang="en-US" sz="6000" b="1" spc="399">
                <a:solidFill>
                  <a:srgbClr val="5D5467"/>
                </a:solidFill>
                <a:latin typeface="Arial" panose="020B0604020202020204" pitchFamily="34" charset="0"/>
                <a:cs typeface="Arial" panose="020B0604020202020204" pitchFamily="34" charset="0"/>
              </a:rPr>
              <a:t>NỘI DUNG BÀI HỌC </a:t>
            </a:r>
          </a:p>
        </p:txBody>
      </p:sp>
      <p:grpSp>
        <p:nvGrpSpPr>
          <p:cNvPr id="25" name="Group 24">
            <a:extLst>
              <a:ext uri="{FF2B5EF4-FFF2-40B4-BE49-F238E27FC236}">
                <a16:creationId xmlns:a16="http://schemas.microsoft.com/office/drawing/2014/main" id="{07072544-AE08-0DED-6E11-BFBF22B2756F}"/>
              </a:ext>
            </a:extLst>
          </p:cNvPr>
          <p:cNvGrpSpPr/>
          <p:nvPr/>
        </p:nvGrpSpPr>
        <p:grpSpPr>
          <a:xfrm>
            <a:off x="6533917" y="6286113"/>
            <a:ext cx="10831396" cy="1015663"/>
            <a:chOff x="6079683" y="3086100"/>
            <a:chExt cx="10831396" cy="1015663"/>
          </a:xfrm>
        </p:grpSpPr>
        <p:sp>
          <p:nvSpPr>
            <p:cNvPr id="23" name="TextBox 22">
              <a:extLst>
                <a:ext uri="{FF2B5EF4-FFF2-40B4-BE49-F238E27FC236}">
                  <a16:creationId xmlns:a16="http://schemas.microsoft.com/office/drawing/2014/main" id="{5CDB4C24-F023-736A-43EF-26E3B35AB5CB}"/>
                </a:ext>
              </a:extLst>
            </p:cNvPr>
            <p:cNvSpPr txBox="1"/>
            <p:nvPr/>
          </p:nvSpPr>
          <p:spPr>
            <a:xfrm>
              <a:off x="6079683" y="3086100"/>
              <a:ext cx="1540317" cy="1015663"/>
            </a:xfrm>
            <a:prstGeom prst="rect">
              <a:avLst/>
            </a:prstGeom>
            <a:noFill/>
          </p:spPr>
          <p:txBody>
            <a:bodyPr wrap="square" rtlCol="0">
              <a:spAutoFit/>
            </a:bodyPr>
            <a:lstStyle/>
            <a:p>
              <a:r>
                <a:rPr lang="en-US" sz="6000">
                  <a:solidFill>
                    <a:schemeClr val="bg1"/>
                  </a:solidFill>
                  <a:latin typeface="Amasis MT Pro Black" panose="02040A04050005020304" pitchFamily="18" charset="0"/>
                </a:rPr>
                <a:t>02</a:t>
              </a:r>
            </a:p>
          </p:txBody>
        </p:sp>
        <p:sp>
          <p:nvSpPr>
            <p:cNvPr id="24" name="TextBox 23">
              <a:extLst>
                <a:ext uri="{FF2B5EF4-FFF2-40B4-BE49-F238E27FC236}">
                  <a16:creationId xmlns:a16="http://schemas.microsoft.com/office/drawing/2014/main" id="{0594FADC-6FBA-A3FF-DAD8-F45FC3546D57}"/>
                </a:ext>
              </a:extLst>
            </p:cNvPr>
            <p:cNvSpPr txBox="1"/>
            <p:nvPr/>
          </p:nvSpPr>
          <p:spPr>
            <a:xfrm>
              <a:off x="7605712" y="3163044"/>
              <a:ext cx="9305367" cy="861774"/>
            </a:xfrm>
            <a:prstGeom prst="rect">
              <a:avLst/>
            </a:prstGeom>
            <a:noFill/>
          </p:spPr>
          <p:txBody>
            <a:bodyPr wrap="square" rtlCol="0">
              <a:spAutoFit/>
            </a:bodyPr>
            <a:lstStyle/>
            <a:p>
              <a:r>
                <a:rPr lang="en-US" sz="5000">
                  <a:solidFill>
                    <a:schemeClr val="bg1"/>
                  </a:solidFill>
                  <a:latin typeface="Arial" panose="020B0604020202020204" pitchFamily="34" charset="0"/>
                  <a:cs typeface="Arial" panose="020B0604020202020204" pitchFamily="34" charset="0"/>
                </a:rPr>
                <a:t>Siêu liên kết </a:t>
              </a:r>
            </a:p>
          </p:txBody>
        </p:sp>
      </p:grpSp>
      <p:grpSp>
        <p:nvGrpSpPr>
          <p:cNvPr id="26" name="Group 25">
            <a:extLst>
              <a:ext uri="{FF2B5EF4-FFF2-40B4-BE49-F238E27FC236}">
                <a16:creationId xmlns:a16="http://schemas.microsoft.com/office/drawing/2014/main" id="{A0AB59B5-861B-9C1C-1620-75897BA0AE03}"/>
              </a:ext>
            </a:extLst>
          </p:cNvPr>
          <p:cNvGrpSpPr/>
          <p:nvPr/>
        </p:nvGrpSpPr>
        <p:grpSpPr>
          <a:xfrm>
            <a:off x="6507053" y="4384570"/>
            <a:ext cx="10831396" cy="1015663"/>
            <a:chOff x="6079683" y="3086100"/>
            <a:chExt cx="10831396" cy="1015663"/>
          </a:xfrm>
        </p:grpSpPr>
        <p:sp>
          <p:nvSpPr>
            <p:cNvPr id="27" name="TextBox 26">
              <a:extLst>
                <a:ext uri="{FF2B5EF4-FFF2-40B4-BE49-F238E27FC236}">
                  <a16:creationId xmlns:a16="http://schemas.microsoft.com/office/drawing/2014/main" id="{3F63FB6C-994E-9274-326F-D7AA23233389}"/>
                </a:ext>
              </a:extLst>
            </p:cNvPr>
            <p:cNvSpPr txBox="1"/>
            <p:nvPr/>
          </p:nvSpPr>
          <p:spPr>
            <a:xfrm>
              <a:off x="6079683" y="3086100"/>
              <a:ext cx="1540317" cy="1015663"/>
            </a:xfrm>
            <a:prstGeom prst="rect">
              <a:avLst/>
            </a:prstGeom>
            <a:noFill/>
          </p:spPr>
          <p:txBody>
            <a:bodyPr wrap="square" rtlCol="0">
              <a:spAutoFit/>
            </a:bodyPr>
            <a:lstStyle/>
            <a:p>
              <a:r>
                <a:rPr lang="en-US" sz="6000">
                  <a:solidFill>
                    <a:schemeClr val="bg1"/>
                  </a:solidFill>
                  <a:latin typeface="Amasis MT Pro Black" panose="02040A04050005020304" pitchFamily="18" charset="0"/>
                </a:rPr>
                <a:t>01</a:t>
              </a:r>
            </a:p>
          </p:txBody>
        </p:sp>
        <p:sp>
          <p:nvSpPr>
            <p:cNvPr id="28" name="TextBox 27">
              <a:extLst>
                <a:ext uri="{FF2B5EF4-FFF2-40B4-BE49-F238E27FC236}">
                  <a16:creationId xmlns:a16="http://schemas.microsoft.com/office/drawing/2014/main" id="{A5302DB3-188E-2F06-32A8-25718097A28E}"/>
                </a:ext>
              </a:extLst>
            </p:cNvPr>
            <p:cNvSpPr txBox="1"/>
            <p:nvPr/>
          </p:nvSpPr>
          <p:spPr>
            <a:xfrm>
              <a:off x="7605712" y="3163044"/>
              <a:ext cx="9305367" cy="861774"/>
            </a:xfrm>
            <a:prstGeom prst="rect">
              <a:avLst/>
            </a:prstGeom>
            <a:noFill/>
          </p:spPr>
          <p:txBody>
            <a:bodyPr wrap="square" rtlCol="0">
              <a:spAutoFit/>
            </a:bodyPr>
            <a:lstStyle/>
            <a:p>
              <a:r>
                <a:rPr lang="en-US" sz="5000">
                  <a:solidFill>
                    <a:schemeClr val="bg1"/>
                  </a:solidFill>
                  <a:latin typeface="Arial" panose="020B0604020202020204" pitchFamily="34" charset="0"/>
                  <a:cs typeface="Arial" panose="020B0604020202020204" pitchFamily="34" charset="0"/>
                </a:rPr>
                <a:t>Văn bản, hình ảnh và âm thanh </a:t>
              </a:r>
            </a:p>
          </p:txBody>
        </p:sp>
      </p:grpSp>
    </p:spTree>
    <p:extLst>
      <p:ext uri="{BB962C8B-B14F-4D97-AF65-F5344CB8AC3E}">
        <p14:creationId xmlns:p14="http://schemas.microsoft.com/office/powerpoint/2010/main" val="416576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2" name="Freeform 8">
            <a:extLst>
              <a:ext uri="{FF2B5EF4-FFF2-40B4-BE49-F238E27FC236}">
                <a16:creationId xmlns:a16="http://schemas.microsoft.com/office/drawing/2014/main" id="{541C0EA3-17DE-59FE-B672-E264A7CC53E9}"/>
              </a:ext>
            </a:extLst>
          </p:cNvPr>
          <p:cNvSpPr/>
          <p:nvPr/>
        </p:nvSpPr>
        <p:spPr>
          <a:xfrm rot="9634009">
            <a:off x="9281669" y="223099"/>
            <a:ext cx="1527607" cy="1089146"/>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26D01EA0-E4C2-EC6A-93E8-681C30028033}"/>
              </a:ext>
            </a:extLst>
          </p:cNvPr>
          <p:cNvSpPr/>
          <p:nvPr/>
        </p:nvSpPr>
        <p:spPr>
          <a:xfrm>
            <a:off x="16552769" y="787113"/>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07440EE7-E069-EBD1-5A5F-CD70FEF3F7C3}"/>
              </a:ext>
            </a:extLst>
          </p:cNvPr>
          <p:cNvSpPr/>
          <p:nvPr/>
        </p:nvSpPr>
        <p:spPr>
          <a:xfrm>
            <a:off x="-888408" y="2178364"/>
            <a:ext cx="2948963" cy="2965136"/>
          </a:xfrm>
          <a:custGeom>
            <a:avLst/>
            <a:gdLst/>
            <a:ahLst/>
            <a:cxnLst/>
            <a:rect l="l" t="t" r="r" b="b"/>
            <a:pathLst>
              <a:path w="2948963" h="2965136">
                <a:moveTo>
                  <a:pt x="0" y="0"/>
                </a:moveTo>
                <a:lnTo>
                  <a:pt x="2948963" y="0"/>
                </a:lnTo>
                <a:lnTo>
                  <a:pt x="2948963" y="2965136"/>
                </a:lnTo>
                <a:lnTo>
                  <a:pt x="0" y="2965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 name="Group 2"/>
          <p:cNvGrpSpPr/>
          <p:nvPr/>
        </p:nvGrpSpPr>
        <p:grpSpPr>
          <a:xfrm>
            <a:off x="-777589" y="5952321"/>
            <a:ext cx="19843179" cy="4703011"/>
            <a:chOff x="0" y="0"/>
            <a:chExt cx="5226187" cy="1238653"/>
          </a:xfrm>
        </p:grpSpPr>
        <p:sp>
          <p:nvSpPr>
            <p:cNvPr id="3" name="Freeform 3"/>
            <p:cNvSpPr/>
            <p:nvPr/>
          </p:nvSpPr>
          <p:spPr>
            <a:xfrm>
              <a:off x="0" y="0"/>
              <a:ext cx="5226187" cy="1238653"/>
            </a:xfrm>
            <a:custGeom>
              <a:avLst/>
              <a:gdLst/>
              <a:ahLst/>
              <a:cxnLst/>
              <a:rect l="l" t="t" r="r" b="b"/>
              <a:pathLst>
                <a:path w="5226187" h="1238653">
                  <a:moveTo>
                    <a:pt x="0" y="0"/>
                  </a:moveTo>
                  <a:lnTo>
                    <a:pt x="5226187" y="0"/>
                  </a:lnTo>
                  <a:lnTo>
                    <a:pt x="5226187" y="1238653"/>
                  </a:lnTo>
                  <a:lnTo>
                    <a:pt x="0" y="1238653"/>
                  </a:lnTo>
                  <a:close/>
                </a:path>
              </a:pathLst>
            </a:custGeom>
            <a:solidFill>
              <a:srgbClr val="FADF92"/>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Rectangle 6">
            <a:extLst>
              <a:ext uri="{FF2B5EF4-FFF2-40B4-BE49-F238E27FC236}">
                <a16:creationId xmlns:a16="http://schemas.microsoft.com/office/drawing/2014/main" id="{9AB3AB02-244F-952C-9C44-FD4FCF7019B4}"/>
              </a:ext>
            </a:extLst>
          </p:cNvPr>
          <p:cNvSpPr/>
          <p:nvPr/>
        </p:nvSpPr>
        <p:spPr>
          <a:xfrm>
            <a:off x="1619250" y="1114906"/>
            <a:ext cx="15049500" cy="8057188"/>
          </a:xfrm>
          <a:prstGeom prst="rect">
            <a:avLst/>
          </a:prstGeom>
          <a:solidFill>
            <a:schemeClr val="bg1"/>
          </a:solidFill>
          <a:ln w="38100">
            <a:solidFill>
              <a:srgbClr val="5D5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8">
            <a:extLst>
              <a:ext uri="{FF2B5EF4-FFF2-40B4-BE49-F238E27FC236}">
                <a16:creationId xmlns:a16="http://schemas.microsoft.com/office/drawing/2014/main" id="{CCF4EA1D-3CFF-D68A-3990-FC94B68960CB}"/>
              </a:ext>
            </a:extLst>
          </p:cNvPr>
          <p:cNvSpPr/>
          <p:nvPr/>
        </p:nvSpPr>
        <p:spPr>
          <a:xfrm rot="1430103">
            <a:off x="234582" y="242540"/>
            <a:ext cx="1527607" cy="1089146"/>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9D8C5C5C-7BAA-61AC-9C29-B7BF82B6B044}"/>
              </a:ext>
            </a:extLst>
          </p:cNvPr>
          <p:cNvSpPr/>
          <p:nvPr/>
        </p:nvSpPr>
        <p:spPr>
          <a:xfrm rot="8136543">
            <a:off x="16749233" y="3621331"/>
            <a:ext cx="1527607" cy="1089146"/>
          </a:xfrm>
          <a:custGeom>
            <a:avLst/>
            <a:gdLst/>
            <a:ahLst/>
            <a:cxnLst/>
            <a:rect l="l" t="t" r="r" b="b"/>
            <a:pathLst>
              <a:path w="1527607" h="1089146">
                <a:moveTo>
                  <a:pt x="0" y="0"/>
                </a:moveTo>
                <a:lnTo>
                  <a:pt x="1527607" y="0"/>
                </a:lnTo>
                <a:lnTo>
                  <a:pt x="1527607" y="1089145"/>
                </a:lnTo>
                <a:lnTo>
                  <a:pt x="0" y="108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E1CC16EE-AC24-6632-FBAF-F72EC83F8CEB}"/>
              </a:ext>
            </a:extLst>
          </p:cNvPr>
          <p:cNvSpPr txBox="1"/>
          <p:nvPr/>
        </p:nvSpPr>
        <p:spPr>
          <a:xfrm>
            <a:off x="1734975" y="3464975"/>
            <a:ext cx="150114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VĂN BẢN, HÌNH ẢNH </a:t>
            </a:r>
          </a:p>
          <a:p>
            <a:pPr algn="ctr">
              <a:lnSpc>
                <a:spcPct val="150000"/>
              </a:lnSpc>
            </a:pPr>
            <a:r>
              <a:rPr lang="en-US" sz="6500" b="1">
                <a:latin typeface="Arial" panose="020B0604020202020204" pitchFamily="34" charset="0"/>
                <a:cs typeface="Arial" panose="020B0604020202020204" pitchFamily="34" charset="0"/>
              </a:rPr>
              <a:t>VÀ ÂM THANH </a:t>
            </a:r>
          </a:p>
        </p:txBody>
      </p:sp>
    </p:spTree>
    <p:extLst>
      <p:ext uri="{BB962C8B-B14F-4D97-AF65-F5344CB8AC3E}">
        <p14:creationId xmlns:p14="http://schemas.microsoft.com/office/powerpoint/2010/main" val="2445275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9CB4C1-E71E-81B7-C8D3-B291BADB3F2A}"/>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8E8601E-A975-1668-C713-95E2B409FC99}"/>
              </a:ext>
            </a:extLst>
          </p:cNvPr>
          <p:cNvPicPr>
            <a:picLocks noChangeAspect="1"/>
          </p:cNvPicPr>
          <p:nvPr/>
        </p:nvPicPr>
        <p:blipFill rotWithShape="1">
          <a:blip r:embed="rId2"/>
          <a:srcRect t="2959" r="2174"/>
          <a:stretch/>
        </p:blipFill>
        <p:spPr>
          <a:xfrm>
            <a:off x="528637" y="2457245"/>
            <a:ext cx="8843963" cy="6170716"/>
          </a:xfrm>
          <a:prstGeom prst="rect">
            <a:avLst/>
          </a:prstGeom>
        </p:spPr>
      </p:pic>
      <p:sp>
        <p:nvSpPr>
          <p:cNvPr id="11" name="TextBox 10">
            <a:extLst>
              <a:ext uri="{FF2B5EF4-FFF2-40B4-BE49-F238E27FC236}">
                <a16:creationId xmlns:a16="http://schemas.microsoft.com/office/drawing/2014/main" id="{B6D52C6B-7B79-4CB3-9E86-52BE41286D61}"/>
              </a:ext>
            </a:extLst>
          </p:cNvPr>
          <p:cNvSpPr txBox="1"/>
          <p:nvPr/>
        </p:nvSpPr>
        <p:spPr>
          <a:xfrm>
            <a:off x="4378888" y="647700"/>
            <a:ext cx="9144000" cy="861774"/>
          </a:xfrm>
          <a:prstGeom prst="rect">
            <a:avLst/>
          </a:prstGeom>
          <a:noFill/>
        </p:spPr>
        <p:txBody>
          <a:bodyPr wrap="square" rtlCol="0">
            <a:spAutoFit/>
          </a:bodyPr>
          <a:lstStyle/>
          <a:p>
            <a:pPr algn="ctr"/>
            <a:r>
              <a:rPr lang="en-US" sz="5000" b="1">
                <a:solidFill>
                  <a:schemeClr val="accent4">
                    <a:lumMod val="50000"/>
                  </a:schemeClr>
                </a:solidFill>
                <a:latin typeface="Arial" panose="020B0604020202020204" pitchFamily="34" charset="0"/>
                <a:cs typeface="Arial" panose="020B0604020202020204" pitchFamily="34" charset="0"/>
              </a:rPr>
              <a:t>QUAN SÁT HÌNH ẢNH </a:t>
            </a:r>
          </a:p>
        </p:txBody>
      </p:sp>
      <p:sp>
        <p:nvSpPr>
          <p:cNvPr id="12" name="TextBox 11">
            <a:extLst>
              <a:ext uri="{FF2B5EF4-FFF2-40B4-BE49-F238E27FC236}">
                <a16:creationId xmlns:a16="http://schemas.microsoft.com/office/drawing/2014/main" id="{FF164017-CD78-448A-3830-EB1D5C038A45}"/>
              </a:ext>
            </a:extLst>
          </p:cNvPr>
          <p:cNvSpPr txBox="1"/>
          <p:nvPr/>
        </p:nvSpPr>
        <p:spPr>
          <a:xfrm>
            <a:off x="9982200" y="2103302"/>
            <a:ext cx="75819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Thực hiện các bước sau đây: </a:t>
            </a:r>
          </a:p>
        </p:txBody>
      </p:sp>
      <p:sp>
        <p:nvSpPr>
          <p:cNvPr id="15" name="Speech Bubble: Rectangle with Corners Rounded 14">
            <a:extLst>
              <a:ext uri="{FF2B5EF4-FFF2-40B4-BE49-F238E27FC236}">
                <a16:creationId xmlns:a16="http://schemas.microsoft.com/office/drawing/2014/main" id="{C3062136-B661-93CF-D513-6BCEE9EFEB50}"/>
              </a:ext>
            </a:extLst>
          </p:cNvPr>
          <p:cNvSpPr/>
          <p:nvPr/>
        </p:nvSpPr>
        <p:spPr>
          <a:xfrm>
            <a:off x="10234612" y="3349163"/>
            <a:ext cx="7205663" cy="1905000"/>
          </a:xfrm>
          <a:prstGeom prst="wedgeRoundRectCallout">
            <a:avLst>
              <a:gd name="adj1" fmla="val -56473"/>
              <a:gd name="adj2" fmla="val 41071"/>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Di chuyển chuột vào thanh điều hướng của video.</a:t>
            </a:r>
            <a:endParaRPr lang="en-US" sz="3800">
              <a:solidFill>
                <a:schemeClr val="tx1"/>
              </a:solidFill>
            </a:endParaRPr>
          </a:p>
        </p:txBody>
      </p:sp>
      <p:sp>
        <p:nvSpPr>
          <p:cNvPr id="17" name="Speech Bubble: Rectangle with Corners Rounded 16">
            <a:extLst>
              <a:ext uri="{FF2B5EF4-FFF2-40B4-BE49-F238E27FC236}">
                <a16:creationId xmlns:a16="http://schemas.microsoft.com/office/drawing/2014/main" id="{80566E06-4717-2DB5-B393-A2107880BF6E}"/>
              </a:ext>
            </a:extLst>
          </p:cNvPr>
          <p:cNvSpPr/>
          <p:nvPr/>
        </p:nvSpPr>
        <p:spPr>
          <a:xfrm>
            <a:off x="10210800" y="5681475"/>
            <a:ext cx="7205663" cy="1905000"/>
          </a:xfrm>
          <a:prstGeom prst="wedgeRoundRectCallout">
            <a:avLst>
              <a:gd name="adj1" fmla="val -55922"/>
              <a:gd name="adj2" fmla="val -53429"/>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Nháy chuột vào nút play để xem video.</a:t>
            </a:r>
            <a:endParaRPr lang="en-US" sz="3800">
              <a:solidFill>
                <a:schemeClr val="tx1"/>
              </a:solidFill>
            </a:endParaRPr>
          </a:p>
        </p:txBody>
      </p:sp>
    </p:spTree>
    <p:extLst>
      <p:ext uri="{BB962C8B-B14F-4D97-AF65-F5344CB8AC3E}">
        <p14:creationId xmlns:p14="http://schemas.microsoft.com/office/powerpoint/2010/main" val="294988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9CB4C1-E71E-81B7-C8D3-B291BADB3F2A}"/>
              </a:ext>
            </a:extLst>
          </p:cNvPr>
          <p:cNvSpPr/>
          <p:nvPr/>
        </p:nvSpPr>
        <p:spPr>
          <a:xfrm>
            <a:off x="-1295400" y="8877300"/>
            <a:ext cx="21336000" cy="3886200"/>
          </a:xfrm>
          <a:prstGeom prst="rect">
            <a:avLst/>
          </a:prstGeom>
          <a:solidFill>
            <a:srgbClr val="5D5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8E8601E-A975-1668-C713-95E2B409FC99}"/>
              </a:ext>
            </a:extLst>
          </p:cNvPr>
          <p:cNvPicPr>
            <a:picLocks noChangeAspect="1"/>
          </p:cNvPicPr>
          <p:nvPr/>
        </p:nvPicPr>
        <p:blipFill rotWithShape="1">
          <a:blip r:embed="rId2"/>
          <a:srcRect t="2959" r="2174"/>
          <a:stretch/>
        </p:blipFill>
        <p:spPr>
          <a:xfrm>
            <a:off x="395218" y="2447720"/>
            <a:ext cx="8843963" cy="6170716"/>
          </a:xfrm>
          <a:prstGeom prst="rect">
            <a:avLst/>
          </a:prstGeom>
        </p:spPr>
      </p:pic>
      <p:sp>
        <p:nvSpPr>
          <p:cNvPr id="11" name="TextBox 10">
            <a:extLst>
              <a:ext uri="{FF2B5EF4-FFF2-40B4-BE49-F238E27FC236}">
                <a16:creationId xmlns:a16="http://schemas.microsoft.com/office/drawing/2014/main" id="{B6D52C6B-7B79-4CB3-9E86-52BE41286D61}"/>
              </a:ext>
            </a:extLst>
          </p:cNvPr>
          <p:cNvSpPr txBox="1"/>
          <p:nvPr/>
        </p:nvSpPr>
        <p:spPr>
          <a:xfrm>
            <a:off x="4378888" y="647700"/>
            <a:ext cx="9144000" cy="861774"/>
          </a:xfrm>
          <a:prstGeom prst="rect">
            <a:avLst/>
          </a:prstGeom>
          <a:noFill/>
        </p:spPr>
        <p:txBody>
          <a:bodyPr wrap="square" rtlCol="0">
            <a:spAutoFit/>
          </a:bodyPr>
          <a:lstStyle/>
          <a:p>
            <a:pPr algn="ctr"/>
            <a:r>
              <a:rPr lang="en-US" sz="5000" b="1">
                <a:solidFill>
                  <a:schemeClr val="accent4">
                    <a:lumMod val="50000"/>
                  </a:schemeClr>
                </a:solidFill>
                <a:latin typeface="Arial" panose="020B0604020202020204" pitchFamily="34" charset="0"/>
                <a:cs typeface="Arial" panose="020B0604020202020204" pitchFamily="34" charset="0"/>
              </a:rPr>
              <a:t>THỰC HIỆN YÊU CẦU </a:t>
            </a:r>
          </a:p>
        </p:txBody>
      </p:sp>
      <p:sp>
        <p:nvSpPr>
          <p:cNvPr id="12" name="TextBox 11">
            <a:extLst>
              <a:ext uri="{FF2B5EF4-FFF2-40B4-BE49-F238E27FC236}">
                <a16:creationId xmlns:a16="http://schemas.microsoft.com/office/drawing/2014/main" id="{FF164017-CD78-448A-3830-EB1D5C038A45}"/>
              </a:ext>
            </a:extLst>
          </p:cNvPr>
          <p:cNvSpPr txBox="1"/>
          <p:nvPr/>
        </p:nvSpPr>
        <p:spPr>
          <a:xfrm>
            <a:off x="9581333" y="2168463"/>
            <a:ext cx="7315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solidFill>
                  <a:srgbClr val="002060"/>
                </a:solidFill>
                <a:latin typeface="Arial" panose="020B0604020202020204" pitchFamily="34" charset="0"/>
                <a:cs typeface="Arial" panose="020B0604020202020204" pitchFamily="34" charset="0"/>
              </a:rPr>
              <a:t>Trả lời các câu hỏi sau đây: </a:t>
            </a:r>
          </a:p>
        </p:txBody>
      </p:sp>
      <p:grpSp>
        <p:nvGrpSpPr>
          <p:cNvPr id="4" name="Group 3">
            <a:extLst>
              <a:ext uri="{FF2B5EF4-FFF2-40B4-BE49-F238E27FC236}">
                <a16:creationId xmlns:a16="http://schemas.microsoft.com/office/drawing/2014/main" id="{7D535DF2-0490-93C4-86DF-735615D85479}"/>
              </a:ext>
            </a:extLst>
          </p:cNvPr>
          <p:cNvGrpSpPr/>
          <p:nvPr/>
        </p:nvGrpSpPr>
        <p:grpSpPr>
          <a:xfrm>
            <a:off x="9358312" y="3198099"/>
            <a:ext cx="8385946" cy="5420337"/>
            <a:chOff x="9521054" y="3188574"/>
            <a:chExt cx="8385946" cy="5420337"/>
          </a:xfrm>
        </p:grpSpPr>
        <p:sp>
          <p:nvSpPr>
            <p:cNvPr id="2" name="Rectangle: Rounded Corners 1">
              <a:extLst>
                <a:ext uri="{FF2B5EF4-FFF2-40B4-BE49-F238E27FC236}">
                  <a16:creationId xmlns:a16="http://schemas.microsoft.com/office/drawing/2014/main" id="{2E140103-D7AE-E1E6-8574-53ECED62432E}"/>
                </a:ext>
              </a:extLst>
            </p:cNvPr>
            <p:cNvSpPr/>
            <p:nvPr/>
          </p:nvSpPr>
          <p:spPr>
            <a:xfrm>
              <a:off x="9753600" y="3535339"/>
              <a:ext cx="8153400" cy="5073572"/>
            </a:xfrm>
            <a:custGeom>
              <a:avLst/>
              <a:gdLst>
                <a:gd name="connsiteX0" fmla="*/ 0 w 8153400"/>
                <a:gd name="connsiteY0" fmla="*/ 845612 h 5073572"/>
                <a:gd name="connsiteX1" fmla="*/ 845612 w 8153400"/>
                <a:gd name="connsiteY1" fmla="*/ 0 h 5073572"/>
                <a:gd name="connsiteX2" fmla="*/ 7307788 w 8153400"/>
                <a:gd name="connsiteY2" fmla="*/ 0 h 5073572"/>
                <a:gd name="connsiteX3" fmla="*/ 8153400 w 8153400"/>
                <a:gd name="connsiteY3" fmla="*/ 845612 h 5073572"/>
                <a:gd name="connsiteX4" fmla="*/ 8153400 w 8153400"/>
                <a:gd name="connsiteY4" fmla="*/ 4227960 h 5073572"/>
                <a:gd name="connsiteX5" fmla="*/ 7307788 w 8153400"/>
                <a:gd name="connsiteY5" fmla="*/ 5073572 h 5073572"/>
                <a:gd name="connsiteX6" fmla="*/ 845612 w 8153400"/>
                <a:gd name="connsiteY6" fmla="*/ 5073572 h 5073572"/>
                <a:gd name="connsiteX7" fmla="*/ 0 w 8153400"/>
                <a:gd name="connsiteY7" fmla="*/ 4227960 h 5073572"/>
                <a:gd name="connsiteX8" fmla="*/ 0 w 8153400"/>
                <a:gd name="connsiteY8" fmla="*/ 845612 h 507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3400" h="5073572" fill="none" extrusionOk="0">
                  <a:moveTo>
                    <a:pt x="0" y="845612"/>
                  </a:moveTo>
                  <a:cubicBezTo>
                    <a:pt x="-31208" y="388484"/>
                    <a:pt x="347034" y="-81718"/>
                    <a:pt x="845612" y="0"/>
                  </a:cubicBezTo>
                  <a:cubicBezTo>
                    <a:pt x="3242597" y="-49528"/>
                    <a:pt x="5206936" y="-37657"/>
                    <a:pt x="7307788" y="0"/>
                  </a:cubicBezTo>
                  <a:cubicBezTo>
                    <a:pt x="7742747" y="14587"/>
                    <a:pt x="8148393" y="397713"/>
                    <a:pt x="8153400" y="845612"/>
                  </a:cubicBezTo>
                  <a:cubicBezTo>
                    <a:pt x="8194892" y="2005145"/>
                    <a:pt x="8319619" y="2937543"/>
                    <a:pt x="8153400" y="4227960"/>
                  </a:cubicBezTo>
                  <a:cubicBezTo>
                    <a:pt x="8109136" y="4696042"/>
                    <a:pt x="7828712" y="5008601"/>
                    <a:pt x="7307788" y="5073572"/>
                  </a:cubicBezTo>
                  <a:cubicBezTo>
                    <a:pt x="5542977" y="5217395"/>
                    <a:pt x="3867173" y="5007364"/>
                    <a:pt x="845612" y="5073572"/>
                  </a:cubicBezTo>
                  <a:cubicBezTo>
                    <a:pt x="319801" y="5111167"/>
                    <a:pt x="19106" y="4718225"/>
                    <a:pt x="0" y="4227960"/>
                  </a:cubicBezTo>
                  <a:cubicBezTo>
                    <a:pt x="-119857" y="3278632"/>
                    <a:pt x="73887" y="2521059"/>
                    <a:pt x="0" y="845612"/>
                  </a:cubicBezTo>
                  <a:close/>
                </a:path>
                <a:path w="8153400" h="5073572" stroke="0" extrusionOk="0">
                  <a:moveTo>
                    <a:pt x="0" y="845612"/>
                  </a:moveTo>
                  <a:cubicBezTo>
                    <a:pt x="79701" y="406256"/>
                    <a:pt x="376127" y="-42270"/>
                    <a:pt x="845612" y="0"/>
                  </a:cubicBezTo>
                  <a:cubicBezTo>
                    <a:pt x="1667760" y="-6436"/>
                    <a:pt x="5004749" y="-139955"/>
                    <a:pt x="7307788" y="0"/>
                  </a:cubicBezTo>
                  <a:cubicBezTo>
                    <a:pt x="7844220" y="1469"/>
                    <a:pt x="8189612" y="299834"/>
                    <a:pt x="8153400" y="845612"/>
                  </a:cubicBezTo>
                  <a:cubicBezTo>
                    <a:pt x="8098275" y="1583445"/>
                    <a:pt x="8007505" y="3258071"/>
                    <a:pt x="8153400" y="4227960"/>
                  </a:cubicBezTo>
                  <a:cubicBezTo>
                    <a:pt x="8089935" y="4705586"/>
                    <a:pt x="7762459" y="5073435"/>
                    <a:pt x="7307788" y="5073572"/>
                  </a:cubicBezTo>
                  <a:cubicBezTo>
                    <a:pt x="5905191" y="5110267"/>
                    <a:pt x="3900624" y="5141184"/>
                    <a:pt x="845612" y="5073572"/>
                  </a:cubicBezTo>
                  <a:cubicBezTo>
                    <a:pt x="326243" y="5071978"/>
                    <a:pt x="-15990" y="4668787"/>
                    <a:pt x="0" y="4227960"/>
                  </a:cubicBezTo>
                  <a:cubicBezTo>
                    <a:pt x="145210" y="2927119"/>
                    <a:pt x="143591" y="1383642"/>
                    <a:pt x="0" y="845612"/>
                  </a:cubicBezTo>
                  <a:close/>
                </a:path>
              </a:pathLst>
            </a:custGeom>
            <a:solidFill>
              <a:schemeClr val="bg1"/>
            </a:solidFill>
            <a:ln w="28575">
              <a:solidFill>
                <a:srgbClr val="002060"/>
              </a:solidFill>
              <a:extLst>
                <a:ext uri="{C807C97D-BFC1-408E-A445-0C87EB9F89A2}">
                  <ask:lineSketchStyleProps xmlns:ask="http://schemas.microsoft.com/office/drawing/2018/sketchyshapes" sd="33286216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1DC9B31-083A-CDEE-87C7-37C352F1502D}"/>
                </a:ext>
              </a:extLst>
            </p:cNvPr>
            <p:cNvPicPr>
              <a:picLocks noChangeAspect="1"/>
            </p:cNvPicPr>
            <p:nvPr/>
          </p:nvPicPr>
          <p:blipFill>
            <a:blip r:embed="rId3"/>
            <a:stretch>
              <a:fillRect/>
            </a:stretch>
          </p:blipFill>
          <p:spPr>
            <a:xfrm>
              <a:off x="9521054" y="3188574"/>
              <a:ext cx="1303292" cy="1303292"/>
            </a:xfrm>
            <a:prstGeom prst="rect">
              <a:avLst/>
            </a:prstGeom>
          </p:spPr>
        </p:pic>
        <p:sp>
          <p:nvSpPr>
            <p:cNvPr id="3" name="TextBox 2">
              <a:extLst>
                <a:ext uri="{FF2B5EF4-FFF2-40B4-BE49-F238E27FC236}">
                  <a16:creationId xmlns:a16="http://schemas.microsoft.com/office/drawing/2014/main" id="{52584D5F-9432-BCD4-C8E7-F197ACAA8830}"/>
                </a:ext>
              </a:extLst>
            </p:cNvPr>
            <p:cNvSpPr txBox="1"/>
            <p:nvPr/>
          </p:nvSpPr>
          <p:spPr>
            <a:xfrm>
              <a:off x="10172700" y="4465627"/>
              <a:ext cx="7315200" cy="3492623"/>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en-US" sz="3800">
                  <a:effectLst/>
                  <a:latin typeface="Arial" panose="020B0604020202020204" pitchFamily="34" charset="0"/>
                  <a:ea typeface="Calibri" panose="020F0502020204030204" pitchFamily="34" charset="0"/>
                  <a:cs typeface="Arial" panose="020B0604020202020204" pitchFamily="34" charset="0"/>
                </a:rPr>
                <a:t>Trên trang web ở hình có những loại thông tin nào?</a:t>
              </a:r>
            </a:p>
            <a:p>
              <a:pPr marL="571500" marR="0" indent="-571500" algn="just">
                <a:lnSpc>
                  <a:spcPct val="150000"/>
                </a:lnSpc>
                <a:spcBef>
                  <a:spcPts val="0"/>
                </a:spcBef>
                <a:spcAft>
                  <a:spcPts val="0"/>
                </a:spcAft>
                <a:buFont typeface="Arial" panose="020B0604020202020204" pitchFamily="34" charset="0"/>
                <a:buChar char="•"/>
              </a:pPr>
              <a:r>
                <a:rPr lang="en-US" sz="3800">
                  <a:effectLst/>
                  <a:latin typeface="Arial" panose="020B0604020202020204" pitchFamily="34" charset="0"/>
                  <a:ea typeface="Calibri" panose="020F0502020204030204" pitchFamily="34" charset="0"/>
                  <a:cs typeface="Arial" panose="020B0604020202020204" pitchFamily="34" charset="0"/>
                </a:rPr>
                <a:t>Dấu hiệu nào giúp em nhận ra những loại thông tin đó.</a:t>
              </a:r>
            </a:p>
          </p:txBody>
        </p:sp>
      </p:grpSp>
    </p:spTree>
    <p:extLst>
      <p:ext uri="{BB962C8B-B14F-4D97-AF65-F5344CB8AC3E}">
        <p14:creationId xmlns:p14="http://schemas.microsoft.com/office/powerpoint/2010/main" val="109163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762</Words>
  <Application>Microsoft Office PowerPoint</Application>
  <PresentationFormat>Custom</PresentationFormat>
  <Paragraphs>87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Wingdings</vt:lpstr>
      <vt:lpstr>Arial</vt:lpstr>
      <vt:lpstr>Amasis MT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Blue Yellow Illustrative Solid Figures Math Presentation</dc:title>
  <cp:lastModifiedBy>Thảo Đào</cp:lastModifiedBy>
  <cp:revision>6</cp:revision>
  <dcterms:created xsi:type="dcterms:W3CDTF">2006-08-16T00:00:00Z</dcterms:created>
  <dcterms:modified xsi:type="dcterms:W3CDTF">2023-07-30T10:32:29Z</dcterms:modified>
  <dc:identifier>DAFp4X9D0N8</dc:identifier>
</cp:coreProperties>
</file>