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71" r:id="rId3"/>
    <p:sldId id="268" r:id="rId4"/>
    <p:sldId id="269" r:id="rId5"/>
    <p:sldId id="276" r:id="rId6"/>
    <p:sldId id="274" r:id="rId7"/>
    <p:sldId id="277" r:id="rId8"/>
    <p:sldId id="278" r:id="rId9"/>
    <p:sldId id="279" r:id="rId10"/>
    <p:sldId id="284" r:id="rId11"/>
    <p:sldId id="281" r:id="rId12"/>
    <p:sldId id="282" r:id="rId13"/>
    <p:sldId id="300" r:id="rId14"/>
    <p:sldId id="257" r:id="rId15"/>
    <p:sldId id="299" r:id="rId16"/>
  </p:sldIdLst>
  <p:sldSz cx="18288000" cy="10287000"/>
  <p:notesSz cx="6858000" cy="9144000"/>
  <p:embeddedFontLst>
    <p:embeddedFont>
      <p:font typeface="Amasis MT Pro Black" panose="020B0604020202020204" charset="0"/>
      <p:bold r:id="rId17"/>
      <p:boldItalic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23B0B3-0FAA-4A69-A4A7-79F3239B2471}">
          <p14:sldIdLst>
            <p14:sldId id="266"/>
            <p14:sldId id="271"/>
            <p14:sldId id="268"/>
            <p14:sldId id="269"/>
            <p14:sldId id="276"/>
            <p14:sldId id="274"/>
            <p14:sldId id="277"/>
            <p14:sldId id="278"/>
            <p14:sldId id="279"/>
            <p14:sldId id="284"/>
            <p14:sldId id="281"/>
            <p14:sldId id="282"/>
            <p14:sldId id="300"/>
            <p14:sldId id="257"/>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F5"/>
    <a:srgbClr val="FBF4A5"/>
    <a:srgbClr val="E0F0F6"/>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108"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3.png"/><Relationship Id="rId10" Type="http://schemas.openxmlformats.org/officeDocument/2006/relationships/image" Target="../media/image27.svg"/><Relationship Id="rId4" Type="http://schemas.openxmlformats.org/officeDocument/2006/relationships/image" Target="../media/image3.sv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0.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9.svg"/><Relationship Id="rId3" Type="http://schemas.openxmlformats.org/officeDocument/2006/relationships/image" Target="../media/image4.png"/><Relationship Id="rId7" Type="http://schemas.openxmlformats.org/officeDocument/2006/relationships/image" Target="../media/image43.svg"/><Relationship Id="rId12"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47.svg"/><Relationship Id="rId5" Type="http://schemas.openxmlformats.org/officeDocument/2006/relationships/image" Target="../media/image17.svg"/><Relationship Id="rId10" Type="http://schemas.openxmlformats.org/officeDocument/2006/relationships/image" Target="../media/image30.png"/><Relationship Id="rId4" Type="http://schemas.openxmlformats.org/officeDocument/2006/relationships/image" Target="../media/image12.png"/><Relationship Id="rId9" Type="http://schemas.openxmlformats.org/officeDocument/2006/relationships/image" Target="../media/image45.svg"/><Relationship Id="rId1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15.png"/><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3.png"/><Relationship Id="rId10" Type="http://schemas.openxmlformats.org/officeDocument/2006/relationships/image" Target="../media/image27.svg"/><Relationship Id="rId4" Type="http://schemas.openxmlformats.org/officeDocument/2006/relationships/image" Target="../media/image3.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1.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314514" y="311749"/>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txBody>
          <a:bodyPr/>
          <a:lstStyle/>
          <a:p>
            <a:endParaRPr lang="en-US"/>
          </a:p>
        </p:txBody>
      </p:sp>
      <p:sp>
        <p:nvSpPr>
          <p:cNvPr id="3" name="Freeform 3"/>
          <p:cNvSpPr/>
          <p:nvPr/>
        </p:nvSpPr>
        <p:spPr>
          <a:xfrm>
            <a:off x="-2093506" y="4117855"/>
            <a:ext cx="6244411" cy="3988618"/>
          </a:xfrm>
          <a:custGeom>
            <a:avLst/>
            <a:gdLst/>
            <a:ahLst/>
            <a:cxnLst/>
            <a:rect l="l" t="t" r="r" b="b"/>
            <a:pathLst>
              <a:path w="6244411" h="3988618">
                <a:moveTo>
                  <a:pt x="0" y="0"/>
                </a:moveTo>
                <a:lnTo>
                  <a:pt x="6244412" y="0"/>
                </a:lnTo>
                <a:lnTo>
                  <a:pt x="6244412" y="3988618"/>
                </a:lnTo>
                <a:lnTo>
                  <a:pt x="0" y="3988618"/>
                </a:lnTo>
                <a:lnTo>
                  <a:pt x="0" y="0"/>
                </a:lnTo>
                <a:close/>
              </a:path>
            </a:pathLst>
          </a:custGeom>
          <a:blipFill>
            <a:blip r:embed="rId2"/>
            <a:stretch>
              <a:fillRect/>
            </a:stretch>
          </a:blipFill>
        </p:spPr>
        <p:txBody>
          <a:bodyPr/>
          <a:lstStyle/>
          <a:p>
            <a:endParaRPr lang="en-US"/>
          </a:p>
        </p:txBody>
      </p:sp>
      <p:sp>
        <p:nvSpPr>
          <p:cNvPr id="4" name="Freeform 4"/>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TextBox 5"/>
          <p:cNvSpPr txBox="1"/>
          <p:nvPr/>
        </p:nvSpPr>
        <p:spPr>
          <a:xfrm>
            <a:off x="2417102" y="2850435"/>
            <a:ext cx="13344836" cy="3118674"/>
          </a:xfrm>
          <a:prstGeom prst="rect">
            <a:avLst/>
          </a:prstGeom>
        </p:spPr>
        <p:txBody>
          <a:bodyPr wrap="square" lIns="0" tIns="0" rIns="0" bIns="0" rtlCol="0" anchor="t">
            <a:spAutoFit/>
          </a:bodyPr>
          <a:lstStyle/>
          <a:p>
            <a:pPr algn="ctr">
              <a:lnSpc>
                <a:spcPct val="150000"/>
              </a:lnSpc>
            </a:pPr>
            <a:r>
              <a:rPr lang="en-US" sz="7200" b="1">
                <a:solidFill>
                  <a:schemeClr val="accent6">
                    <a:lumMod val="50000"/>
                  </a:schemeClr>
                </a:solidFill>
                <a:latin typeface="Arial" panose="020B0604020202020204" pitchFamily="34" charset="0"/>
                <a:cs typeface="Arial" panose="020B0604020202020204" pitchFamily="34" charset="0"/>
              </a:rPr>
              <a:t>CHÀO MỪNG CÁC EM ĐẾN VỚI BÀI HỌC MỚI!</a:t>
            </a:r>
          </a:p>
        </p:txBody>
      </p:sp>
      <p:sp>
        <p:nvSpPr>
          <p:cNvPr id="6" name="Freeform 6"/>
          <p:cNvSpPr/>
          <p:nvPr/>
        </p:nvSpPr>
        <p:spPr>
          <a:xfrm>
            <a:off x="7111266" y="7109270"/>
            <a:ext cx="13778774" cy="6355459"/>
          </a:xfrm>
          <a:custGeom>
            <a:avLst/>
            <a:gdLst/>
            <a:ahLst/>
            <a:cxnLst/>
            <a:rect l="l" t="t" r="r" b="b"/>
            <a:pathLst>
              <a:path w="13778774" h="6355459">
                <a:moveTo>
                  <a:pt x="0" y="0"/>
                </a:moveTo>
                <a:lnTo>
                  <a:pt x="13778774" y="0"/>
                </a:lnTo>
                <a:lnTo>
                  <a:pt x="13778774" y="6355460"/>
                </a:lnTo>
                <a:lnTo>
                  <a:pt x="0" y="6355460"/>
                </a:lnTo>
                <a:lnTo>
                  <a:pt x="0" y="0"/>
                </a:lnTo>
                <a:close/>
              </a:path>
            </a:pathLst>
          </a:custGeom>
          <a:blipFill>
            <a:blip r:embed="rId5"/>
            <a:stretch>
              <a:fillRect/>
            </a:stretch>
          </a:blipFill>
        </p:spPr>
        <p:txBody>
          <a:bodyPr/>
          <a:lstStyle/>
          <a:p>
            <a:endParaRPr lang="en-US"/>
          </a:p>
        </p:txBody>
      </p:sp>
      <p:sp>
        <p:nvSpPr>
          <p:cNvPr id="7" name="Freeform 7"/>
          <p:cNvSpPr/>
          <p:nvPr/>
        </p:nvSpPr>
        <p:spPr>
          <a:xfrm rot="-1334791">
            <a:off x="14984464" y="5054881"/>
            <a:ext cx="4607903" cy="6103183"/>
          </a:xfrm>
          <a:custGeom>
            <a:avLst/>
            <a:gdLst/>
            <a:ahLst/>
            <a:cxnLst/>
            <a:rect l="l" t="t" r="r" b="b"/>
            <a:pathLst>
              <a:path w="4607903" h="6103183">
                <a:moveTo>
                  <a:pt x="0" y="0"/>
                </a:moveTo>
                <a:lnTo>
                  <a:pt x="4607904" y="0"/>
                </a:lnTo>
                <a:lnTo>
                  <a:pt x="4607904" y="6103183"/>
                </a:lnTo>
                <a:lnTo>
                  <a:pt x="0" y="6103183"/>
                </a:lnTo>
                <a:lnTo>
                  <a:pt x="0" y="0"/>
                </a:lnTo>
                <a:close/>
              </a:path>
            </a:pathLst>
          </a:custGeom>
          <a:blipFill>
            <a:blip r:embed="rId6"/>
            <a:stretch>
              <a:fillRect/>
            </a:stretch>
          </a:blipFill>
        </p:spPr>
        <p:txBody>
          <a:bodyPr/>
          <a:lstStyle/>
          <a:p>
            <a:endParaRPr lang="en-US"/>
          </a:p>
        </p:txBody>
      </p:sp>
      <p:sp>
        <p:nvSpPr>
          <p:cNvPr id="8" name="Freeform 17">
            <a:extLst>
              <a:ext uri="{FF2B5EF4-FFF2-40B4-BE49-F238E27FC236}">
                <a16:creationId xmlns:a16="http://schemas.microsoft.com/office/drawing/2014/main" id="{3BB3E2EF-7E24-2E6D-51B8-D4097465DB8A}"/>
              </a:ext>
            </a:extLst>
          </p:cNvPr>
          <p:cNvSpPr/>
          <p:nvPr/>
        </p:nvSpPr>
        <p:spPr>
          <a:xfrm flipH="1">
            <a:off x="588729" y="6197808"/>
            <a:ext cx="3195327" cy="4114800"/>
          </a:xfrm>
          <a:custGeom>
            <a:avLst/>
            <a:gdLst/>
            <a:ahLst/>
            <a:cxnLst/>
            <a:rect l="l" t="t" r="r" b="b"/>
            <a:pathLst>
              <a:path w="3065526" h="4114800">
                <a:moveTo>
                  <a:pt x="0" y="0"/>
                </a:moveTo>
                <a:lnTo>
                  <a:pt x="3065526" y="0"/>
                </a:lnTo>
                <a:lnTo>
                  <a:pt x="3065526"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Freeform 19">
            <a:extLst>
              <a:ext uri="{FF2B5EF4-FFF2-40B4-BE49-F238E27FC236}">
                <a16:creationId xmlns:a16="http://schemas.microsoft.com/office/drawing/2014/main" id="{09F73633-3558-588C-4AA7-8F9FDC8F6FF5}"/>
              </a:ext>
            </a:extLst>
          </p:cNvPr>
          <p:cNvSpPr/>
          <p:nvPr/>
        </p:nvSpPr>
        <p:spPr>
          <a:xfrm rot="14428058">
            <a:off x="15150691" y="1492299"/>
            <a:ext cx="1222493" cy="1576114"/>
          </a:xfrm>
          <a:custGeom>
            <a:avLst/>
            <a:gdLst/>
            <a:ahLst/>
            <a:cxnLst/>
            <a:rect l="l" t="t" r="r" b="b"/>
            <a:pathLst>
              <a:path w="3178683" h="4114800">
                <a:moveTo>
                  <a:pt x="0" y="0"/>
                </a:moveTo>
                <a:lnTo>
                  <a:pt x="3178683" y="0"/>
                </a:lnTo>
                <a:lnTo>
                  <a:pt x="3178683"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401800" y="647700"/>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txBody>
          <a:bodyPr/>
          <a:lstStyle/>
          <a:p>
            <a:endParaRPr lang="en-US"/>
          </a:p>
        </p:txBody>
      </p:sp>
      <p:sp>
        <p:nvSpPr>
          <p:cNvPr id="3" name="Freeform 3"/>
          <p:cNvSpPr/>
          <p:nvPr/>
        </p:nvSpPr>
        <p:spPr>
          <a:xfrm>
            <a:off x="-2479699" y="34687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txBody>
          <a:bodyPr/>
          <a:lstStyle/>
          <a:p>
            <a:endParaRPr lang="en-US"/>
          </a:p>
        </p:txBody>
      </p:sp>
      <p:sp>
        <p:nvSpPr>
          <p:cNvPr id="5" name="Freeform 5"/>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8" name="Freeform 8"/>
          <p:cNvSpPr/>
          <p:nvPr/>
        </p:nvSpPr>
        <p:spPr>
          <a:xfrm>
            <a:off x="-2327299" y="36211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txBody>
          <a:bodyPr/>
          <a:lstStyle/>
          <a:p>
            <a:endParaRPr lang="en-US"/>
          </a:p>
        </p:txBody>
      </p:sp>
      <p:sp>
        <p:nvSpPr>
          <p:cNvPr id="6" name="Freeform 3">
            <a:extLst>
              <a:ext uri="{FF2B5EF4-FFF2-40B4-BE49-F238E27FC236}">
                <a16:creationId xmlns:a16="http://schemas.microsoft.com/office/drawing/2014/main" id="{7778B450-F81E-045C-DE34-E2F942151A29}"/>
              </a:ext>
            </a:extLst>
          </p:cNvPr>
          <p:cNvSpPr/>
          <p:nvPr/>
        </p:nvSpPr>
        <p:spPr>
          <a:xfrm>
            <a:off x="-269897" y="8359529"/>
            <a:ext cx="2479699" cy="1943100"/>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2">
            <a:extLst>
              <a:ext uri="{FF2B5EF4-FFF2-40B4-BE49-F238E27FC236}">
                <a16:creationId xmlns:a16="http://schemas.microsoft.com/office/drawing/2014/main" id="{F83E08F4-5EC6-E103-CCA0-3B127F7ABC4B}"/>
              </a:ext>
            </a:extLst>
          </p:cNvPr>
          <p:cNvSpPr/>
          <p:nvPr/>
        </p:nvSpPr>
        <p:spPr>
          <a:xfrm>
            <a:off x="2362202" y="8333373"/>
            <a:ext cx="2479699" cy="2057400"/>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9" name="Freeform 4">
            <a:extLst>
              <a:ext uri="{FF2B5EF4-FFF2-40B4-BE49-F238E27FC236}">
                <a16:creationId xmlns:a16="http://schemas.microsoft.com/office/drawing/2014/main" id="{EAC94A7D-697F-17DD-AC5C-B792A5719ACF}"/>
              </a:ext>
            </a:extLst>
          </p:cNvPr>
          <p:cNvSpPr/>
          <p:nvPr/>
        </p:nvSpPr>
        <p:spPr>
          <a:xfrm>
            <a:off x="5145065" y="8333373"/>
            <a:ext cx="2479699" cy="2144127"/>
          </a:xfrm>
          <a:custGeom>
            <a:avLst/>
            <a:gdLst/>
            <a:ahLst/>
            <a:cxnLst/>
            <a:rect l="l" t="t" r="r" b="b"/>
            <a:pathLst>
              <a:path w="4258525" h="4114800">
                <a:moveTo>
                  <a:pt x="0" y="0"/>
                </a:moveTo>
                <a:lnTo>
                  <a:pt x="4258526" y="0"/>
                </a:lnTo>
                <a:lnTo>
                  <a:pt x="4258526"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Freeform 3">
            <a:extLst>
              <a:ext uri="{FF2B5EF4-FFF2-40B4-BE49-F238E27FC236}">
                <a16:creationId xmlns:a16="http://schemas.microsoft.com/office/drawing/2014/main" id="{83F90D52-50C2-99DE-C491-412ED3044CA1}"/>
              </a:ext>
            </a:extLst>
          </p:cNvPr>
          <p:cNvSpPr/>
          <p:nvPr/>
        </p:nvSpPr>
        <p:spPr>
          <a:xfrm>
            <a:off x="7899353" y="8446256"/>
            <a:ext cx="2479699" cy="1943100"/>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1" name="Freeform 2">
            <a:extLst>
              <a:ext uri="{FF2B5EF4-FFF2-40B4-BE49-F238E27FC236}">
                <a16:creationId xmlns:a16="http://schemas.microsoft.com/office/drawing/2014/main" id="{AE894E5D-59EA-9CB4-3BAF-BA60C8B83234}"/>
              </a:ext>
            </a:extLst>
          </p:cNvPr>
          <p:cNvSpPr/>
          <p:nvPr/>
        </p:nvSpPr>
        <p:spPr>
          <a:xfrm>
            <a:off x="10531452" y="8420100"/>
            <a:ext cx="2479699" cy="2057400"/>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2" name="Freeform 4">
            <a:extLst>
              <a:ext uri="{FF2B5EF4-FFF2-40B4-BE49-F238E27FC236}">
                <a16:creationId xmlns:a16="http://schemas.microsoft.com/office/drawing/2014/main" id="{A4E206DB-BD85-65D4-9CCD-1A16CD1F82DD}"/>
              </a:ext>
            </a:extLst>
          </p:cNvPr>
          <p:cNvSpPr/>
          <p:nvPr/>
        </p:nvSpPr>
        <p:spPr>
          <a:xfrm>
            <a:off x="13314315" y="8420100"/>
            <a:ext cx="2479699" cy="2144127"/>
          </a:xfrm>
          <a:custGeom>
            <a:avLst/>
            <a:gdLst/>
            <a:ahLst/>
            <a:cxnLst/>
            <a:rect l="l" t="t" r="r" b="b"/>
            <a:pathLst>
              <a:path w="4258525" h="4114800">
                <a:moveTo>
                  <a:pt x="0" y="0"/>
                </a:moveTo>
                <a:lnTo>
                  <a:pt x="4258526" y="0"/>
                </a:lnTo>
                <a:lnTo>
                  <a:pt x="4258526"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3" name="Freeform 2">
            <a:extLst>
              <a:ext uri="{FF2B5EF4-FFF2-40B4-BE49-F238E27FC236}">
                <a16:creationId xmlns:a16="http://schemas.microsoft.com/office/drawing/2014/main" id="{4C30CE7A-20D9-ACC9-E87D-6408EEF0873D}"/>
              </a:ext>
            </a:extLst>
          </p:cNvPr>
          <p:cNvSpPr/>
          <p:nvPr/>
        </p:nvSpPr>
        <p:spPr>
          <a:xfrm>
            <a:off x="15770201" y="8463463"/>
            <a:ext cx="2479699" cy="2057400"/>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8B7CBF71-8B3C-75B7-D375-D00CE645E7D9}"/>
              </a:ext>
            </a:extLst>
          </p:cNvPr>
          <p:cNvSpPr txBox="1"/>
          <p:nvPr/>
        </p:nvSpPr>
        <p:spPr>
          <a:xfrm>
            <a:off x="2873351" y="2397302"/>
            <a:ext cx="12531701" cy="290778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2. </a:t>
            </a:r>
          </a:p>
          <a:p>
            <a:pPr algn="ctr">
              <a:lnSpc>
                <a:spcPct val="150000"/>
              </a:lnSpc>
            </a:pPr>
            <a:r>
              <a:rPr lang="en-US" sz="6500" b="1">
                <a:latin typeface="Arial" panose="020B0604020202020204" pitchFamily="34" charset="0"/>
                <a:cs typeface="Arial" panose="020B0604020202020204" pitchFamily="34" charset="0"/>
              </a:rPr>
              <a:t>THỰC HÀNH GÕ BÀN PHÍM</a:t>
            </a:r>
          </a:p>
        </p:txBody>
      </p:sp>
    </p:spTree>
    <p:extLst>
      <p:ext uri="{BB962C8B-B14F-4D97-AF65-F5344CB8AC3E}">
        <p14:creationId xmlns:p14="http://schemas.microsoft.com/office/powerpoint/2010/main" val="36053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C04AB9-4A0E-D07E-AE1C-F808C0C0C403}"/>
              </a:ext>
            </a:extLst>
          </p:cNvPr>
          <p:cNvSpPr/>
          <p:nvPr/>
        </p:nvSpPr>
        <p:spPr>
          <a:xfrm>
            <a:off x="-228600" y="9105900"/>
            <a:ext cx="18745200" cy="1790700"/>
          </a:xfrm>
          <a:prstGeom prst="rect">
            <a:avLst/>
          </a:prstGeom>
          <a:solidFill>
            <a:schemeClr val="accent3">
              <a:lumMod val="20000"/>
              <a:lumOff val="80000"/>
            </a:schemeClr>
          </a:solidFill>
          <a:ln>
            <a:solidFill>
              <a:srgbClr val="FFF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8F1D97-C1AB-854E-118A-4B000C7448A3}"/>
              </a:ext>
            </a:extLst>
          </p:cNvPr>
          <p:cNvSpPr txBox="1"/>
          <p:nvPr/>
        </p:nvSpPr>
        <p:spPr>
          <a:xfrm>
            <a:off x="390524" y="823220"/>
            <a:ext cx="17678400" cy="707886"/>
          </a:xfrm>
          <a:prstGeom prst="rect">
            <a:avLst/>
          </a:prstGeom>
          <a:noFill/>
        </p:spPr>
        <p:txBody>
          <a:bodyPr wrap="square">
            <a:spAutoFit/>
          </a:bodyPr>
          <a:lstStyle/>
          <a:p>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Em hãy kích hoạt phần mềm Wordpad và thực hành gõ lại nội dung sau</a:t>
            </a:r>
            <a:endParaRPr lang="en-US" b="1">
              <a:solidFill>
                <a:srgbClr val="C00000"/>
              </a:solidFill>
            </a:endParaRPr>
          </a:p>
        </p:txBody>
      </p:sp>
      <p:grpSp>
        <p:nvGrpSpPr>
          <p:cNvPr id="16" name="Group 15">
            <a:extLst>
              <a:ext uri="{FF2B5EF4-FFF2-40B4-BE49-F238E27FC236}">
                <a16:creationId xmlns:a16="http://schemas.microsoft.com/office/drawing/2014/main" id="{9AF9651F-FD55-CB12-9DC5-5B2F319347ED}"/>
              </a:ext>
            </a:extLst>
          </p:cNvPr>
          <p:cNvGrpSpPr/>
          <p:nvPr/>
        </p:nvGrpSpPr>
        <p:grpSpPr>
          <a:xfrm>
            <a:off x="328613" y="1891148"/>
            <a:ext cx="11420476" cy="7243327"/>
            <a:chOff x="381000" y="2226713"/>
            <a:chExt cx="11420476" cy="7243327"/>
          </a:xfrm>
        </p:grpSpPr>
        <p:sp>
          <p:nvSpPr>
            <p:cNvPr id="5" name="Rectangle: Rounded Corners 4">
              <a:extLst>
                <a:ext uri="{FF2B5EF4-FFF2-40B4-BE49-F238E27FC236}">
                  <a16:creationId xmlns:a16="http://schemas.microsoft.com/office/drawing/2014/main" id="{E050DF65-C4EF-1D82-EEAF-5090EEABD176}"/>
                </a:ext>
              </a:extLst>
            </p:cNvPr>
            <p:cNvSpPr/>
            <p:nvPr/>
          </p:nvSpPr>
          <p:spPr>
            <a:xfrm>
              <a:off x="381000" y="2446772"/>
              <a:ext cx="11420476" cy="7023268"/>
            </a:xfrm>
            <a:prstGeom prst="roundRect">
              <a:avLst/>
            </a:prstGeom>
            <a:solidFill>
              <a:srgbClr val="E0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259EF8-281C-59AF-5735-3C4CCC519969}"/>
                </a:ext>
              </a:extLst>
            </p:cNvPr>
            <p:cNvSpPr txBox="1"/>
            <p:nvPr/>
          </p:nvSpPr>
          <p:spPr>
            <a:xfrm>
              <a:off x="838200" y="3130208"/>
              <a:ext cx="10582276" cy="6164573"/>
            </a:xfrm>
            <a:prstGeom prst="rect">
              <a:avLst/>
            </a:prstGeom>
            <a:noFill/>
          </p:spPr>
          <p:txBody>
            <a:bodyPr wrap="square" rtlCol="0">
              <a:spAutoFit/>
            </a:bodyPr>
            <a:lstStyle/>
            <a:p>
              <a:pPr algn="just">
                <a:lnSpc>
                  <a:spcPct val="150000"/>
                </a:lnSpc>
              </a:pPr>
              <a:r>
                <a:rPr lang="en-US" sz="3800">
                  <a:latin typeface="Arial" panose="020B0604020202020204" pitchFamily="34" charset="0"/>
                  <a:cs typeface="Arial" panose="020B0604020202020204" pitchFamily="34" charset="0"/>
                </a:rPr>
                <a:t>“Nước ta có 63 tỉnh và thành phố với đường biển trải dài khoảng 3260 km. Nước ta là quốc gia đa dân tộc  với 54 dân tộc cùng sinh sống. Tính đến năm 2021, dân số của nuóc ta trên khoảng 98 triệu người, với tuổi thọ trung bình khoảng 73 tuổi.” </a:t>
              </a:r>
            </a:p>
            <a:p>
              <a:pPr algn="r">
                <a:lnSpc>
                  <a:spcPct val="150000"/>
                </a:lnSpc>
              </a:pPr>
              <a:r>
                <a:rPr lang="en-US" sz="4000">
                  <a:latin typeface="Arial" panose="020B0604020202020204" pitchFamily="34" charset="0"/>
                  <a:cs typeface="Arial" panose="020B0604020202020204" pitchFamily="34" charset="0"/>
                </a:rPr>
                <a:t>(</a:t>
              </a:r>
              <a:r>
                <a:rPr lang="en-US" sz="4000" i="1">
                  <a:latin typeface="Arial" panose="020B0604020202020204" pitchFamily="34" charset="0"/>
                  <a:cs typeface="Arial" panose="020B0604020202020204" pitchFamily="34" charset="0"/>
                </a:rPr>
                <a:t>Theo: Tổng cục thống kê</a:t>
              </a:r>
              <a:r>
                <a:rPr lang="en-US" sz="4000">
                  <a:latin typeface="Arial" panose="020B0604020202020204" pitchFamily="34" charset="0"/>
                  <a:cs typeface="Arial" panose="020B0604020202020204" pitchFamily="34" charset="0"/>
                </a:rPr>
                <a:t>)</a:t>
              </a:r>
            </a:p>
          </p:txBody>
        </p:sp>
        <p:sp>
          <p:nvSpPr>
            <p:cNvPr id="13" name="Rectangle: Top Corners One Rounded and One Snipped 12">
              <a:extLst>
                <a:ext uri="{FF2B5EF4-FFF2-40B4-BE49-F238E27FC236}">
                  <a16:creationId xmlns:a16="http://schemas.microsoft.com/office/drawing/2014/main" id="{B326344D-BE30-6BC8-352F-152D4EE53D09}"/>
                </a:ext>
              </a:extLst>
            </p:cNvPr>
            <p:cNvSpPr/>
            <p:nvPr/>
          </p:nvSpPr>
          <p:spPr>
            <a:xfrm>
              <a:off x="381000" y="2226713"/>
              <a:ext cx="4105276" cy="1051568"/>
            </a:xfrm>
            <a:prstGeom prst="snipRoundRect">
              <a:avLst/>
            </a:prstGeom>
            <a:solidFill>
              <a:srgbClr val="E0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Hoạt động 2</a:t>
              </a:r>
            </a:p>
          </p:txBody>
        </p:sp>
      </p:grpSp>
      <p:grpSp>
        <p:nvGrpSpPr>
          <p:cNvPr id="20" name="Group 19">
            <a:extLst>
              <a:ext uri="{FF2B5EF4-FFF2-40B4-BE49-F238E27FC236}">
                <a16:creationId xmlns:a16="http://schemas.microsoft.com/office/drawing/2014/main" id="{43E89FBF-A990-F05A-F804-EA7CA40706F1}"/>
              </a:ext>
            </a:extLst>
          </p:cNvPr>
          <p:cNvGrpSpPr/>
          <p:nvPr/>
        </p:nvGrpSpPr>
        <p:grpSpPr>
          <a:xfrm>
            <a:off x="12039600" y="3764578"/>
            <a:ext cx="5776911" cy="3726052"/>
            <a:chOff x="12039600" y="4370198"/>
            <a:chExt cx="5776911" cy="3726052"/>
          </a:xfrm>
        </p:grpSpPr>
        <p:sp>
          <p:nvSpPr>
            <p:cNvPr id="17" name="Rectangle: Rounded Corners 16">
              <a:extLst>
                <a:ext uri="{FF2B5EF4-FFF2-40B4-BE49-F238E27FC236}">
                  <a16:creationId xmlns:a16="http://schemas.microsoft.com/office/drawing/2014/main" id="{44EEB81C-D32C-55F7-055A-177AE4740581}"/>
                </a:ext>
              </a:extLst>
            </p:cNvPr>
            <p:cNvSpPr/>
            <p:nvPr/>
          </p:nvSpPr>
          <p:spPr>
            <a:xfrm>
              <a:off x="12039600" y="4838700"/>
              <a:ext cx="5776911" cy="3257550"/>
            </a:xfrm>
            <a:prstGeom prst="roundRect">
              <a:avLst/>
            </a:prstGeom>
            <a:solidFill>
              <a:srgbClr val="FBF4A5"/>
            </a:solidFill>
            <a:ln w="28575">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0" lang="en-US"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LƯU Ý </a:t>
              </a:r>
            </a:p>
            <a:p>
              <a:pPr algn="ctr">
                <a:lnSpc>
                  <a:spcPct val="150000"/>
                </a:lnSpc>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 có thể gõ không dấu</a:t>
              </a:r>
              <a:endParaRPr lang="en-US"/>
            </a:p>
          </p:txBody>
        </p:sp>
        <p:pic>
          <p:nvPicPr>
            <p:cNvPr id="1026" name="Picture 2" descr="Pin ">
              <a:extLst>
                <a:ext uri="{FF2B5EF4-FFF2-40B4-BE49-F238E27FC236}">
                  <a16:creationId xmlns:a16="http://schemas.microsoft.com/office/drawing/2014/main" id="{842C1349-B790-749D-EBDB-6FB09EBFE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9580" y="4370198"/>
              <a:ext cx="937003" cy="9370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002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C04AB9-4A0E-D07E-AE1C-F808C0C0C403}"/>
              </a:ext>
            </a:extLst>
          </p:cNvPr>
          <p:cNvSpPr/>
          <p:nvPr/>
        </p:nvSpPr>
        <p:spPr>
          <a:xfrm>
            <a:off x="-228600" y="9105900"/>
            <a:ext cx="18745200" cy="1790700"/>
          </a:xfrm>
          <a:prstGeom prst="rect">
            <a:avLst/>
          </a:prstGeom>
          <a:solidFill>
            <a:srgbClr val="FFFBF5"/>
          </a:solidFill>
          <a:ln>
            <a:solidFill>
              <a:srgbClr val="FFF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9A5922-B976-8D21-33A1-4117C70B56F5}"/>
              </a:ext>
            </a:extLst>
          </p:cNvPr>
          <p:cNvSpPr txBox="1"/>
          <p:nvPr/>
        </p:nvSpPr>
        <p:spPr>
          <a:xfrm>
            <a:off x="3924300" y="725067"/>
            <a:ext cx="104394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VẬN DỤNG </a:t>
            </a:r>
          </a:p>
        </p:txBody>
      </p:sp>
      <p:grpSp>
        <p:nvGrpSpPr>
          <p:cNvPr id="7" name="Group 6">
            <a:extLst>
              <a:ext uri="{FF2B5EF4-FFF2-40B4-BE49-F238E27FC236}">
                <a16:creationId xmlns:a16="http://schemas.microsoft.com/office/drawing/2014/main" id="{9F0AFCDB-AB31-83BE-B9D1-9B4E5C2E7212}"/>
              </a:ext>
            </a:extLst>
          </p:cNvPr>
          <p:cNvGrpSpPr/>
          <p:nvPr/>
        </p:nvGrpSpPr>
        <p:grpSpPr>
          <a:xfrm>
            <a:off x="246223" y="1943100"/>
            <a:ext cx="8763000" cy="6311351"/>
            <a:chOff x="493077" y="1812830"/>
            <a:chExt cx="8763000" cy="6311351"/>
          </a:xfrm>
        </p:grpSpPr>
        <p:sp>
          <p:nvSpPr>
            <p:cNvPr id="5" name="Freeform 8">
              <a:extLst>
                <a:ext uri="{FF2B5EF4-FFF2-40B4-BE49-F238E27FC236}">
                  <a16:creationId xmlns:a16="http://schemas.microsoft.com/office/drawing/2014/main" id="{235C555C-7155-B07A-14E6-031A4D46216F}"/>
                </a:ext>
              </a:extLst>
            </p:cNvPr>
            <p:cNvSpPr/>
            <p:nvPr/>
          </p:nvSpPr>
          <p:spPr>
            <a:xfrm>
              <a:off x="838200" y="2571106"/>
              <a:ext cx="8417877" cy="5553075"/>
            </a:xfrm>
            <a:custGeom>
              <a:avLst/>
              <a:gdLst/>
              <a:ahLst/>
              <a:cxnLst/>
              <a:rect l="l" t="t" r="r" b="b"/>
              <a:pathLst>
                <a:path w="12097993" h="6721806">
                  <a:moveTo>
                    <a:pt x="0" y="0"/>
                  </a:moveTo>
                  <a:lnTo>
                    <a:pt x="12097993" y="0"/>
                  </a:lnTo>
                  <a:lnTo>
                    <a:pt x="12097993" y="6721806"/>
                  </a:lnTo>
                  <a:lnTo>
                    <a:pt x="0" y="67218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2" name="Freeform 9">
              <a:extLst>
                <a:ext uri="{FF2B5EF4-FFF2-40B4-BE49-F238E27FC236}">
                  <a16:creationId xmlns:a16="http://schemas.microsoft.com/office/drawing/2014/main" id="{6D18CF89-8F6C-60C2-2A0D-11268D3678C8}"/>
                </a:ext>
              </a:extLst>
            </p:cNvPr>
            <p:cNvSpPr/>
            <p:nvPr/>
          </p:nvSpPr>
          <p:spPr>
            <a:xfrm rot="7341201" flipH="1" flipV="1">
              <a:off x="272180" y="2033727"/>
              <a:ext cx="2236938" cy="1795143"/>
            </a:xfrm>
            <a:custGeom>
              <a:avLst/>
              <a:gdLst/>
              <a:ahLst/>
              <a:cxnLst/>
              <a:rect l="l" t="t" r="r" b="b"/>
              <a:pathLst>
                <a:path w="1810291" h="1452759">
                  <a:moveTo>
                    <a:pt x="1810292" y="1452759"/>
                  </a:moveTo>
                  <a:lnTo>
                    <a:pt x="0" y="1452759"/>
                  </a:lnTo>
                  <a:lnTo>
                    <a:pt x="0" y="0"/>
                  </a:lnTo>
                  <a:lnTo>
                    <a:pt x="1810292" y="0"/>
                  </a:lnTo>
                  <a:lnTo>
                    <a:pt x="1810292" y="1452759"/>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4F111599-E5D1-BD0A-5378-1296F9B8950E}"/>
                </a:ext>
              </a:extLst>
            </p:cNvPr>
            <p:cNvSpPr txBox="1"/>
            <p:nvPr/>
          </p:nvSpPr>
          <p:spPr>
            <a:xfrm>
              <a:off x="1351438" y="4047316"/>
              <a:ext cx="7391400" cy="274825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Kích hoạt phần mềm Wordpad và thực hiện gõ lại một câu chuyện ngắn (khoảng 50 từ). </a:t>
              </a:r>
            </a:p>
          </p:txBody>
        </p:sp>
      </p:grpSp>
      <p:grpSp>
        <p:nvGrpSpPr>
          <p:cNvPr id="11" name="Group 10">
            <a:extLst>
              <a:ext uri="{FF2B5EF4-FFF2-40B4-BE49-F238E27FC236}">
                <a16:creationId xmlns:a16="http://schemas.microsoft.com/office/drawing/2014/main" id="{71E56E8F-C93F-AB8D-F02F-0453935D0F61}"/>
              </a:ext>
            </a:extLst>
          </p:cNvPr>
          <p:cNvGrpSpPr/>
          <p:nvPr/>
        </p:nvGrpSpPr>
        <p:grpSpPr>
          <a:xfrm>
            <a:off x="9278779" y="2273218"/>
            <a:ext cx="7872414" cy="6556988"/>
            <a:chOff x="9144000" y="2199419"/>
            <a:chExt cx="7872414" cy="6556988"/>
          </a:xfrm>
        </p:grpSpPr>
        <p:sp>
          <p:nvSpPr>
            <p:cNvPr id="8" name="TextBox 7">
              <a:extLst>
                <a:ext uri="{FF2B5EF4-FFF2-40B4-BE49-F238E27FC236}">
                  <a16:creationId xmlns:a16="http://schemas.microsoft.com/office/drawing/2014/main" id="{19BDE86A-041B-65D4-3BD7-7C91C927D29C}"/>
                </a:ext>
              </a:extLst>
            </p:cNvPr>
            <p:cNvSpPr txBox="1"/>
            <p:nvPr/>
          </p:nvSpPr>
          <p:spPr>
            <a:xfrm>
              <a:off x="9144000" y="2199419"/>
              <a:ext cx="7872414" cy="6556988"/>
            </a:xfrm>
            <a:prstGeom prst="rect">
              <a:avLst/>
            </a:prstGeom>
            <a:noFill/>
          </p:spPr>
          <p:txBody>
            <a:bodyPr wrap="square" rtlCol="0">
              <a:spAutoFit/>
            </a:bodyPr>
            <a:lstStyle/>
            <a:p>
              <a:pPr marL="685800" indent="-685800">
                <a:lnSpc>
                  <a:spcPct val="150000"/>
                </a:lnSpc>
                <a:buFont typeface="Wingdings" panose="05000000000000000000" pitchFamily="2" charset="2"/>
                <a:buChar char="Ø"/>
              </a:pPr>
              <a:r>
                <a:rPr lang="en-US" sz="4500" b="1">
                  <a:latin typeface="Arial" panose="020B0604020202020204" pitchFamily="34" charset="0"/>
                  <a:cs typeface="Arial" panose="020B0604020202020204" pitchFamily="34" charset="0"/>
                </a:rPr>
                <a:t>Hướng dẫn thực hiện</a:t>
              </a:r>
            </a:p>
            <a:p>
              <a:pPr marL="1028700" lvl="1"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1.</a:t>
              </a:r>
              <a:r>
                <a:rPr lang="en-US" sz="4000">
                  <a:latin typeface="Arial" panose="020B0604020202020204" pitchFamily="34" charset="0"/>
                  <a:cs typeface="Arial" panose="020B0604020202020204" pitchFamily="34" charset="0"/>
                </a:rPr>
                <a:t> Nháy chuột vào biểu tượng        để kích hoạt phần mềm Wordpad.</a:t>
              </a:r>
            </a:p>
            <a:p>
              <a:pPr marL="1028700" lvl="1"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2. </a:t>
              </a:r>
              <a:r>
                <a:rPr lang="en-US" sz="4000">
                  <a:latin typeface="Arial" panose="020B0604020202020204" pitchFamily="34" charset="0"/>
                  <a:cs typeface="Arial" panose="020B0604020202020204" pitchFamily="34" charset="0"/>
                </a:rPr>
                <a:t>Thực hiện soạn thảo văn bản. </a:t>
              </a:r>
            </a:p>
            <a:p>
              <a:pPr marL="1028700" lvl="1"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3. </a:t>
              </a:r>
              <a:r>
                <a:rPr lang="en-US" sz="4000">
                  <a:latin typeface="Arial" panose="020B0604020202020204" pitchFamily="34" charset="0"/>
                  <a:cs typeface="Arial" panose="020B0604020202020204" pitchFamily="34" charset="0"/>
                </a:rPr>
                <a:t>Soát lại lỗi chính tả.  </a:t>
              </a:r>
            </a:p>
          </p:txBody>
        </p:sp>
        <p:pic>
          <p:nvPicPr>
            <p:cNvPr id="2050" name="Picture 2" descr="WordPad - Téléchargement gratuit - 2023 Dernière version">
              <a:extLst>
                <a:ext uri="{FF2B5EF4-FFF2-40B4-BE49-F238E27FC236}">
                  <a16:creationId xmlns:a16="http://schemas.microsoft.com/office/drawing/2014/main" id="{F668ACC3-FEE6-032F-092B-0F982C7A78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7800" y="4040788"/>
              <a:ext cx="1130845" cy="11308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925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90500"/>
            <a:ext cx="17449800" cy="9787295"/>
          </a:xfrm>
          <a:prstGeom prst="rect">
            <a:avLst/>
          </a:prstGeom>
          <a:noFill/>
        </p:spPr>
        <p:txBody>
          <a:bodyPr wrap="square" rtlCol="0">
            <a:spAutoFit/>
          </a:bodyPr>
          <a:lstStyle/>
          <a:p>
            <a:pPr indent="914400" algn="just"/>
            <a:r>
              <a:rPr lang="vi-VN" sz="3600" smtClean="0">
                <a:latin typeface="+mj-lt"/>
              </a:rPr>
              <a:t>Ngày </a:t>
            </a:r>
            <a:r>
              <a:rPr lang="vi-VN" sz="3600">
                <a:latin typeface="+mj-lt"/>
              </a:rPr>
              <a:t>xưa, ở làng kia, có hai mẹ con cô bé sống trong một túp lều.</a:t>
            </a:r>
          </a:p>
          <a:p>
            <a:pPr indent="914400" algn="just"/>
            <a:r>
              <a:rPr lang="vi-VN" sz="3600">
                <a:latin typeface="+mj-lt"/>
              </a:rPr>
              <a:t>Họ phải làm lụng vất vả quanh năm mới đủ ăn.</a:t>
            </a:r>
          </a:p>
          <a:p>
            <a:pPr indent="914400" algn="just"/>
            <a:r>
              <a:rPr lang="vi-VN" sz="3600" smtClean="0">
                <a:latin typeface="+mj-lt"/>
              </a:rPr>
              <a:t>Một </a:t>
            </a:r>
            <a:r>
              <a:rPr lang="vi-VN" sz="3600">
                <a:latin typeface="+mj-lt"/>
              </a:rPr>
              <a:t>hôm, người mẹ không may bị bệnh nặng. Cô bé ngày đêm chăm sóc mẹ, nhưng bệnh mẹ mỗi ngày một nặng thêm. Có người mách:</a:t>
            </a:r>
          </a:p>
          <a:p>
            <a:pPr indent="914400" algn="just"/>
            <a:r>
              <a:rPr lang="vi-VN" sz="3600">
                <a:latin typeface="+mj-lt"/>
              </a:rPr>
              <a:t>- Ở vùng bên có ông thầy thuốc giỏi chữa được bệnh này.</a:t>
            </a:r>
          </a:p>
          <a:p>
            <a:pPr indent="914400" algn="just"/>
            <a:r>
              <a:rPr lang="vi-VN" sz="3600">
                <a:latin typeface="+mj-lt"/>
              </a:rPr>
              <a:t>Cô bé nhờ bà con hàng xóm trông nom mẹ, ngày hôm ấy lên đường.</a:t>
            </a:r>
          </a:p>
          <a:p>
            <a:pPr indent="914400" algn="just"/>
            <a:r>
              <a:rPr lang="vi-VN" sz="3600" smtClean="0">
                <a:latin typeface="+mj-lt"/>
              </a:rPr>
              <a:t>Vừa </a:t>
            </a:r>
            <a:r>
              <a:rPr lang="vi-VN" sz="3600">
                <a:latin typeface="+mj-lt"/>
              </a:rPr>
              <a:t>đi cô bé hiếu thảo vừa lo mấy đồng bạc mang theo không đủ trả tiền thuốc cho mẹ. Bỗng cô thấy bên đường có vật lạ tay nải ai để quên. Cô bèn liền bước tới, cầm lên xem:</a:t>
            </a:r>
          </a:p>
          <a:p>
            <a:pPr indent="914400" algn="just"/>
            <a:r>
              <a:rPr lang="vi-VN" sz="3600">
                <a:latin typeface="+mj-lt"/>
              </a:rPr>
              <a:t>- Ô, một túi tiền! Của ai đánh rơi nhỉ. Biết đâu, người đánh rơi túi tiền này đang đi mua thuốc chữa bệnh cho người thân như mình bây giờ? Thế thì khổ thân họ quá!</a:t>
            </a:r>
          </a:p>
          <a:p>
            <a:pPr indent="914400" algn="just"/>
            <a:r>
              <a:rPr lang="vi-VN" sz="3600">
                <a:latin typeface="+mj-lt"/>
              </a:rPr>
              <a:t>Đang suy nghĩ miên man về túi tiền thì cô </a:t>
            </a:r>
            <a:r>
              <a:rPr lang="vi-VN" sz="3600">
                <a:latin typeface="+mj-lt"/>
              </a:rPr>
              <a:t>bé </a:t>
            </a:r>
            <a:r>
              <a:rPr lang="vi-VN" sz="3600">
                <a:latin typeface="+mj-lt"/>
              </a:rPr>
              <a:t>bỗng </a:t>
            </a:r>
            <a:r>
              <a:rPr lang="vi-VN" sz="3600">
                <a:latin typeface="+mj-lt"/>
              </a:rPr>
              <a:t>phát hiện phía trước một cụ già tay cầm gậy trúc đang lê từng bước trên đường. Cô bé đoán chắc là bà cụ đánh rơi túi tiền. Cô liền chạy thật nhanh, đuổi kịp bà cụ rồi lễ phép hỏi:</a:t>
            </a:r>
          </a:p>
          <a:p>
            <a:pPr indent="914400" algn="just"/>
            <a:r>
              <a:rPr lang="vi-VN" sz="3600">
                <a:latin typeface="+mj-lt"/>
              </a:rPr>
              <a:t>- Dạ thưa cụ! Cái tay nải này có phải của cụ không ạ?</a:t>
            </a:r>
          </a:p>
          <a:p>
            <a:pPr indent="914400" algn="just"/>
            <a:r>
              <a:rPr lang="vi-VN" sz="3600">
                <a:latin typeface="+mj-lt"/>
              </a:rPr>
              <a:t>Bà lão cười hiền hậu:</a:t>
            </a:r>
          </a:p>
          <a:p>
            <a:pPr indent="914400" algn="just"/>
            <a:r>
              <a:rPr lang="vi-VN" sz="3600">
                <a:latin typeface="+mj-lt"/>
              </a:rPr>
              <a:t>- Khen cho con đã hiếu thảo lại thật thà. Ta chính là tiên thử con đấy thôi. Con thật đáng được giúp đỡ. Hãy đưa ta về chữa bệnh cho mẹ con.</a:t>
            </a:r>
          </a:p>
          <a:p>
            <a:endParaRPr lang="en-US"/>
          </a:p>
        </p:txBody>
      </p:sp>
    </p:spTree>
    <p:extLst>
      <p:ext uri="{BB962C8B-B14F-4D97-AF65-F5344CB8AC3E}">
        <p14:creationId xmlns:p14="http://schemas.microsoft.com/office/powerpoint/2010/main" val="2503234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7451333" y="7422093"/>
            <a:ext cx="13778774" cy="6355459"/>
          </a:xfrm>
          <a:custGeom>
            <a:avLst/>
            <a:gdLst/>
            <a:ahLst/>
            <a:cxnLst/>
            <a:rect l="l" t="t" r="r" b="b"/>
            <a:pathLst>
              <a:path w="13778774" h="6355459">
                <a:moveTo>
                  <a:pt x="0" y="0"/>
                </a:moveTo>
                <a:lnTo>
                  <a:pt x="13778774" y="0"/>
                </a:lnTo>
                <a:lnTo>
                  <a:pt x="13778774" y="6355459"/>
                </a:lnTo>
                <a:lnTo>
                  <a:pt x="0" y="6355459"/>
                </a:lnTo>
                <a:lnTo>
                  <a:pt x="0" y="0"/>
                </a:lnTo>
                <a:close/>
              </a:path>
            </a:pathLst>
          </a:custGeom>
          <a:blipFill>
            <a:blip r:embed="rId2"/>
            <a:stretch>
              <a:fillRect/>
            </a:stretch>
          </a:blipFill>
        </p:spPr>
        <p:txBody>
          <a:bodyPr/>
          <a:lstStyle/>
          <a:p>
            <a:endParaRPr lang="en-US"/>
          </a:p>
        </p:txBody>
      </p:sp>
      <p:sp>
        <p:nvSpPr>
          <p:cNvPr id="3" name="Freeform 3"/>
          <p:cNvSpPr/>
          <p:nvPr/>
        </p:nvSpPr>
        <p:spPr>
          <a:xfrm>
            <a:off x="15758071" y="3689207"/>
            <a:ext cx="4607903" cy="6103183"/>
          </a:xfrm>
          <a:custGeom>
            <a:avLst/>
            <a:gdLst/>
            <a:ahLst/>
            <a:cxnLst/>
            <a:rect l="l" t="t" r="r" b="b"/>
            <a:pathLst>
              <a:path w="4607903" h="6103183">
                <a:moveTo>
                  <a:pt x="0" y="0"/>
                </a:moveTo>
                <a:lnTo>
                  <a:pt x="4607903" y="0"/>
                </a:lnTo>
                <a:lnTo>
                  <a:pt x="4607903" y="6103183"/>
                </a:lnTo>
                <a:lnTo>
                  <a:pt x="0" y="6103183"/>
                </a:lnTo>
                <a:lnTo>
                  <a:pt x="0" y="0"/>
                </a:lnTo>
                <a:close/>
              </a:path>
            </a:pathLst>
          </a:custGeom>
          <a:blipFill>
            <a:blip r:embed="rId3"/>
            <a:stretch>
              <a:fillRect/>
            </a:stretch>
          </a:blipFill>
        </p:spPr>
        <p:txBody>
          <a:bodyPr/>
          <a:lstStyle/>
          <a:p>
            <a:endParaRPr lang="en-US"/>
          </a:p>
        </p:txBody>
      </p:sp>
      <p:sp>
        <p:nvSpPr>
          <p:cNvPr id="5" name="Freeform 5"/>
          <p:cNvSpPr/>
          <p:nvPr/>
        </p:nvSpPr>
        <p:spPr>
          <a:xfrm>
            <a:off x="13925114" y="-1028700"/>
            <a:ext cx="1832956" cy="4114800"/>
          </a:xfrm>
          <a:custGeom>
            <a:avLst/>
            <a:gdLst/>
            <a:ahLst/>
            <a:cxnLst/>
            <a:rect l="l" t="t" r="r" b="b"/>
            <a:pathLst>
              <a:path w="1832956" h="4114800">
                <a:moveTo>
                  <a:pt x="0" y="0"/>
                </a:moveTo>
                <a:lnTo>
                  <a:pt x="1832957" y="0"/>
                </a:lnTo>
                <a:lnTo>
                  <a:pt x="1832957"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TextBox 6"/>
          <p:cNvSpPr txBox="1"/>
          <p:nvPr/>
        </p:nvSpPr>
        <p:spPr>
          <a:xfrm>
            <a:off x="4038600" y="1086903"/>
            <a:ext cx="8567869" cy="1281248"/>
          </a:xfrm>
          <a:prstGeom prst="rect">
            <a:avLst/>
          </a:prstGeom>
        </p:spPr>
        <p:txBody>
          <a:bodyPr wrap="square" lIns="0" tIns="0" rIns="0" bIns="0" rtlCol="0" anchor="t">
            <a:spAutoFit/>
          </a:bodyPr>
          <a:lstStyle/>
          <a:p>
            <a:pPr>
              <a:lnSpc>
                <a:spcPts val="11479"/>
              </a:lnSpc>
            </a:pPr>
            <a:r>
              <a:rPr lang="en-US" sz="6000" b="1">
                <a:solidFill>
                  <a:srgbClr val="DB8F5C"/>
                </a:solidFill>
                <a:latin typeface="Arial" panose="020B0604020202020204" pitchFamily="34" charset="0"/>
                <a:cs typeface="Arial" panose="020B0604020202020204" pitchFamily="34" charset="0"/>
              </a:rPr>
              <a:t>HƯỚNG DẪN VỀ NHÀ </a:t>
            </a:r>
          </a:p>
        </p:txBody>
      </p:sp>
      <p:grpSp>
        <p:nvGrpSpPr>
          <p:cNvPr id="15" name="Group 14">
            <a:extLst>
              <a:ext uri="{FF2B5EF4-FFF2-40B4-BE49-F238E27FC236}">
                <a16:creationId xmlns:a16="http://schemas.microsoft.com/office/drawing/2014/main" id="{DED8D923-B9A4-740B-45F3-96CB5CB48A6D}"/>
              </a:ext>
            </a:extLst>
          </p:cNvPr>
          <p:cNvGrpSpPr/>
          <p:nvPr/>
        </p:nvGrpSpPr>
        <p:grpSpPr>
          <a:xfrm>
            <a:off x="1295400" y="2922057"/>
            <a:ext cx="12789405" cy="1879825"/>
            <a:chOff x="762000" y="3086100"/>
            <a:chExt cx="12789405" cy="1879825"/>
          </a:xfrm>
        </p:grpSpPr>
        <p:sp>
          <p:nvSpPr>
            <p:cNvPr id="9" name="Freeform 2">
              <a:extLst>
                <a:ext uri="{FF2B5EF4-FFF2-40B4-BE49-F238E27FC236}">
                  <a16:creationId xmlns:a16="http://schemas.microsoft.com/office/drawing/2014/main" id="{EE514B80-C548-FC2D-E463-BBD2843CC780}"/>
                </a:ext>
              </a:extLst>
            </p:cNvPr>
            <p:cNvSpPr/>
            <p:nvPr/>
          </p:nvSpPr>
          <p:spPr>
            <a:xfrm>
              <a:off x="762000" y="3086100"/>
              <a:ext cx="12789405" cy="1879825"/>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B0489B1F-6936-BDF7-B628-A018B630CE94}"/>
                </a:ext>
              </a:extLst>
            </p:cNvPr>
            <p:cNvSpPr txBox="1"/>
            <p:nvPr/>
          </p:nvSpPr>
          <p:spPr>
            <a:xfrm>
              <a:off x="3369534" y="3735101"/>
              <a:ext cx="97536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Ôn tập lại kiến thức đã được học trong bài</a:t>
              </a:r>
            </a:p>
          </p:txBody>
        </p:sp>
      </p:grpSp>
      <p:grpSp>
        <p:nvGrpSpPr>
          <p:cNvPr id="16" name="Group 15">
            <a:extLst>
              <a:ext uri="{FF2B5EF4-FFF2-40B4-BE49-F238E27FC236}">
                <a16:creationId xmlns:a16="http://schemas.microsoft.com/office/drawing/2014/main" id="{C3630733-4D3D-D5D3-F261-6CCE731E2D8A}"/>
              </a:ext>
            </a:extLst>
          </p:cNvPr>
          <p:cNvGrpSpPr/>
          <p:nvPr/>
        </p:nvGrpSpPr>
        <p:grpSpPr>
          <a:xfrm>
            <a:off x="1295400" y="4979457"/>
            <a:ext cx="12789405" cy="1879825"/>
            <a:chOff x="762000" y="5143500"/>
            <a:chExt cx="12789405" cy="1879825"/>
          </a:xfrm>
        </p:grpSpPr>
        <p:sp>
          <p:nvSpPr>
            <p:cNvPr id="10" name="Freeform 4">
              <a:extLst>
                <a:ext uri="{FF2B5EF4-FFF2-40B4-BE49-F238E27FC236}">
                  <a16:creationId xmlns:a16="http://schemas.microsoft.com/office/drawing/2014/main" id="{2E29D9A5-EC1C-8F92-6DDA-00E7970814D9}"/>
                </a:ext>
              </a:extLst>
            </p:cNvPr>
            <p:cNvSpPr/>
            <p:nvPr/>
          </p:nvSpPr>
          <p:spPr>
            <a:xfrm>
              <a:off x="762000" y="5143500"/>
              <a:ext cx="12789405" cy="1879825"/>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AD84DCA3-5383-1BDD-944E-2FD4CCFB865A}"/>
                </a:ext>
              </a:extLst>
            </p:cNvPr>
            <p:cNvSpPr txBox="1"/>
            <p:nvPr/>
          </p:nvSpPr>
          <p:spPr>
            <a:xfrm>
              <a:off x="3369534" y="5742077"/>
              <a:ext cx="97536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Ôn luyện về cách gõ các hàng phím </a:t>
              </a:r>
            </a:p>
          </p:txBody>
        </p:sp>
      </p:grpSp>
      <p:grpSp>
        <p:nvGrpSpPr>
          <p:cNvPr id="17" name="Group 16">
            <a:extLst>
              <a:ext uri="{FF2B5EF4-FFF2-40B4-BE49-F238E27FC236}">
                <a16:creationId xmlns:a16="http://schemas.microsoft.com/office/drawing/2014/main" id="{B6CF102A-E8FD-29B1-F3D1-B7E72228949C}"/>
              </a:ext>
            </a:extLst>
          </p:cNvPr>
          <p:cNvGrpSpPr/>
          <p:nvPr/>
        </p:nvGrpSpPr>
        <p:grpSpPr>
          <a:xfrm>
            <a:off x="1295400" y="6859282"/>
            <a:ext cx="12789405" cy="2057400"/>
            <a:chOff x="762000" y="7023325"/>
            <a:chExt cx="12789405" cy="2057400"/>
          </a:xfrm>
        </p:grpSpPr>
        <p:sp>
          <p:nvSpPr>
            <p:cNvPr id="11" name="Freeform 5">
              <a:extLst>
                <a:ext uri="{FF2B5EF4-FFF2-40B4-BE49-F238E27FC236}">
                  <a16:creationId xmlns:a16="http://schemas.microsoft.com/office/drawing/2014/main" id="{907997ED-F1B1-092E-E1AD-A0568B780E9B}"/>
                </a:ext>
              </a:extLst>
            </p:cNvPr>
            <p:cNvSpPr/>
            <p:nvPr/>
          </p:nvSpPr>
          <p:spPr>
            <a:xfrm>
              <a:off x="762000" y="7023325"/>
              <a:ext cx="12789405" cy="2057400"/>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384D7235-C341-0129-7071-0EBA0FFDD04C}"/>
                </a:ext>
              </a:extLst>
            </p:cNvPr>
            <p:cNvSpPr txBox="1"/>
            <p:nvPr/>
          </p:nvSpPr>
          <p:spPr>
            <a:xfrm>
              <a:off x="3195686" y="7139563"/>
              <a:ext cx="10035487" cy="182492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Chuẩn bị </a:t>
              </a:r>
              <a:r>
                <a:rPr lang="en-US" sz="4000" b="1">
                  <a:latin typeface="Arial" panose="020B0604020202020204" pitchFamily="34" charset="0"/>
                  <a:cs typeface="Arial" panose="020B0604020202020204" pitchFamily="34" charset="0"/>
                </a:rPr>
                <a:t>bài 1. Các loại thông tin chính trên trang web</a:t>
              </a:r>
            </a:p>
          </p:txBody>
        </p:sp>
      </p:grpSp>
      <p:sp>
        <p:nvSpPr>
          <p:cNvPr id="18" name="Freeform 15">
            <a:extLst>
              <a:ext uri="{FF2B5EF4-FFF2-40B4-BE49-F238E27FC236}">
                <a16:creationId xmlns:a16="http://schemas.microsoft.com/office/drawing/2014/main" id="{12B22101-EE1A-8C43-3E21-696CC61412D8}"/>
              </a:ext>
            </a:extLst>
          </p:cNvPr>
          <p:cNvSpPr/>
          <p:nvPr/>
        </p:nvSpPr>
        <p:spPr>
          <a:xfrm>
            <a:off x="14601206" y="5364693"/>
            <a:ext cx="2998660" cy="4114800"/>
          </a:xfrm>
          <a:custGeom>
            <a:avLst/>
            <a:gdLst/>
            <a:ahLst/>
            <a:cxnLst/>
            <a:rect l="l" t="t" r="r" b="b"/>
            <a:pathLst>
              <a:path w="2998660" h="4114800">
                <a:moveTo>
                  <a:pt x="0" y="0"/>
                </a:moveTo>
                <a:lnTo>
                  <a:pt x="2998660" y="0"/>
                </a:lnTo>
                <a:lnTo>
                  <a:pt x="2998660"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0" name="Freeform 20">
            <a:extLst>
              <a:ext uri="{FF2B5EF4-FFF2-40B4-BE49-F238E27FC236}">
                <a16:creationId xmlns:a16="http://schemas.microsoft.com/office/drawing/2014/main" id="{0B1A8FE9-7E9E-6A5E-CD40-2002CEDBE772}"/>
              </a:ext>
            </a:extLst>
          </p:cNvPr>
          <p:cNvSpPr/>
          <p:nvPr/>
        </p:nvSpPr>
        <p:spPr>
          <a:xfrm rot="621091">
            <a:off x="-514699" y="8393867"/>
            <a:ext cx="3103798" cy="3135695"/>
          </a:xfrm>
          <a:custGeom>
            <a:avLst/>
            <a:gdLst/>
            <a:ahLst/>
            <a:cxnLst/>
            <a:rect l="l" t="t" r="r" b="b"/>
            <a:pathLst>
              <a:path w="4742861" h="4830412">
                <a:moveTo>
                  <a:pt x="0" y="0"/>
                </a:moveTo>
                <a:lnTo>
                  <a:pt x="4742861" y="0"/>
                </a:lnTo>
                <a:lnTo>
                  <a:pt x="4742861" y="4830412"/>
                </a:lnTo>
                <a:lnTo>
                  <a:pt x="0" y="4830412"/>
                </a:lnTo>
                <a:lnTo>
                  <a:pt x="0" y="0"/>
                </a:lnTo>
                <a:close/>
              </a:path>
            </a:pathLst>
          </a:custGeom>
          <a:blipFill>
            <a:blip r:embed="rId14"/>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314514" y="311749"/>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txBody>
          <a:bodyPr/>
          <a:lstStyle/>
          <a:p>
            <a:endParaRPr lang="en-US"/>
          </a:p>
        </p:txBody>
      </p:sp>
      <p:sp>
        <p:nvSpPr>
          <p:cNvPr id="3" name="Freeform 3"/>
          <p:cNvSpPr/>
          <p:nvPr/>
        </p:nvSpPr>
        <p:spPr>
          <a:xfrm>
            <a:off x="-2093506" y="4117855"/>
            <a:ext cx="6244411" cy="3988618"/>
          </a:xfrm>
          <a:custGeom>
            <a:avLst/>
            <a:gdLst/>
            <a:ahLst/>
            <a:cxnLst/>
            <a:rect l="l" t="t" r="r" b="b"/>
            <a:pathLst>
              <a:path w="6244411" h="3988618">
                <a:moveTo>
                  <a:pt x="0" y="0"/>
                </a:moveTo>
                <a:lnTo>
                  <a:pt x="6244412" y="0"/>
                </a:lnTo>
                <a:lnTo>
                  <a:pt x="6244412" y="3988618"/>
                </a:lnTo>
                <a:lnTo>
                  <a:pt x="0" y="3988618"/>
                </a:lnTo>
                <a:lnTo>
                  <a:pt x="0" y="0"/>
                </a:lnTo>
                <a:close/>
              </a:path>
            </a:pathLst>
          </a:custGeom>
          <a:blipFill>
            <a:blip r:embed="rId2"/>
            <a:stretch>
              <a:fillRect/>
            </a:stretch>
          </a:blipFill>
        </p:spPr>
        <p:txBody>
          <a:bodyPr/>
          <a:lstStyle/>
          <a:p>
            <a:endParaRPr lang="en-US"/>
          </a:p>
        </p:txBody>
      </p:sp>
      <p:sp>
        <p:nvSpPr>
          <p:cNvPr id="4" name="Freeform 4"/>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TextBox 5"/>
          <p:cNvSpPr txBox="1"/>
          <p:nvPr/>
        </p:nvSpPr>
        <p:spPr>
          <a:xfrm>
            <a:off x="2757326" y="2646985"/>
            <a:ext cx="13344836" cy="3465179"/>
          </a:xfrm>
          <a:prstGeom prst="rect">
            <a:avLst/>
          </a:prstGeom>
        </p:spPr>
        <p:txBody>
          <a:bodyPr wrap="square" lIns="0" tIns="0" rIns="0" bIns="0" rtlCol="0" anchor="t">
            <a:spAutoFit/>
          </a:bodyPr>
          <a:lstStyle/>
          <a:p>
            <a:pPr algn="ctr">
              <a:lnSpc>
                <a:spcPct val="150000"/>
              </a:lnSpc>
            </a:pPr>
            <a:r>
              <a:rPr lang="en-US" sz="8000" b="1">
                <a:solidFill>
                  <a:schemeClr val="accent6">
                    <a:lumMod val="50000"/>
                  </a:schemeClr>
                </a:solidFill>
                <a:latin typeface="Arial" panose="020B0604020202020204" pitchFamily="34" charset="0"/>
                <a:cs typeface="Arial" panose="020B0604020202020204" pitchFamily="34" charset="0"/>
              </a:rPr>
              <a:t>CẢM ƠN CÁC EM </a:t>
            </a:r>
          </a:p>
          <a:p>
            <a:pPr algn="ctr">
              <a:lnSpc>
                <a:spcPct val="150000"/>
              </a:lnSpc>
            </a:pPr>
            <a:r>
              <a:rPr lang="en-US" sz="8000" b="1">
                <a:solidFill>
                  <a:schemeClr val="accent6">
                    <a:lumMod val="50000"/>
                  </a:schemeClr>
                </a:solidFill>
                <a:latin typeface="Arial" panose="020B0604020202020204" pitchFamily="34" charset="0"/>
                <a:cs typeface="Arial" panose="020B0604020202020204" pitchFamily="34" charset="0"/>
              </a:rPr>
              <a:t>ĐÃ CHÚ Ý LẮNG NGHE!</a:t>
            </a:r>
          </a:p>
        </p:txBody>
      </p:sp>
      <p:sp>
        <p:nvSpPr>
          <p:cNvPr id="6" name="Freeform 6"/>
          <p:cNvSpPr/>
          <p:nvPr/>
        </p:nvSpPr>
        <p:spPr>
          <a:xfrm>
            <a:off x="7111266" y="7109270"/>
            <a:ext cx="13778774" cy="6355459"/>
          </a:xfrm>
          <a:custGeom>
            <a:avLst/>
            <a:gdLst/>
            <a:ahLst/>
            <a:cxnLst/>
            <a:rect l="l" t="t" r="r" b="b"/>
            <a:pathLst>
              <a:path w="13778774" h="6355459">
                <a:moveTo>
                  <a:pt x="0" y="0"/>
                </a:moveTo>
                <a:lnTo>
                  <a:pt x="13778774" y="0"/>
                </a:lnTo>
                <a:lnTo>
                  <a:pt x="13778774" y="6355460"/>
                </a:lnTo>
                <a:lnTo>
                  <a:pt x="0" y="6355460"/>
                </a:lnTo>
                <a:lnTo>
                  <a:pt x="0" y="0"/>
                </a:lnTo>
                <a:close/>
              </a:path>
            </a:pathLst>
          </a:custGeom>
          <a:blipFill>
            <a:blip r:embed="rId5"/>
            <a:stretch>
              <a:fillRect/>
            </a:stretch>
          </a:blipFill>
        </p:spPr>
        <p:txBody>
          <a:bodyPr/>
          <a:lstStyle/>
          <a:p>
            <a:endParaRPr lang="en-US"/>
          </a:p>
        </p:txBody>
      </p:sp>
      <p:sp>
        <p:nvSpPr>
          <p:cNvPr id="7" name="Freeform 7"/>
          <p:cNvSpPr/>
          <p:nvPr/>
        </p:nvSpPr>
        <p:spPr>
          <a:xfrm rot="-1334791">
            <a:off x="14984464" y="5054881"/>
            <a:ext cx="4607903" cy="6103183"/>
          </a:xfrm>
          <a:custGeom>
            <a:avLst/>
            <a:gdLst/>
            <a:ahLst/>
            <a:cxnLst/>
            <a:rect l="l" t="t" r="r" b="b"/>
            <a:pathLst>
              <a:path w="4607903" h="6103183">
                <a:moveTo>
                  <a:pt x="0" y="0"/>
                </a:moveTo>
                <a:lnTo>
                  <a:pt x="4607904" y="0"/>
                </a:lnTo>
                <a:lnTo>
                  <a:pt x="4607904" y="6103183"/>
                </a:lnTo>
                <a:lnTo>
                  <a:pt x="0" y="6103183"/>
                </a:lnTo>
                <a:lnTo>
                  <a:pt x="0" y="0"/>
                </a:lnTo>
                <a:close/>
              </a:path>
            </a:pathLst>
          </a:custGeom>
          <a:blipFill>
            <a:blip r:embed="rId6"/>
            <a:stretch>
              <a:fillRect/>
            </a:stretch>
          </a:blipFill>
        </p:spPr>
        <p:txBody>
          <a:bodyPr/>
          <a:lstStyle/>
          <a:p>
            <a:endParaRPr lang="en-US"/>
          </a:p>
        </p:txBody>
      </p:sp>
      <p:sp>
        <p:nvSpPr>
          <p:cNvPr id="8" name="Freeform 17">
            <a:extLst>
              <a:ext uri="{FF2B5EF4-FFF2-40B4-BE49-F238E27FC236}">
                <a16:creationId xmlns:a16="http://schemas.microsoft.com/office/drawing/2014/main" id="{3BB3E2EF-7E24-2E6D-51B8-D4097465DB8A}"/>
              </a:ext>
            </a:extLst>
          </p:cNvPr>
          <p:cNvSpPr/>
          <p:nvPr/>
        </p:nvSpPr>
        <p:spPr>
          <a:xfrm flipH="1">
            <a:off x="588729" y="6197808"/>
            <a:ext cx="3195327" cy="4114800"/>
          </a:xfrm>
          <a:custGeom>
            <a:avLst/>
            <a:gdLst/>
            <a:ahLst/>
            <a:cxnLst/>
            <a:rect l="l" t="t" r="r" b="b"/>
            <a:pathLst>
              <a:path w="3065526" h="4114800">
                <a:moveTo>
                  <a:pt x="0" y="0"/>
                </a:moveTo>
                <a:lnTo>
                  <a:pt x="3065526" y="0"/>
                </a:lnTo>
                <a:lnTo>
                  <a:pt x="3065526"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Freeform 19">
            <a:extLst>
              <a:ext uri="{FF2B5EF4-FFF2-40B4-BE49-F238E27FC236}">
                <a16:creationId xmlns:a16="http://schemas.microsoft.com/office/drawing/2014/main" id="{09F73633-3558-588C-4AA7-8F9FDC8F6FF5}"/>
              </a:ext>
            </a:extLst>
          </p:cNvPr>
          <p:cNvSpPr/>
          <p:nvPr/>
        </p:nvSpPr>
        <p:spPr>
          <a:xfrm rot="14428058">
            <a:off x="15150691" y="1492299"/>
            <a:ext cx="1222493" cy="1576114"/>
          </a:xfrm>
          <a:custGeom>
            <a:avLst/>
            <a:gdLst/>
            <a:ahLst/>
            <a:cxnLst/>
            <a:rect l="l" t="t" r="r" b="b"/>
            <a:pathLst>
              <a:path w="3178683" h="4114800">
                <a:moveTo>
                  <a:pt x="0" y="0"/>
                </a:moveTo>
                <a:lnTo>
                  <a:pt x="3178683" y="0"/>
                </a:lnTo>
                <a:lnTo>
                  <a:pt x="3178683"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Tree>
    <p:extLst>
      <p:ext uri="{BB962C8B-B14F-4D97-AF65-F5344CB8AC3E}">
        <p14:creationId xmlns:p14="http://schemas.microsoft.com/office/powerpoint/2010/main" val="3609285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6DAEC70-C46D-B9FA-9896-E75A8750523F}"/>
              </a:ext>
            </a:extLst>
          </p:cNvPr>
          <p:cNvSpPr txBox="1"/>
          <p:nvPr/>
        </p:nvSpPr>
        <p:spPr>
          <a:xfrm>
            <a:off x="4440152" y="812287"/>
            <a:ext cx="9144000" cy="1015663"/>
          </a:xfrm>
          <a:prstGeom prst="rect">
            <a:avLst/>
          </a:prstGeom>
          <a:noFill/>
        </p:spPr>
        <p:txBody>
          <a:bodyPr wrap="square" rtlCol="0">
            <a:spAutoFit/>
          </a:bodyPr>
          <a:lstStyle/>
          <a:p>
            <a:pPr algn="ctr"/>
            <a:r>
              <a:rPr lang="en-US" sz="6000" b="1">
                <a:solidFill>
                  <a:schemeClr val="accent4">
                    <a:lumMod val="50000"/>
                  </a:schemeClr>
                </a:solidFill>
                <a:latin typeface="Arial" panose="020B0604020202020204" pitchFamily="34" charset="0"/>
                <a:cs typeface="Arial" panose="020B0604020202020204" pitchFamily="34" charset="0"/>
              </a:rPr>
              <a:t>KHỞI ĐỘNG</a:t>
            </a:r>
          </a:p>
        </p:txBody>
      </p:sp>
      <p:sp>
        <p:nvSpPr>
          <p:cNvPr id="25" name="Rectangle 24">
            <a:extLst>
              <a:ext uri="{FF2B5EF4-FFF2-40B4-BE49-F238E27FC236}">
                <a16:creationId xmlns:a16="http://schemas.microsoft.com/office/drawing/2014/main" id="{17C04AB9-4A0E-D07E-AE1C-F808C0C0C403}"/>
              </a:ext>
            </a:extLst>
          </p:cNvPr>
          <p:cNvSpPr/>
          <p:nvPr/>
        </p:nvSpPr>
        <p:spPr>
          <a:xfrm>
            <a:off x="-228600" y="9105900"/>
            <a:ext cx="18745200" cy="1790700"/>
          </a:xfrm>
          <a:prstGeom prst="rect">
            <a:avLst/>
          </a:prstGeom>
          <a:solidFill>
            <a:srgbClr val="FFFBF5"/>
          </a:solidFill>
          <a:ln>
            <a:solidFill>
              <a:srgbClr val="FFF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138EC89-9A25-E93D-4160-F6F68988079A}"/>
              </a:ext>
            </a:extLst>
          </p:cNvPr>
          <p:cNvGrpSpPr/>
          <p:nvPr/>
        </p:nvGrpSpPr>
        <p:grpSpPr>
          <a:xfrm>
            <a:off x="625304" y="2324100"/>
            <a:ext cx="16773696" cy="1824923"/>
            <a:chOff x="573482" y="1249924"/>
            <a:chExt cx="16773696" cy="1824923"/>
          </a:xfrm>
        </p:grpSpPr>
        <p:grpSp>
          <p:nvGrpSpPr>
            <p:cNvPr id="27" name="Google Shape;362;p54">
              <a:extLst>
                <a:ext uri="{FF2B5EF4-FFF2-40B4-BE49-F238E27FC236}">
                  <a16:creationId xmlns:a16="http://schemas.microsoft.com/office/drawing/2014/main" id="{1C75391B-BA03-E71D-C555-5F1E673F90C7}"/>
                </a:ext>
              </a:extLst>
            </p:cNvPr>
            <p:cNvGrpSpPr/>
            <p:nvPr/>
          </p:nvGrpSpPr>
          <p:grpSpPr>
            <a:xfrm rot="20660622">
              <a:off x="573482" y="1548864"/>
              <a:ext cx="820532" cy="974574"/>
              <a:chOff x="656025" y="2751350"/>
              <a:chExt cx="311375" cy="629275"/>
            </a:xfrm>
          </p:grpSpPr>
          <p:sp>
            <p:nvSpPr>
              <p:cNvPr id="28" name="Google Shape;363;p54">
                <a:extLst>
                  <a:ext uri="{FF2B5EF4-FFF2-40B4-BE49-F238E27FC236}">
                    <a16:creationId xmlns:a16="http://schemas.microsoft.com/office/drawing/2014/main" id="{85FE2768-8C6D-C1E7-3145-95513C81360B}"/>
                  </a:ext>
                </a:extLst>
              </p:cNvPr>
              <p:cNvSpPr/>
              <p:nvPr/>
            </p:nvSpPr>
            <p:spPr>
              <a:xfrm>
                <a:off x="671800" y="2842751"/>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64;p54">
                <a:extLst>
                  <a:ext uri="{FF2B5EF4-FFF2-40B4-BE49-F238E27FC236}">
                    <a16:creationId xmlns:a16="http://schemas.microsoft.com/office/drawing/2014/main" id="{3C5FF288-1830-0954-DA4E-772D8ECC9EF0}"/>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65;p54">
                <a:extLst>
                  <a:ext uri="{FF2B5EF4-FFF2-40B4-BE49-F238E27FC236}">
                    <a16:creationId xmlns:a16="http://schemas.microsoft.com/office/drawing/2014/main" id="{9006CCB8-48BE-6D30-CDD2-618A3D9FEBB2}"/>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66;p54">
                <a:extLst>
                  <a:ext uri="{FF2B5EF4-FFF2-40B4-BE49-F238E27FC236}">
                    <a16:creationId xmlns:a16="http://schemas.microsoft.com/office/drawing/2014/main" id="{CD4E2282-F20F-55CC-3F36-0B00359E6519}"/>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67;p54">
                <a:extLst>
                  <a:ext uri="{FF2B5EF4-FFF2-40B4-BE49-F238E27FC236}">
                    <a16:creationId xmlns:a16="http://schemas.microsoft.com/office/drawing/2014/main" id="{7BF02DBF-E181-6001-66D7-BE586748B1CD}"/>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68;p54">
                <a:extLst>
                  <a:ext uri="{FF2B5EF4-FFF2-40B4-BE49-F238E27FC236}">
                    <a16:creationId xmlns:a16="http://schemas.microsoft.com/office/drawing/2014/main" id="{40370170-620B-1BE8-98B5-F5E99837B6D4}"/>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69;p54">
                <a:extLst>
                  <a:ext uri="{FF2B5EF4-FFF2-40B4-BE49-F238E27FC236}">
                    <a16:creationId xmlns:a16="http://schemas.microsoft.com/office/drawing/2014/main" id="{95B0B601-4B01-EE09-54D6-3B721644E1AF}"/>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70;p54">
                <a:extLst>
                  <a:ext uri="{FF2B5EF4-FFF2-40B4-BE49-F238E27FC236}">
                    <a16:creationId xmlns:a16="http://schemas.microsoft.com/office/drawing/2014/main" id="{6302470F-00F1-BD31-8B28-3161D7402568}"/>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71;p54">
                <a:extLst>
                  <a:ext uri="{FF2B5EF4-FFF2-40B4-BE49-F238E27FC236}">
                    <a16:creationId xmlns:a16="http://schemas.microsoft.com/office/drawing/2014/main" id="{7589CD2A-7ED8-A373-FF4E-87568EE81F7E}"/>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2;p54">
                <a:extLst>
                  <a:ext uri="{FF2B5EF4-FFF2-40B4-BE49-F238E27FC236}">
                    <a16:creationId xmlns:a16="http://schemas.microsoft.com/office/drawing/2014/main" id="{2ABD7E89-6BCA-A0FE-4EBA-73D44A2977D3}"/>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8" name="TextBox 37">
              <a:extLst>
                <a:ext uri="{FF2B5EF4-FFF2-40B4-BE49-F238E27FC236}">
                  <a16:creationId xmlns:a16="http://schemas.microsoft.com/office/drawing/2014/main" id="{174F26C6-BA91-5029-577E-5AD5575C0DE9}"/>
                </a:ext>
              </a:extLst>
            </p:cNvPr>
            <p:cNvSpPr txBox="1"/>
            <p:nvPr/>
          </p:nvSpPr>
          <p:spPr>
            <a:xfrm>
              <a:off x="1859576" y="1249924"/>
              <a:ext cx="15487602" cy="1824923"/>
            </a:xfrm>
            <a:prstGeom prst="rect">
              <a:avLst/>
            </a:prstGeom>
            <a:noFill/>
          </p:spPr>
          <p:txBody>
            <a:bodyPr wrap="square" rtlCol="0">
              <a:spAutoFit/>
            </a:bodyPr>
            <a:lstStyle/>
            <a:p>
              <a:pPr algn="just">
                <a:lnSpc>
                  <a:spcPct val="150000"/>
                </a:lnSpc>
              </a:pPr>
              <a:r>
                <a:rPr lang="en-US" sz="4000" b="1">
                  <a:solidFill>
                    <a:schemeClr val="accent6">
                      <a:lumMod val="75000"/>
                    </a:schemeClr>
                  </a:solidFill>
                  <a:latin typeface="Arial" panose="020B0604020202020204" pitchFamily="34" charset="0"/>
                  <a:cs typeface="Arial" panose="020B0604020202020204" pitchFamily="34" charset="0"/>
                </a:rPr>
                <a:t>Theo em việc gõ bàn phím đúng cách mang lại những lợi ích nào sau đây?</a:t>
              </a:r>
            </a:p>
          </p:txBody>
        </p:sp>
      </p:grpSp>
      <p:sp>
        <p:nvSpPr>
          <p:cNvPr id="40" name="Freeform 8">
            <a:extLst>
              <a:ext uri="{FF2B5EF4-FFF2-40B4-BE49-F238E27FC236}">
                <a16:creationId xmlns:a16="http://schemas.microsoft.com/office/drawing/2014/main" id="{EA50A7B4-5EA5-EDEA-25BF-A7815F7B2AA3}"/>
              </a:ext>
            </a:extLst>
          </p:cNvPr>
          <p:cNvSpPr/>
          <p:nvPr/>
        </p:nvSpPr>
        <p:spPr>
          <a:xfrm>
            <a:off x="129238" y="7976727"/>
            <a:ext cx="2681950" cy="2158047"/>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 name="Plaque 1">
            <a:extLst>
              <a:ext uri="{FF2B5EF4-FFF2-40B4-BE49-F238E27FC236}">
                <a16:creationId xmlns:a16="http://schemas.microsoft.com/office/drawing/2014/main" id="{AB93F8CB-46B6-2346-789F-2C5C04C4E6E3}"/>
              </a:ext>
            </a:extLst>
          </p:cNvPr>
          <p:cNvSpPr/>
          <p:nvPr/>
        </p:nvSpPr>
        <p:spPr>
          <a:xfrm>
            <a:off x="731880" y="4843237"/>
            <a:ext cx="8114068" cy="2240964"/>
          </a:xfrm>
          <a:prstGeom prst="plaqu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Giúp gõ nhanh và chính xác.</a:t>
            </a:r>
          </a:p>
        </p:txBody>
      </p:sp>
      <p:sp>
        <p:nvSpPr>
          <p:cNvPr id="3" name="Plaque 2">
            <a:extLst>
              <a:ext uri="{FF2B5EF4-FFF2-40B4-BE49-F238E27FC236}">
                <a16:creationId xmlns:a16="http://schemas.microsoft.com/office/drawing/2014/main" id="{189CF975-492C-C9BF-D55C-25001A1056E5}"/>
              </a:ext>
            </a:extLst>
          </p:cNvPr>
          <p:cNvSpPr/>
          <p:nvPr/>
        </p:nvSpPr>
        <p:spPr>
          <a:xfrm>
            <a:off x="9527118" y="4843237"/>
            <a:ext cx="8114068" cy="2240964"/>
          </a:xfrm>
          <a:prstGeom prst="plaqu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B. Giúp gõ đúng khi ngồi bất kì tư thế nào.</a:t>
            </a:r>
            <a:endParaRPr lang="en-US" sz="4000">
              <a:solidFill>
                <a:schemeClr val="tx1"/>
              </a:solidFill>
              <a:latin typeface="Arial" panose="020B0604020202020204" pitchFamily="34" charset="0"/>
              <a:cs typeface="Arial" panose="020B0604020202020204" pitchFamily="34" charset="0"/>
            </a:endParaRPr>
          </a:p>
        </p:txBody>
      </p:sp>
      <p:sp>
        <p:nvSpPr>
          <p:cNvPr id="4" name="Plaque 3">
            <a:extLst>
              <a:ext uri="{FF2B5EF4-FFF2-40B4-BE49-F238E27FC236}">
                <a16:creationId xmlns:a16="http://schemas.microsoft.com/office/drawing/2014/main" id="{5268B5B6-6CA9-1AB6-6A90-D60910542A88}"/>
              </a:ext>
            </a:extLst>
          </p:cNvPr>
          <p:cNvSpPr/>
          <p:nvPr/>
        </p:nvSpPr>
        <p:spPr>
          <a:xfrm>
            <a:off x="731880" y="4850107"/>
            <a:ext cx="8114068" cy="2240964"/>
          </a:xfrm>
          <a:prstGeom prst="plaqu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Giúp gõ nhanh và chính xác.</a:t>
            </a:r>
          </a:p>
        </p:txBody>
      </p:sp>
    </p:spTree>
    <p:extLst>
      <p:ext uri="{BB962C8B-B14F-4D97-AF65-F5344CB8AC3E}">
        <p14:creationId xmlns:p14="http://schemas.microsoft.com/office/powerpoint/2010/main" val="370819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2102393" y="2389264"/>
            <a:ext cx="14236823" cy="3465179"/>
          </a:xfrm>
          <a:prstGeom prst="rect">
            <a:avLst/>
          </a:prstGeom>
        </p:spPr>
        <p:txBody>
          <a:bodyPr lIns="0" tIns="0" rIns="0" bIns="0" rtlCol="0" anchor="t">
            <a:spAutoFit/>
          </a:bodyPr>
          <a:lstStyle/>
          <a:p>
            <a:pPr algn="ctr">
              <a:lnSpc>
                <a:spcPct val="150000"/>
              </a:lnSpc>
            </a:pPr>
            <a:r>
              <a:rPr lang="en-US" sz="8000" b="1">
                <a:latin typeface="Arial" panose="020B0604020202020204" pitchFamily="34" charset="0"/>
                <a:cs typeface="Arial" panose="020B0604020202020204" pitchFamily="34" charset="0"/>
              </a:rPr>
              <a:t>BÀI 2. THỰC HÀNH</a:t>
            </a:r>
          </a:p>
          <a:p>
            <a:pPr algn="ctr">
              <a:lnSpc>
                <a:spcPct val="150000"/>
              </a:lnSpc>
            </a:pPr>
            <a:r>
              <a:rPr lang="en-US" sz="8000" b="1">
                <a:latin typeface="Arial" panose="020B0604020202020204" pitchFamily="34" charset="0"/>
                <a:cs typeface="Arial" panose="020B0604020202020204" pitchFamily="34" charset="0"/>
              </a:rPr>
              <a:t>GÕ BÀN PHÍM ĐÚNG CÁCH </a:t>
            </a:r>
          </a:p>
        </p:txBody>
      </p:sp>
      <p:grpSp>
        <p:nvGrpSpPr>
          <p:cNvPr id="3" name="Group 3"/>
          <p:cNvGrpSpPr/>
          <p:nvPr/>
        </p:nvGrpSpPr>
        <p:grpSpPr>
          <a:xfrm>
            <a:off x="14755501" y="210411"/>
            <a:ext cx="4990426" cy="1223776"/>
            <a:chOff x="0" y="0"/>
            <a:chExt cx="1314351" cy="349251"/>
          </a:xfrm>
        </p:grpSpPr>
        <p:sp>
          <p:nvSpPr>
            <p:cNvPr id="4" name="Freeform 4"/>
            <p:cNvSpPr/>
            <p:nvPr/>
          </p:nvSpPr>
          <p:spPr>
            <a:xfrm>
              <a:off x="203200" y="-50769"/>
              <a:ext cx="907951" cy="450788"/>
            </a:xfrm>
            <a:custGeom>
              <a:avLst/>
              <a:gdLst/>
              <a:ahLst/>
              <a:cxnLst/>
              <a:rect l="l" t="t" r="r" b="b"/>
              <a:pathLst>
                <a:path w="907951" h="450788">
                  <a:moveTo>
                    <a:pt x="907951" y="50769"/>
                  </a:moveTo>
                  <a:lnTo>
                    <a:pt x="907951" y="50769"/>
                  </a:lnTo>
                  <a:cubicBezTo>
                    <a:pt x="822628" y="0"/>
                    <a:pt x="713111" y="18323"/>
                    <a:pt x="648960" y="94099"/>
                  </a:cubicBezTo>
                  <a:cubicBezTo>
                    <a:pt x="584808" y="169875"/>
                    <a:pt x="584808" y="280914"/>
                    <a:pt x="648960" y="356690"/>
                  </a:cubicBezTo>
                  <a:cubicBezTo>
                    <a:pt x="713111" y="432466"/>
                    <a:pt x="822628" y="450788"/>
                    <a:pt x="907951"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EACD6B"/>
            </a:solidFill>
          </p:spPr>
          <p:txBody>
            <a:bodyPr/>
            <a:lstStyle/>
            <a:p>
              <a:endParaRPr lang="en-US"/>
            </a:p>
          </p:txBody>
        </p:sp>
        <p:sp>
          <p:nvSpPr>
            <p:cNvPr id="5" name="TextBox 5"/>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6" name="Group 6"/>
          <p:cNvGrpSpPr/>
          <p:nvPr/>
        </p:nvGrpSpPr>
        <p:grpSpPr>
          <a:xfrm>
            <a:off x="15240908" y="1971204"/>
            <a:ext cx="5570429" cy="1223776"/>
            <a:chOff x="0" y="0"/>
            <a:chExt cx="1467109" cy="349251"/>
          </a:xfrm>
        </p:grpSpPr>
        <p:sp>
          <p:nvSpPr>
            <p:cNvPr id="7" name="Freeform 7"/>
            <p:cNvSpPr/>
            <p:nvPr/>
          </p:nvSpPr>
          <p:spPr>
            <a:xfrm>
              <a:off x="203200" y="-50769"/>
              <a:ext cx="1060709" cy="450788"/>
            </a:xfrm>
            <a:custGeom>
              <a:avLst/>
              <a:gdLst/>
              <a:ahLst/>
              <a:cxnLst/>
              <a:rect l="l" t="t" r="r" b="b"/>
              <a:pathLst>
                <a:path w="1060709" h="450788">
                  <a:moveTo>
                    <a:pt x="1060709" y="50769"/>
                  </a:moveTo>
                  <a:lnTo>
                    <a:pt x="1060709" y="50769"/>
                  </a:lnTo>
                  <a:cubicBezTo>
                    <a:pt x="975386" y="0"/>
                    <a:pt x="865869" y="18323"/>
                    <a:pt x="801718" y="94099"/>
                  </a:cubicBezTo>
                  <a:cubicBezTo>
                    <a:pt x="737566" y="169875"/>
                    <a:pt x="737566" y="280914"/>
                    <a:pt x="801718" y="356690"/>
                  </a:cubicBezTo>
                  <a:cubicBezTo>
                    <a:pt x="865869" y="432466"/>
                    <a:pt x="975386" y="450788"/>
                    <a:pt x="1060709"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C3CBFC"/>
            </a:solidFill>
          </p:spPr>
          <p:txBody>
            <a:bodyPr/>
            <a:lstStyle/>
            <a:p>
              <a:endParaRPr lang="en-US"/>
            </a:p>
          </p:txBody>
        </p:sp>
        <p:sp>
          <p:nvSpPr>
            <p:cNvPr id="8" name="TextBox 8"/>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9" name="Group 9"/>
          <p:cNvGrpSpPr/>
          <p:nvPr/>
        </p:nvGrpSpPr>
        <p:grpSpPr>
          <a:xfrm>
            <a:off x="17476077" y="5182503"/>
            <a:ext cx="5965596" cy="1223776"/>
            <a:chOff x="0" y="0"/>
            <a:chExt cx="1571186" cy="349251"/>
          </a:xfrm>
        </p:grpSpPr>
        <p:sp>
          <p:nvSpPr>
            <p:cNvPr id="10" name="Freeform 10"/>
            <p:cNvSpPr/>
            <p:nvPr/>
          </p:nvSpPr>
          <p:spPr>
            <a:xfrm>
              <a:off x="203200" y="-50769"/>
              <a:ext cx="1164786" cy="450788"/>
            </a:xfrm>
            <a:custGeom>
              <a:avLst/>
              <a:gdLst/>
              <a:ahLst/>
              <a:cxnLst/>
              <a:rect l="l" t="t" r="r" b="b"/>
              <a:pathLst>
                <a:path w="1164786" h="450788">
                  <a:moveTo>
                    <a:pt x="1164786" y="50769"/>
                  </a:moveTo>
                  <a:lnTo>
                    <a:pt x="1164786" y="50769"/>
                  </a:lnTo>
                  <a:cubicBezTo>
                    <a:pt x="1079463" y="0"/>
                    <a:pt x="969946" y="18323"/>
                    <a:pt x="905795" y="94099"/>
                  </a:cubicBezTo>
                  <a:cubicBezTo>
                    <a:pt x="841643" y="169875"/>
                    <a:pt x="841643" y="280914"/>
                    <a:pt x="905795" y="356690"/>
                  </a:cubicBezTo>
                  <a:cubicBezTo>
                    <a:pt x="969946" y="432466"/>
                    <a:pt x="1079463" y="450788"/>
                    <a:pt x="1164786"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FFC7D4"/>
            </a:solidFill>
          </p:spPr>
          <p:txBody>
            <a:bodyPr/>
            <a:lstStyle/>
            <a:p>
              <a:endParaRPr lang="en-US"/>
            </a:p>
          </p:txBody>
        </p:sp>
        <p:sp>
          <p:nvSpPr>
            <p:cNvPr id="11" name="TextBox 11"/>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12" name="Group 12"/>
          <p:cNvGrpSpPr/>
          <p:nvPr/>
        </p:nvGrpSpPr>
        <p:grpSpPr>
          <a:xfrm>
            <a:off x="16479189" y="3645764"/>
            <a:ext cx="5965596" cy="1223776"/>
            <a:chOff x="0" y="0"/>
            <a:chExt cx="1571186" cy="349251"/>
          </a:xfrm>
        </p:grpSpPr>
        <p:sp>
          <p:nvSpPr>
            <p:cNvPr id="13" name="Freeform 13"/>
            <p:cNvSpPr/>
            <p:nvPr/>
          </p:nvSpPr>
          <p:spPr>
            <a:xfrm>
              <a:off x="203200" y="-50769"/>
              <a:ext cx="1164786" cy="450788"/>
            </a:xfrm>
            <a:custGeom>
              <a:avLst/>
              <a:gdLst/>
              <a:ahLst/>
              <a:cxnLst/>
              <a:rect l="l" t="t" r="r" b="b"/>
              <a:pathLst>
                <a:path w="1164786" h="450788">
                  <a:moveTo>
                    <a:pt x="1164786" y="50769"/>
                  </a:moveTo>
                  <a:lnTo>
                    <a:pt x="1164786" y="50769"/>
                  </a:lnTo>
                  <a:cubicBezTo>
                    <a:pt x="1079463" y="0"/>
                    <a:pt x="969946" y="18323"/>
                    <a:pt x="905795" y="94099"/>
                  </a:cubicBezTo>
                  <a:cubicBezTo>
                    <a:pt x="841643" y="169875"/>
                    <a:pt x="841643" y="280914"/>
                    <a:pt x="905795" y="356690"/>
                  </a:cubicBezTo>
                  <a:cubicBezTo>
                    <a:pt x="969946" y="432466"/>
                    <a:pt x="1079463" y="450788"/>
                    <a:pt x="1164786"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FBC391"/>
            </a:solidFill>
          </p:spPr>
          <p:txBody>
            <a:bodyPr/>
            <a:lstStyle/>
            <a:p>
              <a:endParaRPr lang="en-US"/>
            </a:p>
          </p:txBody>
        </p:sp>
        <p:sp>
          <p:nvSpPr>
            <p:cNvPr id="14" name="TextBox 14"/>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sp>
        <p:nvSpPr>
          <p:cNvPr id="16" name="Freeform 16"/>
          <p:cNvSpPr/>
          <p:nvPr/>
        </p:nvSpPr>
        <p:spPr>
          <a:xfrm rot="-249340" flipH="1">
            <a:off x="14559756" y="5832323"/>
            <a:ext cx="3159749" cy="7456634"/>
          </a:xfrm>
          <a:custGeom>
            <a:avLst/>
            <a:gdLst/>
            <a:ahLst/>
            <a:cxnLst/>
            <a:rect l="l" t="t" r="r" b="b"/>
            <a:pathLst>
              <a:path w="3159749" h="7456634">
                <a:moveTo>
                  <a:pt x="3159749" y="0"/>
                </a:moveTo>
                <a:lnTo>
                  <a:pt x="0" y="0"/>
                </a:lnTo>
                <a:lnTo>
                  <a:pt x="0" y="7456634"/>
                </a:lnTo>
                <a:lnTo>
                  <a:pt x="3159749" y="7456634"/>
                </a:lnTo>
                <a:lnTo>
                  <a:pt x="3159749" y="0"/>
                </a:lnTo>
                <a:close/>
              </a:path>
            </a:pathLst>
          </a:custGeom>
          <a:blipFill>
            <a:blip r:embed="rId2"/>
            <a:stretch>
              <a:fillRect/>
            </a:stretch>
          </a:blipFill>
        </p:spPr>
        <p:txBody>
          <a:bodyPr/>
          <a:lstStyle/>
          <a:p>
            <a:endParaRPr lang="en-US"/>
          </a:p>
        </p:txBody>
      </p:sp>
      <p:sp>
        <p:nvSpPr>
          <p:cNvPr id="17" name="Freeform 17"/>
          <p:cNvSpPr/>
          <p:nvPr/>
        </p:nvSpPr>
        <p:spPr>
          <a:xfrm rot="-1864390">
            <a:off x="-882698" y="76638"/>
            <a:ext cx="5816573" cy="3075513"/>
          </a:xfrm>
          <a:custGeom>
            <a:avLst/>
            <a:gdLst/>
            <a:ahLst/>
            <a:cxnLst/>
            <a:rect l="l" t="t" r="r" b="b"/>
            <a:pathLst>
              <a:path w="5816573" h="3075513">
                <a:moveTo>
                  <a:pt x="0" y="0"/>
                </a:moveTo>
                <a:lnTo>
                  <a:pt x="5816573" y="0"/>
                </a:lnTo>
                <a:lnTo>
                  <a:pt x="5816573" y="3075513"/>
                </a:lnTo>
                <a:lnTo>
                  <a:pt x="0" y="3075513"/>
                </a:lnTo>
                <a:lnTo>
                  <a:pt x="0" y="0"/>
                </a:lnTo>
                <a:close/>
              </a:path>
            </a:pathLst>
          </a:custGeom>
          <a:blipFill>
            <a:blip r:embed="rId3"/>
            <a:stretch>
              <a:fillRect/>
            </a:stretch>
          </a:blipFill>
        </p:spPr>
        <p:txBody>
          <a:bodyPr/>
          <a:lstStyle/>
          <a:p>
            <a:endParaRPr lang="en-US"/>
          </a:p>
        </p:txBody>
      </p:sp>
      <p:sp>
        <p:nvSpPr>
          <p:cNvPr id="18" name="Freeform 18"/>
          <p:cNvSpPr/>
          <p:nvPr/>
        </p:nvSpPr>
        <p:spPr>
          <a:xfrm rot="836147">
            <a:off x="-420889" y="7014166"/>
            <a:ext cx="8426592" cy="5614217"/>
          </a:xfrm>
          <a:custGeom>
            <a:avLst/>
            <a:gdLst/>
            <a:ahLst/>
            <a:cxnLst/>
            <a:rect l="l" t="t" r="r" b="b"/>
            <a:pathLst>
              <a:path w="8426592" h="5614217">
                <a:moveTo>
                  <a:pt x="0" y="0"/>
                </a:moveTo>
                <a:lnTo>
                  <a:pt x="8426592" y="0"/>
                </a:lnTo>
                <a:lnTo>
                  <a:pt x="8426592" y="5614217"/>
                </a:lnTo>
                <a:lnTo>
                  <a:pt x="0" y="5614217"/>
                </a:lnTo>
                <a:lnTo>
                  <a:pt x="0" y="0"/>
                </a:lnTo>
                <a:close/>
              </a:path>
            </a:pathLst>
          </a:custGeom>
          <a:blipFill>
            <a:blip r:embed="rId4"/>
            <a:stretch>
              <a:fillRect/>
            </a:stretch>
          </a:blipFill>
        </p:spPr>
        <p:txBody>
          <a:bodyPr/>
          <a:lstStyle/>
          <a:p>
            <a:endParaRPr lang="en-US"/>
          </a:p>
        </p:txBody>
      </p:sp>
      <p:sp>
        <p:nvSpPr>
          <p:cNvPr id="19" name="Freeform 19"/>
          <p:cNvSpPr/>
          <p:nvPr/>
        </p:nvSpPr>
        <p:spPr>
          <a:xfrm rot="-1101599">
            <a:off x="-442592" y="7864936"/>
            <a:ext cx="3895251" cy="2786727"/>
          </a:xfrm>
          <a:custGeom>
            <a:avLst/>
            <a:gdLst/>
            <a:ahLst/>
            <a:cxnLst/>
            <a:rect l="l" t="t" r="r" b="b"/>
            <a:pathLst>
              <a:path w="3895251" h="2786727">
                <a:moveTo>
                  <a:pt x="0" y="0"/>
                </a:moveTo>
                <a:lnTo>
                  <a:pt x="3895250" y="0"/>
                </a:lnTo>
                <a:lnTo>
                  <a:pt x="3895250" y="2786728"/>
                </a:lnTo>
                <a:lnTo>
                  <a:pt x="0" y="2786728"/>
                </a:lnTo>
                <a:lnTo>
                  <a:pt x="0" y="0"/>
                </a:lnTo>
                <a:close/>
              </a:path>
            </a:pathLst>
          </a:custGeom>
          <a:blipFill>
            <a:blip r:embed="rId5"/>
            <a:stretch>
              <a:fillRect/>
            </a:stretch>
          </a:blipFill>
        </p:spPr>
        <p:txBody>
          <a:bodyPr/>
          <a:lstStyle/>
          <a:p>
            <a:endParaRPr lang="en-US"/>
          </a:p>
        </p:txBody>
      </p:sp>
      <p:sp>
        <p:nvSpPr>
          <p:cNvPr id="21" name="Freeform 21"/>
          <p:cNvSpPr/>
          <p:nvPr/>
        </p:nvSpPr>
        <p:spPr>
          <a:xfrm rot="3200859">
            <a:off x="9177958" y="6818188"/>
            <a:ext cx="1618121" cy="3632517"/>
          </a:xfrm>
          <a:custGeom>
            <a:avLst/>
            <a:gdLst/>
            <a:ahLst/>
            <a:cxnLst/>
            <a:rect l="l" t="t" r="r" b="b"/>
            <a:pathLst>
              <a:path w="1618121" h="3632517">
                <a:moveTo>
                  <a:pt x="0" y="0"/>
                </a:moveTo>
                <a:lnTo>
                  <a:pt x="1618122" y="0"/>
                </a:lnTo>
                <a:lnTo>
                  <a:pt x="1618122" y="3632517"/>
                </a:lnTo>
                <a:lnTo>
                  <a:pt x="0" y="36325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22" name="Freeform 3">
            <a:extLst>
              <a:ext uri="{FF2B5EF4-FFF2-40B4-BE49-F238E27FC236}">
                <a16:creationId xmlns:a16="http://schemas.microsoft.com/office/drawing/2014/main" id="{89332013-03C2-6617-B9AB-50BF5BB58943}"/>
              </a:ext>
            </a:extLst>
          </p:cNvPr>
          <p:cNvSpPr/>
          <p:nvPr/>
        </p:nvSpPr>
        <p:spPr>
          <a:xfrm>
            <a:off x="1143943" y="6654317"/>
            <a:ext cx="4361171" cy="3659593"/>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Tree>
    <p:extLst>
      <p:ext uri="{BB962C8B-B14F-4D97-AF65-F5344CB8AC3E}">
        <p14:creationId xmlns:p14="http://schemas.microsoft.com/office/powerpoint/2010/main" val="10863530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flipH="1">
            <a:off x="-3612170" y="7166962"/>
            <a:ext cx="13528622" cy="6240077"/>
          </a:xfrm>
          <a:custGeom>
            <a:avLst/>
            <a:gdLst/>
            <a:ahLst/>
            <a:cxnLst/>
            <a:rect l="l" t="t" r="r" b="b"/>
            <a:pathLst>
              <a:path w="13528622" h="6240077">
                <a:moveTo>
                  <a:pt x="13528621" y="0"/>
                </a:moveTo>
                <a:lnTo>
                  <a:pt x="0" y="0"/>
                </a:lnTo>
                <a:lnTo>
                  <a:pt x="0" y="6240076"/>
                </a:lnTo>
                <a:lnTo>
                  <a:pt x="13528621" y="6240076"/>
                </a:lnTo>
                <a:lnTo>
                  <a:pt x="13528621" y="0"/>
                </a:lnTo>
                <a:close/>
              </a:path>
            </a:pathLst>
          </a:custGeom>
          <a:blipFill>
            <a:blip r:embed="rId2"/>
            <a:stretch>
              <a:fillRect/>
            </a:stretch>
          </a:blipFill>
        </p:spPr>
        <p:txBody>
          <a:bodyPr/>
          <a:lstStyle/>
          <a:p>
            <a:endParaRPr lang="en-US"/>
          </a:p>
        </p:txBody>
      </p:sp>
      <p:sp>
        <p:nvSpPr>
          <p:cNvPr id="5" name="TextBox 5"/>
          <p:cNvSpPr txBox="1"/>
          <p:nvPr/>
        </p:nvSpPr>
        <p:spPr>
          <a:xfrm>
            <a:off x="6629400" y="1448429"/>
            <a:ext cx="9290811" cy="1281248"/>
          </a:xfrm>
          <a:prstGeom prst="rect">
            <a:avLst/>
          </a:prstGeom>
        </p:spPr>
        <p:txBody>
          <a:bodyPr lIns="0" tIns="0" rIns="0" bIns="0" rtlCol="0" anchor="t">
            <a:spAutoFit/>
          </a:bodyPr>
          <a:lstStyle/>
          <a:p>
            <a:pPr algn="ctr">
              <a:lnSpc>
                <a:spcPts val="11479"/>
              </a:lnSpc>
            </a:pPr>
            <a:r>
              <a:rPr lang="en-US" sz="6000" b="1">
                <a:solidFill>
                  <a:schemeClr val="accent6">
                    <a:lumMod val="50000"/>
                  </a:schemeClr>
                </a:solidFill>
                <a:latin typeface="Arial" panose="020B0604020202020204" pitchFamily="34" charset="0"/>
                <a:cs typeface="Arial" panose="020B0604020202020204" pitchFamily="34" charset="0"/>
              </a:rPr>
              <a:t>NỘI DUNG BÀI HỌC </a:t>
            </a:r>
          </a:p>
        </p:txBody>
      </p:sp>
      <p:sp>
        <p:nvSpPr>
          <p:cNvPr id="7" name="Freeform 7"/>
          <p:cNvSpPr/>
          <p:nvPr/>
        </p:nvSpPr>
        <p:spPr>
          <a:xfrm rot="630917" flipH="1">
            <a:off x="13946191" y="8609644"/>
            <a:ext cx="5096903" cy="2029494"/>
          </a:xfrm>
          <a:custGeom>
            <a:avLst/>
            <a:gdLst/>
            <a:ahLst/>
            <a:cxnLst/>
            <a:rect l="l" t="t" r="r" b="b"/>
            <a:pathLst>
              <a:path w="5096903" h="2029494">
                <a:moveTo>
                  <a:pt x="5096903" y="0"/>
                </a:moveTo>
                <a:lnTo>
                  <a:pt x="0" y="0"/>
                </a:lnTo>
                <a:lnTo>
                  <a:pt x="0" y="2029494"/>
                </a:lnTo>
                <a:lnTo>
                  <a:pt x="5096903" y="2029494"/>
                </a:lnTo>
                <a:lnTo>
                  <a:pt x="5096903"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8" name="Freeform 14">
            <a:extLst>
              <a:ext uri="{FF2B5EF4-FFF2-40B4-BE49-F238E27FC236}">
                <a16:creationId xmlns:a16="http://schemas.microsoft.com/office/drawing/2014/main" id="{8E6B6152-2EC2-40FF-81AB-DB04FE8EAFAB}"/>
              </a:ext>
            </a:extLst>
          </p:cNvPr>
          <p:cNvSpPr/>
          <p:nvPr/>
        </p:nvSpPr>
        <p:spPr>
          <a:xfrm>
            <a:off x="-2480804" y="1637707"/>
            <a:ext cx="7609540" cy="11769332"/>
          </a:xfrm>
          <a:custGeom>
            <a:avLst/>
            <a:gdLst/>
            <a:ahLst/>
            <a:cxnLst/>
            <a:rect l="l" t="t" r="r" b="b"/>
            <a:pathLst>
              <a:path w="7982050" h="12060790">
                <a:moveTo>
                  <a:pt x="7982050" y="0"/>
                </a:moveTo>
                <a:lnTo>
                  <a:pt x="0" y="0"/>
                </a:lnTo>
                <a:lnTo>
                  <a:pt x="0" y="12060790"/>
                </a:lnTo>
                <a:lnTo>
                  <a:pt x="7982050" y="12060790"/>
                </a:lnTo>
                <a:lnTo>
                  <a:pt x="798205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9" name="Freeform 8">
            <a:extLst>
              <a:ext uri="{FF2B5EF4-FFF2-40B4-BE49-F238E27FC236}">
                <a16:creationId xmlns:a16="http://schemas.microsoft.com/office/drawing/2014/main" id="{4A45D4B9-1F14-D5AC-5B38-F6D7ABCACA81}"/>
              </a:ext>
            </a:extLst>
          </p:cNvPr>
          <p:cNvSpPr/>
          <p:nvPr/>
        </p:nvSpPr>
        <p:spPr>
          <a:xfrm>
            <a:off x="5773681" y="7652631"/>
            <a:ext cx="3352800" cy="2586146"/>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grpSp>
        <p:nvGrpSpPr>
          <p:cNvPr id="12" name="Group 11">
            <a:extLst>
              <a:ext uri="{FF2B5EF4-FFF2-40B4-BE49-F238E27FC236}">
                <a16:creationId xmlns:a16="http://schemas.microsoft.com/office/drawing/2014/main" id="{46762E65-78D4-3D6D-B433-886406E62DCA}"/>
              </a:ext>
            </a:extLst>
          </p:cNvPr>
          <p:cNvGrpSpPr/>
          <p:nvPr/>
        </p:nvGrpSpPr>
        <p:grpSpPr>
          <a:xfrm>
            <a:off x="5600075" y="3200281"/>
            <a:ext cx="11984606" cy="1169551"/>
            <a:chOff x="5922394" y="3585332"/>
            <a:chExt cx="11984606" cy="1169551"/>
          </a:xfrm>
        </p:grpSpPr>
        <p:sp>
          <p:nvSpPr>
            <p:cNvPr id="10" name="TextBox 9">
              <a:extLst>
                <a:ext uri="{FF2B5EF4-FFF2-40B4-BE49-F238E27FC236}">
                  <a16:creationId xmlns:a16="http://schemas.microsoft.com/office/drawing/2014/main" id="{11DA882C-E4E2-D475-031A-80D624F100D5}"/>
                </a:ext>
              </a:extLst>
            </p:cNvPr>
            <p:cNvSpPr txBox="1"/>
            <p:nvPr/>
          </p:nvSpPr>
          <p:spPr>
            <a:xfrm>
              <a:off x="5922394" y="3585332"/>
              <a:ext cx="1600200" cy="1169551"/>
            </a:xfrm>
            <a:prstGeom prst="rect">
              <a:avLst/>
            </a:prstGeom>
            <a:noFill/>
          </p:spPr>
          <p:txBody>
            <a:bodyPr wrap="square" rtlCol="0">
              <a:spAutoFit/>
            </a:bodyPr>
            <a:lstStyle/>
            <a:p>
              <a:r>
                <a:rPr lang="en-US" sz="7000">
                  <a:latin typeface="Amasis MT Pro Black" panose="02040A04050005020304" pitchFamily="18" charset="0"/>
                  <a:cs typeface="Arial" panose="020B0604020202020204" pitchFamily="34" charset="0"/>
                </a:rPr>
                <a:t>01</a:t>
              </a:r>
            </a:p>
          </p:txBody>
        </p:sp>
        <p:sp>
          <p:nvSpPr>
            <p:cNvPr id="11" name="TextBox 10">
              <a:extLst>
                <a:ext uri="{FF2B5EF4-FFF2-40B4-BE49-F238E27FC236}">
                  <a16:creationId xmlns:a16="http://schemas.microsoft.com/office/drawing/2014/main" id="{14A71C70-B75A-D1E6-3293-32B091F5B9B5}"/>
                </a:ext>
              </a:extLst>
            </p:cNvPr>
            <p:cNvSpPr txBox="1"/>
            <p:nvPr/>
          </p:nvSpPr>
          <p:spPr>
            <a:xfrm>
              <a:off x="7772400" y="3816164"/>
              <a:ext cx="101346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Lợi ích của việc gõ bàn phím đúng cách </a:t>
              </a:r>
            </a:p>
          </p:txBody>
        </p:sp>
      </p:grpSp>
      <p:grpSp>
        <p:nvGrpSpPr>
          <p:cNvPr id="13" name="Group 12">
            <a:extLst>
              <a:ext uri="{FF2B5EF4-FFF2-40B4-BE49-F238E27FC236}">
                <a16:creationId xmlns:a16="http://schemas.microsoft.com/office/drawing/2014/main" id="{B1980531-C9D7-630E-C308-B11BCC4B2539}"/>
              </a:ext>
            </a:extLst>
          </p:cNvPr>
          <p:cNvGrpSpPr/>
          <p:nvPr/>
        </p:nvGrpSpPr>
        <p:grpSpPr>
          <a:xfrm>
            <a:off x="5600075" y="5265772"/>
            <a:ext cx="11984606" cy="1169551"/>
            <a:chOff x="5922394" y="3585332"/>
            <a:chExt cx="11984606" cy="1169551"/>
          </a:xfrm>
        </p:grpSpPr>
        <p:sp>
          <p:nvSpPr>
            <p:cNvPr id="14" name="TextBox 13">
              <a:extLst>
                <a:ext uri="{FF2B5EF4-FFF2-40B4-BE49-F238E27FC236}">
                  <a16:creationId xmlns:a16="http://schemas.microsoft.com/office/drawing/2014/main" id="{0935A1B9-FB7E-14A7-9B34-7AB2F10E5198}"/>
                </a:ext>
              </a:extLst>
            </p:cNvPr>
            <p:cNvSpPr txBox="1"/>
            <p:nvPr/>
          </p:nvSpPr>
          <p:spPr>
            <a:xfrm>
              <a:off x="5922394" y="3585332"/>
              <a:ext cx="1600200" cy="1169551"/>
            </a:xfrm>
            <a:prstGeom prst="rect">
              <a:avLst/>
            </a:prstGeom>
            <a:noFill/>
          </p:spPr>
          <p:txBody>
            <a:bodyPr wrap="square" rtlCol="0">
              <a:spAutoFit/>
            </a:bodyPr>
            <a:lstStyle/>
            <a:p>
              <a:r>
                <a:rPr lang="en-US" sz="7000">
                  <a:latin typeface="Amasis MT Pro Black" panose="02040A04050005020304" pitchFamily="18" charset="0"/>
                  <a:cs typeface="Arial" panose="020B0604020202020204" pitchFamily="34" charset="0"/>
                </a:rPr>
                <a:t>02</a:t>
              </a:r>
            </a:p>
          </p:txBody>
        </p:sp>
        <p:sp>
          <p:nvSpPr>
            <p:cNvPr id="15" name="TextBox 14">
              <a:extLst>
                <a:ext uri="{FF2B5EF4-FFF2-40B4-BE49-F238E27FC236}">
                  <a16:creationId xmlns:a16="http://schemas.microsoft.com/office/drawing/2014/main" id="{5D9D3A81-6B72-BDA8-3A64-0F3B8E139D5D}"/>
                </a:ext>
              </a:extLst>
            </p:cNvPr>
            <p:cNvSpPr txBox="1"/>
            <p:nvPr/>
          </p:nvSpPr>
          <p:spPr>
            <a:xfrm>
              <a:off x="7772400" y="3861432"/>
              <a:ext cx="101346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Thực hành gõ bàn phím </a:t>
              </a:r>
            </a:p>
          </p:txBody>
        </p:sp>
      </p:grpSp>
      <p:grpSp>
        <p:nvGrpSpPr>
          <p:cNvPr id="16" name="Group 3">
            <a:extLst>
              <a:ext uri="{FF2B5EF4-FFF2-40B4-BE49-F238E27FC236}">
                <a16:creationId xmlns:a16="http://schemas.microsoft.com/office/drawing/2014/main" id="{13DB8260-D51D-22F5-D053-44A018D44DEF}"/>
              </a:ext>
            </a:extLst>
          </p:cNvPr>
          <p:cNvGrpSpPr/>
          <p:nvPr/>
        </p:nvGrpSpPr>
        <p:grpSpPr>
          <a:xfrm>
            <a:off x="15792787" y="152195"/>
            <a:ext cx="4990426" cy="1223776"/>
            <a:chOff x="0" y="0"/>
            <a:chExt cx="1314351" cy="349251"/>
          </a:xfrm>
        </p:grpSpPr>
        <p:sp>
          <p:nvSpPr>
            <p:cNvPr id="17" name="Freeform 4">
              <a:extLst>
                <a:ext uri="{FF2B5EF4-FFF2-40B4-BE49-F238E27FC236}">
                  <a16:creationId xmlns:a16="http://schemas.microsoft.com/office/drawing/2014/main" id="{C5BCEDE5-F876-E79E-D5C3-C716AD95B522}"/>
                </a:ext>
              </a:extLst>
            </p:cNvPr>
            <p:cNvSpPr/>
            <p:nvPr/>
          </p:nvSpPr>
          <p:spPr>
            <a:xfrm>
              <a:off x="203200" y="-50769"/>
              <a:ext cx="907951" cy="450788"/>
            </a:xfrm>
            <a:custGeom>
              <a:avLst/>
              <a:gdLst/>
              <a:ahLst/>
              <a:cxnLst/>
              <a:rect l="l" t="t" r="r" b="b"/>
              <a:pathLst>
                <a:path w="907951" h="450788">
                  <a:moveTo>
                    <a:pt x="907951" y="50769"/>
                  </a:moveTo>
                  <a:lnTo>
                    <a:pt x="907951" y="50769"/>
                  </a:lnTo>
                  <a:cubicBezTo>
                    <a:pt x="822628" y="0"/>
                    <a:pt x="713111" y="18323"/>
                    <a:pt x="648960" y="94099"/>
                  </a:cubicBezTo>
                  <a:cubicBezTo>
                    <a:pt x="584808" y="169875"/>
                    <a:pt x="584808" y="280914"/>
                    <a:pt x="648960" y="356690"/>
                  </a:cubicBezTo>
                  <a:cubicBezTo>
                    <a:pt x="713111" y="432466"/>
                    <a:pt x="822628" y="450788"/>
                    <a:pt x="907951"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EACD6B"/>
            </a:solidFill>
          </p:spPr>
          <p:txBody>
            <a:bodyPr/>
            <a:lstStyle/>
            <a:p>
              <a:endParaRPr lang="en-US"/>
            </a:p>
          </p:txBody>
        </p:sp>
        <p:sp>
          <p:nvSpPr>
            <p:cNvPr id="18" name="TextBox 5">
              <a:extLst>
                <a:ext uri="{FF2B5EF4-FFF2-40B4-BE49-F238E27FC236}">
                  <a16:creationId xmlns:a16="http://schemas.microsoft.com/office/drawing/2014/main" id="{6A7DD4C2-70AD-3168-80B8-21A709B01371}"/>
                </a:ext>
              </a:extLst>
            </p:cNvPr>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19" name="Group 6">
            <a:extLst>
              <a:ext uri="{FF2B5EF4-FFF2-40B4-BE49-F238E27FC236}">
                <a16:creationId xmlns:a16="http://schemas.microsoft.com/office/drawing/2014/main" id="{9D53EEAD-B9CA-E4BB-59A1-B5AFE7642D6C}"/>
              </a:ext>
            </a:extLst>
          </p:cNvPr>
          <p:cNvGrpSpPr/>
          <p:nvPr/>
        </p:nvGrpSpPr>
        <p:grpSpPr>
          <a:xfrm>
            <a:off x="16278194" y="1912988"/>
            <a:ext cx="5570429" cy="1223776"/>
            <a:chOff x="0" y="0"/>
            <a:chExt cx="1467109" cy="349251"/>
          </a:xfrm>
        </p:grpSpPr>
        <p:sp>
          <p:nvSpPr>
            <p:cNvPr id="20" name="Freeform 7">
              <a:extLst>
                <a:ext uri="{FF2B5EF4-FFF2-40B4-BE49-F238E27FC236}">
                  <a16:creationId xmlns:a16="http://schemas.microsoft.com/office/drawing/2014/main" id="{9CE7FDDC-E428-D19D-C506-4228F614CAFA}"/>
                </a:ext>
              </a:extLst>
            </p:cNvPr>
            <p:cNvSpPr/>
            <p:nvPr/>
          </p:nvSpPr>
          <p:spPr>
            <a:xfrm>
              <a:off x="203200" y="-50769"/>
              <a:ext cx="1060709" cy="450788"/>
            </a:xfrm>
            <a:custGeom>
              <a:avLst/>
              <a:gdLst/>
              <a:ahLst/>
              <a:cxnLst/>
              <a:rect l="l" t="t" r="r" b="b"/>
              <a:pathLst>
                <a:path w="1060709" h="450788">
                  <a:moveTo>
                    <a:pt x="1060709" y="50769"/>
                  </a:moveTo>
                  <a:lnTo>
                    <a:pt x="1060709" y="50769"/>
                  </a:lnTo>
                  <a:cubicBezTo>
                    <a:pt x="975386" y="0"/>
                    <a:pt x="865869" y="18323"/>
                    <a:pt x="801718" y="94099"/>
                  </a:cubicBezTo>
                  <a:cubicBezTo>
                    <a:pt x="737566" y="169875"/>
                    <a:pt x="737566" y="280914"/>
                    <a:pt x="801718" y="356690"/>
                  </a:cubicBezTo>
                  <a:cubicBezTo>
                    <a:pt x="865869" y="432466"/>
                    <a:pt x="975386" y="450788"/>
                    <a:pt x="1060709"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C3CBFC"/>
            </a:solidFill>
          </p:spPr>
          <p:txBody>
            <a:bodyPr/>
            <a:lstStyle/>
            <a:p>
              <a:endParaRPr lang="en-US"/>
            </a:p>
          </p:txBody>
        </p:sp>
        <p:sp>
          <p:nvSpPr>
            <p:cNvPr id="21" name="TextBox 8">
              <a:extLst>
                <a:ext uri="{FF2B5EF4-FFF2-40B4-BE49-F238E27FC236}">
                  <a16:creationId xmlns:a16="http://schemas.microsoft.com/office/drawing/2014/main" id="{281DC61E-26DD-BE84-8F20-152EC6D37EFB}"/>
                </a:ext>
              </a:extLst>
            </p:cNvPr>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spTree>
    <p:extLst>
      <p:ext uri="{BB962C8B-B14F-4D97-AF65-F5344CB8AC3E}">
        <p14:creationId xmlns:p14="http://schemas.microsoft.com/office/powerpoint/2010/main" val="275373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401800" y="647700"/>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txBody>
          <a:bodyPr/>
          <a:lstStyle/>
          <a:p>
            <a:endParaRPr lang="en-US"/>
          </a:p>
        </p:txBody>
      </p:sp>
      <p:sp>
        <p:nvSpPr>
          <p:cNvPr id="3" name="Freeform 3"/>
          <p:cNvSpPr/>
          <p:nvPr/>
        </p:nvSpPr>
        <p:spPr>
          <a:xfrm>
            <a:off x="-2479699" y="34687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txBody>
          <a:bodyPr/>
          <a:lstStyle/>
          <a:p>
            <a:endParaRPr lang="en-US"/>
          </a:p>
        </p:txBody>
      </p:sp>
      <p:sp>
        <p:nvSpPr>
          <p:cNvPr id="5" name="Freeform 5"/>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8" name="Freeform 8"/>
          <p:cNvSpPr/>
          <p:nvPr/>
        </p:nvSpPr>
        <p:spPr>
          <a:xfrm>
            <a:off x="-2327299" y="36211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txBody>
          <a:bodyPr/>
          <a:lstStyle/>
          <a:p>
            <a:endParaRPr lang="en-US"/>
          </a:p>
        </p:txBody>
      </p:sp>
      <p:sp>
        <p:nvSpPr>
          <p:cNvPr id="6" name="Freeform 3">
            <a:extLst>
              <a:ext uri="{FF2B5EF4-FFF2-40B4-BE49-F238E27FC236}">
                <a16:creationId xmlns:a16="http://schemas.microsoft.com/office/drawing/2014/main" id="{7778B450-F81E-045C-DE34-E2F942151A29}"/>
              </a:ext>
            </a:extLst>
          </p:cNvPr>
          <p:cNvSpPr/>
          <p:nvPr/>
        </p:nvSpPr>
        <p:spPr>
          <a:xfrm>
            <a:off x="-269897" y="8359529"/>
            <a:ext cx="2479699" cy="1943100"/>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2">
            <a:extLst>
              <a:ext uri="{FF2B5EF4-FFF2-40B4-BE49-F238E27FC236}">
                <a16:creationId xmlns:a16="http://schemas.microsoft.com/office/drawing/2014/main" id="{F83E08F4-5EC6-E103-CCA0-3B127F7ABC4B}"/>
              </a:ext>
            </a:extLst>
          </p:cNvPr>
          <p:cNvSpPr/>
          <p:nvPr/>
        </p:nvSpPr>
        <p:spPr>
          <a:xfrm>
            <a:off x="2362202" y="8333373"/>
            <a:ext cx="2479699" cy="2057400"/>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9" name="Freeform 4">
            <a:extLst>
              <a:ext uri="{FF2B5EF4-FFF2-40B4-BE49-F238E27FC236}">
                <a16:creationId xmlns:a16="http://schemas.microsoft.com/office/drawing/2014/main" id="{EAC94A7D-697F-17DD-AC5C-B792A5719ACF}"/>
              </a:ext>
            </a:extLst>
          </p:cNvPr>
          <p:cNvSpPr/>
          <p:nvPr/>
        </p:nvSpPr>
        <p:spPr>
          <a:xfrm>
            <a:off x="5145065" y="8333373"/>
            <a:ext cx="2479699" cy="2144127"/>
          </a:xfrm>
          <a:custGeom>
            <a:avLst/>
            <a:gdLst/>
            <a:ahLst/>
            <a:cxnLst/>
            <a:rect l="l" t="t" r="r" b="b"/>
            <a:pathLst>
              <a:path w="4258525" h="4114800">
                <a:moveTo>
                  <a:pt x="0" y="0"/>
                </a:moveTo>
                <a:lnTo>
                  <a:pt x="4258526" y="0"/>
                </a:lnTo>
                <a:lnTo>
                  <a:pt x="4258526"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Freeform 3">
            <a:extLst>
              <a:ext uri="{FF2B5EF4-FFF2-40B4-BE49-F238E27FC236}">
                <a16:creationId xmlns:a16="http://schemas.microsoft.com/office/drawing/2014/main" id="{83F90D52-50C2-99DE-C491-412ED3044CA1}"/>
              </a:ext>
            </a:extLst>
          </p:cNvPr>
          <p:cNvSpPr/>
          <p:nvPr/>
        </p:nvSpPr>
        <p:spPr>
          <a:xfrm>
            <a:off x="7899353" y="8446256"/>
            <a:ext cx="2479699" cy="1943100"/>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1" name="Freeform 2">
            <a:extLst>
              <a:ext uri="{FF2B5EF4-FFF2-40B4-BE49-F238E27FC236}">
                <a16:creationId xmlns:a16="http://schemas.microsoft.com/office/drawing/2014/main" id="{AE894E5D-59EA-9CB4-3BAF-BA60C8B83234}"/>
              </a:ext>
            </a:extLst>
          </p:cNvPr>
          <p:cNvSpPr/>
          <p:nvPr/>
        </p:nvSpPr>
        <p:spPr>
          <a:xfrm>
            <a:off x="10531452" y="8420100"/>
            <a:ext cx="2479699" cy="2057400"/>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2" name="Freeform 4">
            <a:extLst>
              <a:ext uri="{FF2B5EF4-FFF2-40B4-BE49-F238E27FC236}">
                <a16:creationId xmlns:a16="http://schemas.microsoft.com/office/drawing/2014/main" id="{A4E206DB-BD85-65D4-9CCD-1A16CD1F82DD}"/>
              </a:ext>
            </a:extLst>
          </p:cNvPr>
          <p:cNvSpPr/>
          <p:nvPr/>
        </p:nvSpPr>
        <p:spPr>
          <a:xfrm>
            <a:off x="13314315" y="8420100"/>
            <a:ext cx="2479699" cy="2144127"/>
          </a:xfrm>
          <a:custGeom>
            <a:avLst/>
            <a:gdLst/>
            <a:ahLst/>
            <a:cxnLst/>
            <a:rect l="l" t="t" r="r" b="b"/>
            <a:pathLst>
              <a:path w="4258525" h="4114800">
                <a:moveTo>
                  <a:pt x="0" y="0"/>
                </a:moveTo>
                <a:lnTo>
                  <a:pt x="4258526" y="0"/>
                </a:lnTo>
                <a:lnTo>
                  <a:pt x="4258526"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3" name="Freeform 2">
            <a:extLst>
              <a:ext uri="{FF2B5EF4-FFF2-40B4-BE49-F238E27FC236}">
                <a16:creationId xmlns:a16="http://schemas.microsoft.com/office/drawing/2014/main" id="{4C30CE7A-20D9-ACC9-E87D-6408EEF0873D}"/>
              </a:ext>
            </a:extLst>
          </p:cNvPr>
          <p:cNvSpPr/>
          <p:nvPr/>
        </p:nvSpPr>
        <p:spPr>
          <a:xfrm>
            <a:off x="15770201" y="8463463"/>
            <a:ext cx="2479699" cy="2057400"/>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8B7CBF71-8B3C-75B7-D375-D00CE645E7D9}"/>
              </a:ext>
            </a:extLst>
          </p:cNvPr>
          <p:cNvSpPr txBox="1"/>
          <p:nvPr/>
        </p:nvSpPr>
        <p:spPr>
          <a:xfrm>
            <a:off x="2595563" y="1786128"/>
            <a:ext cx="13509649" cy="440819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1. </a:t>
            </a:r>
          </a:p>
          <a:p>
            <a:pPr algn="ctr">
              <a:lnSpc>
                <a:spcPct val="150000"/>
              </a:lnSpc>
            </a:pPr>
            <a:r>
              <a:rPr lang="en-US" sz="6500" b="1">
                <a:latin typeface="Arial" panose="020B0604020202020204" pitchFamily="34" charset="0"/>
                <a:cs typeface="Arial" panose="020B0604020202020204" pitchFamily="34" charset="0"/>
              </a:rPr>
              <a:t>LỢI ÍCH CỦA VIỆC GÕ BÀN PHÍM ĐÚNG CÁCH </a:t>
            </a:r>
          </a:p>
        </p:txBody>
      </p:sp>
    </p:spTree>
    <p:extLst>
      <p:ext uri="{BB962C8B-B14F-4D97-AF65-F5344CB8AC3E}">
        <p14:creationId xmlns:p14="http://schemas.microsoft.com/office/powerpoint/2010/main" val="3151028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C04AB9-4A0E-D07E-AE1C-F808C0C0C403}"/>
              </a:ext>
            </a:extLst>
          </p:cNvPr>
          <p:cNvSpPr/>
          <p:nvPr/>
        </p:nvSpPr>
        <p:spPr>
          <a:xfrm>
            <a:off x="-228600" y="9105900"/>
            <a:ext cx="18745200" cy="1790700"/>
          </a:xfrm>
          <a:prstGeom prst="rect">
            <a:avLst/>
          </a:prstGeom>
          <a:solidFill>
            <a:srgbClr val="FFFBF5"/>
          </a:solidFill>
          <a:ln>
            <a:solidFill>
              <a:srgbClr val="FFF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1EF2C25-3E1E-4CE1-4161-10D460F00484}"/>
              </a:ext>
            </a:extLst>
          </p:cNvPr>
          <p:cNvSpPr txBox="1"/>
          <p:nvPr/>
        </p:nvSpPr>
        <p:spPr>
          <a:xfrm>
            <a:off x="685800" y="512150"/>
            <a:ext cx="169164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ĐỌC THÔNG TIN VÀ THỰC HIỆN YÊU CẦU </a:t>
            </a:r>
          </a:p>
        </p:txBody>
      </p:sp>
      <p:sp>
        <p:nvSpPr>
          <p:cNvPr id="15" name="TextBox 14">
            <a:extLst>
              <a:ext uri="{FF2B5EF4-FFF2-40B4-BE49-F238E27FC236}">
                <a16:creationId xmlns:a16="http://schemas.microsoft.com/office/drawing/2014/main" id="{AE711C3D-8CE9-2B53-8336-76853762DABB}"/>
              </a:ext>
            </a:extLst>
          </p:cNvPr>
          <p:cNvSpPr txBox="1"/>
          <p:nvPr/>
        </p:nvSpPr>
        <p:spPr>
          <a:xfrm>
            <a:off x="381000" y="2099355"/>
            <a:ext cx="7696200" cy="784830"/>
          </a:xfrm>
          <a:prstGeom prst="rect">
            <a:avLst/>
          </a:prstGeom>
          <a:noFill/>
        </p:spPr>
        <p:txBody>
          <a:bodyPr wrap="square" rtlCol="0">
            <a:spAutoFit/>
          </a:bodyPr>
          <a:lstStyle/>
          <a:p>
            <a:pPr algn="ctr"/>
            <a:r>
              <a:rPr lang="en-US" sz="4500" b="1">
                <a:solidFill>
                  <a:srgbClr val="C00000"/>
                </a:solidFill>
                <a:latin typeface="Arial" panose="020B0604020202020204" pitchFamily="34" charset="0"/>
                <a:cs typeface="Arial" panose="020B0604020202020204" pitchFamily="34" charset="0"/>
              </a:rPr>
              <a:t>Gõ bàn phím đúng cách </a:t>
            </a:r>
          </a:p>
        </p:txBody>
      </p:sp>
      <p:grpSp>
        <p:nvGrpSpPr>
          <p:cNvPr id="19" name="Group 18">
            <a:extLst>
              <a:ext uri="{FF2B5EF4-FFF2-40B4-BE49-F238E27FC236}">
                <a16:creationId xmlns:a16="http://schemas.microsoft.com/office/drawing/2014/main" id="{DC24B4A6-8269-A69A-F3FF-882E46CBF6F8}"/>
              </a:ext>
            </a:extLst>
          </p:cNvPr>
          <p:cNvGrpSpPr/>
          <p:nvPr/>
        </p:nvGrpSpPr>
        <p:grpSpPr>
          <a:xfrm>
            <a:off x="942975" y="3609616"/>
            <a:ext cx="6724650" cy="3248434"/>
            <a:chOff x="762000" y="3621774"/>
            <a:chExt cx="6724650" cy="3248434"/>
          </a:xfrm>
        </p:grpSpPr>
        <p:sp>
          <p:nvSpPr>
            <p:cNvPr id="10" name="Rectangle: Rounded Corners 9">
              <a:extLst>
                <a:ext uri="{FF2B5EF4-FFF2-40B4-BE49-F238E27FC236}">
                  <a16:creationId xmlns:a16="http://schemas.microsoft.com/office/drawing/2014/main" id="{9ADAB1AF-D076-8BC4-3559-110551AEAB1F}"/>
                </a:ext>
              </a:extLst>
            </p:cNvPr>
            <p:cNvSpPr/>
            <p:nvPr/>
          </p:nvSpPr>
          <p:spPr>
            <a:xfrm>
              <a:off x="1162050" y="3628666"/>
              <a:ext cx="6324600" cy="1143000"/>
            </a:xfrm>
            <a:prstGeom prst="roundRect">
              <a:avLst>
                <a:gd name="adj" fmla="val 50000"/>
              </a:avLst>
            </a:prstGeom>
            <a:solidFill>
              <a:srgbClr val="FBF4A5"/>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Giúp em gõ nhanh </a:t>
              </a:r>
            </a:p>
          </p:txBody>
        </p:sp>
        <p:sp>
          <p:nvSpPr>
            <p:cNvPr id="11" name="Rectangle: Rounded Corners 10">
              <a:extLst>
                <a:ext uri="{FF2B5EF4-FFF2-40B4-BE49-F238E27FC236}">
                  <a16:creationId xmlns:a16="http://schemas.microsoft.com/office/drawing/2014/main" id="{866C5B37-D320-75B0-4F06-C62E88F0DEAD}"/>
                </a:ext>
              </a:extLst>
            </p:cNvPr>
            <p:cNvSpPr/>
            <p:nvPr/>
          </p:nvSpPr>
          <p:spPr>
            <a:xfrm>
              <a:off x="1162050" y="5727208"/>
              <a:ext cx="6324600" cy="1143000"/>
            </a:xfrm>
            <a:prstGeom prst="roundRect">
              <a:avLst>
                <a:gd name="adj" fmla="val 50000"/>
              </a:avLst>
            </a:prstGeom>
            <a:solidFill>
              <a:srgbClr val="FBF4A5"/>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Gõ được chính xác </a:t>
              </a:r>
            </a:p>
          </p:txBody>
        </p:sp>
        <p:pic>
          <p:nvPicPr>
            <p:cNvPr id="17" name="Picture 2">
              <a:extLst>
                <a:ext uri="{FF2B5EF4-FFF2-40B4-BE49-F238E27FC236}">
                  <a16:creationId xmlns:a16="http://schemas.microsoft.com/office/drawing/2014/main" id="{04C0C5E8-F40D-175C-37FB-429FA138152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62000" y="3621774"/>
              <a:ext cx="1040561" cy="987588"/>
            </a:xfrm>
            <a:prstGeom prst="rect">
              <a:avLst/>
            </a:prstGeom>
          </p:spPr>
        </p:pic>
        <p:pic>
          <p:nvPicPr>
            <p:cNvPr id="18" name="Picture 2">
              <a:extLst>
                <a:ext uri="{FF2B5EF4-FFF2-40B4-BE49-F238E27FC236}">
                  <a16:creationId xmlns:a16="http://schemas.microsoft.com/office/drawing/2014/main" id="{D4E58FD4-0E62-7E1F-2064-E3EA8D7ACC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62000" y="5804914"/>
              <a:ext cx="1040561" cy="987588"/>
            </a:xfrm>
            <a:prstGeom prst="rect">
              <a:avLst/>
            </a:prstGeom>
          </p:spPr>
        </p:pic>
      </p:grpSp>
      <p:sp>
        <p:nvSpPr>
          <p:cNvPr id="20" name="Freeform 25">
            <a:extLst>
              <a:ext uri="{FF2B5EF4-FFF2-40B4-BE49-F238E27FC236}">
                <a16:creationId xmlns:a16="http://schemas.microsoft.com/office/drawing/2014/main" id="{4411F10C-E4E2-3063-CD4E-E0117AB1D798}"/>
              </a:ext>
            </a:extLst>
          </p:cNvPr>
          <p:cNvSpPr/>
          <p:nvPr/>
        </p:nvSpPr>
        <p:spPr>
          <a:xfrm rot="1612260">
            <a:off x="7193013" y="7322903"/>
            <a:ext cx="1768374" cy="491647"/>
          </a:xfrm>
          <a:custGeom>
            <a:avLst/>
            <a:gdLst/>
            <a:ahLst/>
            <a:cxnLst/>
            <a:rect l="l" t="t" r="r" b="b"/>
            <a:pathLst>
              <a:path w="1210680" h="342017">
                <a:moveTo>
                  <a:pt x="0" y="0"/>
                </a:moveTo>
                <a:lnTo>
                  <a:pt x="1210680" y="0"/>
                </a:lnTo>
                <a:lnTo>
                  <a:pt x="1210680" y="342018"/>
                </a:lnTo>
                <a:lnTo>
                  <a:pt x="0" y="3420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22" name="Group 21">
            <a:extLst>
              <a:ext uri="{FF2B5EF4-FFF2-40B4-BE49-F238E27FC236}">
                <a16:creationId xmlns:a16="http://schemas.microsoft.com/office/drawing/2014/main" id="{B0F9B6E1-649E-4CBE-CE41-AE437A1A71B4}"/>
              </a:ext>
            </a:extLst>
          </p:cNvPr>
          <p:cNvGrpSpPr/>
          <p:nvPr/>
        </p:nvGrpSpPr>
        <p:grpSpPr>
          <a:xfrm>
            <a:off x="9144000" y="2975580"/>
            <a:ext cx="8077200" cy="5257110"/>
            <a:chOff x="9144000" y="2975580"/>
            <a:chExt cx="8077200" cy="5257110"/>
          </a:xfrm>
        </p:grpSpPr>
        <p:sp>
          <p:nvSpPr>
            <p:cNvPr id="8" name="Rectangle: Rounded Corners 7">
              <a:extLst>
                <a:ext uri="{FF2B5EF4-FFF2-40B4-BE49-F238E27FC236}">
                  <a16:creationId xmlns:a16="http://schemas.microsoft.com/office/drawing/2014/main" id="{BFE4C109-DBA3-DD83-20B4-AEC3E4AA50D7}"/>
                </a:ext>
              </a:extLst>
            </p:cNvPr>
            <p:cNvSpPr/>
            <p:nvPr/>
          </p:nvSpPr>
          <p:spPr>
            <a:xfrm>
              <a:off x="9144000" y="3757396"/>
              <a:ext cx="8077200" cy="4475294"/>
            </a:xfrm>
            <a:prstGeom prst="roundRect">
              <a:avLst/>
            </a:prstGeom>
            <a:solidFill>
              <a:srgbClr val="FFFBF5"/>
            </a:solidFill>
            <a:ln w="381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Ngoài các lợi ích trên, việc gõ phím đúng cách còn đem lại những lợi ích nào cho em?</a:t>
              </a:r>
              <a:endParaRPr lang="en-US" sz="4000">
                <a:solidFill>
                  <a:schemeClr val="tx1"/>
                </a:solidFill>
              </a:endParaRPr>
            </a:p>
          </p:txBody>
        </p:sp>
        <p:pic>
          <p:nvPicPr>
            <p:cNvPr id="21" name="Picture 2" descr="Question mark ">
              <a:extLst>
                <a:ext uri="{FF2B5EF4-FFF2-40B4-BE49-F238E27FC236}">
                  <a16:creationId xmlns:a16="http://schemas.microsoft.com/office/drawing/2014/main" id="{804AEB53-528E-F4B6-F000-B80123547E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25400" y="2975580"/>
              <a:ext cx="1447800" cy="1447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458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par>
                                <p:cTn id="21" presetID="14" presetClass="entr" presetSubtype="1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C04AB9-4A0E-D07E-AE1C-F808C0C0C403}"/>
              </a:ext>
            </a:extLst>
          </p:cNvPr>
          <p:cNvSpPr/>
          <p:nvPr/>
        </p:nvSpPr>
        <p:spPr>
          <a:xfrm>
            <a:off x="-228600" y="9105900"/>
            <a:ext cx="18745200" cy="1790700"/>
          </a:xfrm>
          <a:prstGeom prst="rect">
            <a:avLst/>
          </a:prstGeom>
          <a:solidFill>
            <a:srgbClr val="FFFBF5"/>
          </a:solidFill>
          <a:ln>
            <a:solidFill>
              <a:srgbClr val="FFF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236C7D-6EE6-6CB6-199B-5BF5E80243A5}"/>
              </a:ext>
            </a:extLst>
          </p:cNvPr>
          <p:cNvSpPr txBox="1"/>
          <p:nvPr/>
        </p:nvSpPr>
        <p:spPr>
          <a:xfrm>
            <a:off x="2171700" y="495300"/>
            <a:ext cx="13944600" cy="784830"/>
          </a:xfrm>
          <a:prstGeom prst="rect">
            <a:avLst/>
          </a:prstGeom>
          <a:noFill/>
        </p:spPr>
        <p:txBody>
          <a:bodyPr wrap="square" rtlCol="0">
            <a:spAutoFit/>
          </a:bodyPr>
          <a:lstStyle/>
          <a:p>
            <a:pPr algn="ctr"/>
            <a:r>
              <a:rPr lang="en-US" sz="4500" b="1">
                <a:solidFill>
                  <a:schemeClr val="accent4">
                    <a:lumMod val="50000"/>
                  </a:schemeClr>
                </a:solidFill>
                <a:latin typeface="Arial" panose="020B0604020202020204" pitchFamily="34" charset="0"/>
                <a:cs typeface="Arial" panose="020B0604020202020204" pitchFamily="34" charset="0"/>
              </a:rPr>
              <a:t>LỢI ÍCH CỦA VIỆC GÕ BÀN PHÍM ĐÚNG CÁCH </a:t>
            </a:r>
          </a:p>
        </p:txBody>
      </p:sp>
      <p:grpSp>
        <p:nvGrpSpPr>
          <p:cNvPr id="8" name="Group 7">
            <a:extLst>
              <a:ext uri="{FF2B5EF4-FFF2-40B4-BE49-F238E27FC236}">
                <a16:creationId xmlns:a16="http://schemas.microsoft.com/office/drawing/2014/main" id="{3BECD878-5395-43D5-DAA3-B7F197CAF205}"/>
              </a:ext>
            </a:extLst>
          </p:cNvPr>
          <p:cNvGrpSpPr/>
          <p:nvPr/>
        </p:nvGrpSpPr>
        <p:grpSpPr>
          <a:xfrm>
            <a:off x="8991600" y="1943100"/>
            <a:ext cx="7805737" cy="1553216"/>
            <a:chOff x="7772400" y="2371084"/>
            <a:chExt cx="7805737" cy="1553216"/>
          </a:xfrm>
        </p:grpSpPr>
        <p:sp>
          <p:nvSpPr>
            <p:cNvPr id="10" name="Rectangle 9">
              <a:extLst>
                <a:ext uri="{FF2B5EF4-FFF2-40B4-BE49-F238E27FC236}">
                  <a16:creationId xmlns:a16="http://schemas.microsoft.com/office/drawing/2014/main" id="{660125C4-F9BA-B3F0-64B3-7C2C8EF93F74}"/>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EB0E59-9C5F-E3F8-9412-3A5DB0595D93}"/>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B9DA4B9-EEDF-D378-3F13-19830950E3CE}"/>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Tư thế ngồi được đảm bảo </a:t>
              </a:r>
            </a:p>
          </p:txBody>
        </p:sp>
      </p:grpSp>
      <p:grpSp>
        <p:nvGrpSpPr>
          <p:cNvPr id="16" name="Group 15">
            <a:extLst>
              <a:ext uri="{FF2B5EF4-FFF2-40B4-BE49-F238E27FC236}">
                <a16:creationId xmlns:a16="http://schemas.microsoft.com/office/drawing/2014/main" id="{B6B4D9D8-5156-A636-979C-3F9EFB0521B6}"/>
              </a:ext>
            </a:extLst>
          </p:cNvPr>
          <p:cNvGrpSpPr/>
          <p:nvPr/>
        </p:nvGrpSpPr>
        <p:grpSpPr>
          <a:xfrm>
            <a:off x="8993981" y="4342981"/>
            <a:ext cx="7805737" cy="1553216"/>
            <a:chOff x="7772400" y="2371084"/>
            <a:chExt cx="7805737" cy="1553216"/>
          </a:xfrm>
        </p:grpSpPr>
        <p:sp>
          <p:nvSpPr>
            <p:cNvPr id="17" name="Rectangle 16">
              <a:extLst>
                <a:ext uri="{FF2B5EF4-FFF2-40B4-BE49-F238E27FC236}">
                  <a16:creationId xmlns:a16="http://schemas.microsoft.com/office/drawing/2014/main" id="{58A4E619-3146-EEFA-7C29-6DB62E0086B1}"/>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B591EC-F9A9-B24C-66C8-39F9AA2B3BA0}"/>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8AE0529-8153-AEE8-F7EE-C7C71BBA3EA2}"/>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Tránh đau khớp tay </a:t>
              </a:r>
            </a:p>
          </p:txBody>
        </p:sp>
      </p:grpSp>
      <p:grpSp>
        <p:nvGrpSpPr>
          <p:cNvPr id="20" name="Group 19">
            <a:extLst>
              <a:ext uri="{FF2B5EF4-FFF2-40B4-BE49-F238E27FC236}">
                <a16:creationId xmlns:a16="http://schemas.microsoft.com/office/drawing/2014/main" id="{851CCAC4-41A0-71AE-6B51-C3F39B3F22A8}"/>
              </a:ext>
            </a:extLst>
          </p:cNvPr>
          <p:cNvGrpSpPr/>
          <p:nvPr/>
        </p:nvGrpSpPr>
        <p:grpSpPr>
          <a:xfrm>
            <a:off x="9015412" y="6742862"/>
            <a:ext cx="7805737" cy="1553216"/>
            <a:chOff x="7772400" y="2371084"/>
            <a:chExt cx="7805737" cy="1553216"/>
          </a:xfrm>
        </p:grpSpPr>
        <p:sp>
          <p:nvSpPr>
            <p:cNvPr id="21" name="Rectangle 20">
              <a:extLst>
                <a:ext uri="{FF2B5EF4-FFF2-40B4-BE49-F238E27FC236}">
                  <a16:creationId xmlns:a16="http://schemas.microsoft.com/office/drawing/2014/main" id="{E5AF8706-03D8-4665-A9F3-0F7E542EFECA}"/>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F42B46-894A-63C2-7250-91362080D3B2}"/>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727E480-E63F-AA17-18D6-6F1257630A1F}"/>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Tránh mỏi ngón tay, cổ tay,…</a:t>
              </a:r>
            </a:p>
          </p:txBody>
        </p:sp>
      </p:grpSp>
      <p:cxnSp>
        <p:nvCxnSpPr>
          <p:cNvPr id="24" name="Straight Connector 23">
            <a:extLst>
              <a:ext uri="{FF2B5EF4-FFF2-40B4-BE49-F238E27FC236}">
                <a16:creationId xmlns:a16="http://schemas.microsoft.com/office/drawing/2014/main" id="{97D2645D-5461-BD87-6714-9E82297AF29F}"/>
              </a:ext>
            </a:extLst>
          </p:cNvPr>
          <p:cNvCxnSpPr>
            <a:endCxn id="15" idx="1"/>
          </p:cNvCxnSpPr>
          <p:nvPr/>
        </p:nvCxnSpPr>
        <p:spPr>
          <a:xfrm flipV="1">
            <a:off x="7105650" y="2628900"/>
            <a:ext cx="2266950" cy="1537771"/>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033B29-D96E-4E0B-D938-18150C158506}"/>
              </a:ext>
            </a:extLst>
          </p:cNvPr>
          <p:cNvCxnSpPr>
            <a:cxnSpLocks/>
            <a:endCxn id="19" idx="1"/>
          </p:cNvCxnSpPr>
          <p:nvPr/>
        </p:nvCxnSpPr>
        <p:spPr>
          <a:xfrm flipV="1">
            <a:off x="7258050" y="5028781"/>
            <a:ext cx="2116931" cy="58855"/>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6F6E8-BEB9-FC02-04CA-AC7194CFA9B5}"/>
              </a:ext>
            </a:extLst>
          </p:cNvPr>
          <p:cNvCxnSpPr>
            <a:cxnSpLocks/>
          </p:cNvCxnSpPr>
          <p:nvPr/>
        </p:nvCxnSpPr>
        <p:spPr>
          <a:xfrm>
            <a:off x="7160419" y="5977717"/>
            <a:ext cx="2235993" cy="1604668"/>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5973CC1-96D7-F331-B15D-28FC05C5DA98}"/>
              </a:ext>
            </a:extLst>
          </p:cNvPr>
          <p:cNvGrpSpPr/>
          <p:nvPr/>
        </p:nvGrpSpPr>
        <p:grpSpPr>
          <a:xfrm>
            <a:off x="609600" y="1961645"/>
            <a:ext cx="6305550" cy="6860703"/>
            <a:chOff x="152400" y="2030308"/>
            <a:chExt cx="6305550" cy="6860703"/>
          </a:xfrm>
        </p:grpSpPr>
        <p:sp>
          <p:nvSpPr>
            <p:cNvPr id="29" name="Oval 28">
              <a:extLst>
                <a:ext uri="{FF2B5EF4-FFF2-40B4-BE49-F238E27FC236}">
                  <a16:creationId xmlns:a16="http://schemas.microsoft.com/office/drawing/2014/main" id="{F5D1B286-2216-7B00-CAAF-580F97F24F33}"/>
                </a:ext>
              </a:extLst>
            </p:cNvPr>
            <p:cNvSpPr/>
            <p:nvPr/>
          </p:nvSpPr>
          <p:spPr>
            <a:xfrm>
              <a:off x="1741441" y="3854119"/>
              <a:ext cx="4640309" cy="4640309"/>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4E3F76F-0267-7F9A-AA91-B13B8A2AB084}"/>
                </a:ext>
              </a:extLst>
            </p:cNvPr>
            <p:cNvSpPr/>
            <p:nvPr/>
          </p:nvSpPr>
          <p:spPr>
            <a:xfrm>
              <a:off x="152400" y="2030308"/>
              <a:ext cx="4640309" cy="464030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Kích Thước Bàn Làm Việc Chuẩn ⚡ Làm Việc Nhiều Giờ Thoải Mái">
              <a:extLst>
                <a:ext uri="{FF2B5EF4-FFF2-40B4-BE49-F238E27FC236}">
                  <a16:creationId xmlns:a16="http://schemas.microsoft.com/office/drawing/2014/main" id="{758F9E57-0E5E-820D-05A5-BC4CC332D0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82"/>
            <a:stretch/>
          </p:blipFill>
          <p:spPr bwMode="auto">
            <a:xfrm>
              <a:off x="1047750" y="2675163"/>
              <a:ext cx="5334000" cy="520779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3613F429-EA76-2E60-80B3-0CF749E5342A}"/>
                </a:ext>
              </a:extLst>
            </p:cNvPr>
            <p:cNvSpPr txBox="1"/>
            <p:nvPr/>
          </p:nvSpPr>
          <p:spPr>
            <a:xfrm>
              <a:off x="971550" y="8183125"/>
              <a:ext cx="5486400" cy="707886"/>
            </a:xfrm>
            <a:prstGeom prst="rect">
              <a:avLst/>
            </a:prstGeom>
            <a:noFill/>
          </p:spPr>
          <p:txBody>
            <a:bodyPr wrap="square" rtlCol="0">
              <a:spAutoFit/>
            </a:bodyPr>
            <a:lstStyle/>
            <a:p>
              <a:pPr algn="ctr"/>
              <a:r>
                <a:rPr lang="en-US" sz="4000" b="1" i="1">
                  <a:solidFill>
                    <a:schemeClr val="accent5">
                      <a:lumMod val="50000"/>
                    </a:schemeClr>
                  </a:solidFill>
                  <a:latin typeface="Arial" panose="020B0604020202020204" pitchFamily="34" charset="0"/>
                  <a:cs typeface="Arial" panose="020B0604020202020204" pitchFamily="34" charset="0"/>
                </a:rPr>
                <a:t>Tốt cho sức khỏe </a:t>
              </a:r>
            </a:p>
          </p:txBody>
        </p:sp>
      </p:grpSp>
    </p:spTree>
    <p:extLst>
      <p:ext uri="{BB962C8B-B14F-4D97-AF65-F5344CB8AC3E}">
        <p14:creationId xmlns:p14="http://schemas.microsoft.com/office/powerpoint/2010/main" val="17814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par>
                                <p:cTn id="31" presetID="2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C04AB9-4A0E-D07E-AE1C-F808C0C0C403}"/>
              </a:ext>
            </a:extLst>
          </p:cNvPr>
          <p:cNvSpPr/>
          <p:nvPr/>
        </p:nvSpPr>
        <p:spPr>
          <a:xfrm>
            <a:off x="-228600" y="9105900"/>
            <a:ext cx="18745200" cy="1790700"/>
          </a:xfrm>
          <a:prstGeom prst="rect">
            <a:avLst/>
          </a:prstGeom>
          <a:solidFill>
            <a:srgbClr val="FFFBF5"/>
          </a:solidFill>
          <a:ln>
            <a:solidFill>
              <a:srgbClr val="FFF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236C7D-6EE6-6CB6-199B-5BF5E80243A5}"/>
              </a:ext>
            </a:extLst>
          </p:cNvPr>
          <p:cNvSpPr txBox="1"/>
          <p:nvPr/>
        </p:nvSpPr>
        <p:spPr>
          <a:xfrm>
            <a:off x="2171700" y="495300"/>
            <a:ext cx="13944600" cy="784830"/>
          </a:xfrm>
          <a:prstGeom prst="rect">
            <a:avLst/>
          </a:prstGeom>
          <a:noFill/>
        </p:spPr>
        <p:txBody>
          <a:bodyPr wrap="square" rtlCol="0">
            <a:spAutoFit/>
          </a:bodyPr>
          <a:lstStyle/>
          <a:p>
            <a:pPr algn="ctr"/>
            <a:r>
              <a:rPr lang="en-US" sz="4500" b="1">
                <a:solidFill>
                  <a:schemeClr val="accent4">
                    <a:lumMod val="50000"/>
                  </a:schemeClr>
                </a:solidFill>
                <a:latin typeface="Arial" panose="020B0604020202020204" pitchFamily="34" charset="0"/>
                <a:cs typeface="Arial" panose="020B0604020202020204" pitchFamily="34" charset="0"/>
              </a:rPr>
              <a:t>LỢI ÍCH CỦA VIỆC GÕ BÀN PHÍM ĐÚNG CÁCH </a:t>
            </a:r>
          </a:p>
        </p:txBody>
      </p:sp>
      <p:grpSp>
        <p:nvGrpSpPr>
          <p:cNvPr id="8" name="Group 7">
            <a:extLst>
              <a:ext uri="{FF2B5EF4-FFF2-40B4-BE49-F238E27FC236}">
                <a16:creationId xmlns:a16="http://schemas.microsoft.com/office/drawing/2014/main" id="{3BECD878-5395-43D5-DAA3-B7F197CAF205}"/>
              </a:ext>
            </a:extLst>
          </p:cNvPr>
          <p:cNvGrpSpPr/>
          <p:nvPr/>
        </p:nvGrpSpPr>
        <p:grpSpPr>
          <a:xfrm>
            <a:off x="8991600" y="1943100"/>
            <a:ext cx="7805737" cy="1553216"/>
            <a:chOff x="7772400" y="2371084"/>
            <a:chExt cx="7805737" cy="1553216"/>
          </a:xfrm>
        </p:grpSpPr>
        <p:sp>
          <p:nvSpPr>
            <p:cNvPr id="10" name="Rectangle 9">
              <a:extLst>
                <a:ext uri="{FF2B5EF4-FFF2-40B4-BE49-F238E27FC236}">
                  <a16:creationId xmlns:a16="http://schemas.microsoft.com/office/drawing/2014/main" id="{660125C4-F9BA-B3F0-64B3-7C2C8EF93F74}"/>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EB0E59-9C5F-E3F8-9412-3A5DB0595D93}"/>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B9DA4B9-EEDF-D378-3F13-19830950E3CE}"/>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Gõ nhanh, chính xác</a:t>
              </a:r>
            </a:p>
          </p:txBody>
        </p:sp>
      </p:grpSp>
      <p:grpSp>
        <p:nvGrpSpPr>
          <p:cNvPr id="16" name="Group 15">
            <a:extLst>
              <a:ext uri="{FF2B5EF4-FFF2-40B4-BE49-F238E27FC236}">
                <a16:creationId xmlns:a16="http://schemas.microsoft.com/office/drawing/2014/main" id="{B6B4D9D8-5156-A636-979C-3F9EFB0521B6}"/>
              </a:ext>
            </a:extLst>
          </p:cNvPr>
          <p:cNvGrpSpPr/>
          <p:nvPr/>
        </p:nvGrpSpPr>
        <p:grpSpPr>
          <a:xfrm>
            <a:off x="8993981" y="4342981"/>
            <a:ext cx="7805737" cy="1553216"/>
            <a:chOff x="7772400" y="2371084"/>
            <a:chExt cx="7805737" cy="1553216"/>
          </a:xfrm>
        </p:grpSpPr>
        <p:sp>
          <p:nvSpPr>
            <p:cNvPr id="17" name="Rectangle 16">
              <a:extLst>
                <a:ext uri="{FF2B5EF4-FFF2-40B4-BE49-F238E27FC236}">
                  <a16:creationId xmlns:a16="http://schemas.microsoft.com/office/drawing/2014/main" id="{58A4E619-3146-EEFA-7C29-6DB62E0086B1}"/>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B591EC-F9A9-B24C-66C8-39F9AA2B3BA0}"/>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8AE0529-8153-AEE8-F7EE-C7C71BBA3EA2}"/>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Không cần nhìn bàn phím</a:t>
              </a:r>
            </a:p>
          </p:txBody>
        </p:sp>
      </p:grpSp>
      <p:grpSp>
        <p:nvGrpSpPr>
          <p:cNvPr id="20" name="Group 19">
            <a:extLst>
              <a:ext uri="{FF2B5EF4-FFF2-40B4-BE49-F238E27FC236}">
                <a16:creationId xmlns:a16="http://schemas.microsoft.com/office/drawing/2014/main" id="{851CCAC4-41A0-71AE-6B51-C3F39B3F22A8}"/>
              </a:ext>
            </a:extLst>
          </p:cNvPr>
          <p:cNvGrpSpPr/>
          <p:nvPr/>
        </p:nvGrpSpPr>
        <p:grpSpPr>
          <a:xfrm>
            <a:off x="9015412" y="6742862"/>
            <a:ext cx="7805737" cy="1553216"/>
            <a:chOff x="7772400" y="2371084"/>
            <a:chExt cx="7805737" cy="1553216"/>
          </a:xfrm>
        </p:grpSpPr>
        <p:sp>
          <p:nvSpPr>
            <p:cNvPr id="21" name="Rectangle 20">
              <a:extLst>
                <a:ext uri="{FF2B5EF4-FFF2-40B4-BE49-F238E27FC236}">
                  <a16:creationId xmlns:a16="http://schemas.microsoft.com/office/drawing/2014/main" id="{E5AF8706-03D8-4665-A9F3-0F7E542EFECA}"/>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F42B46-894A-63C2-7250-91362080D3B2}"/>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727E480-E63F-AA17-18D6-6F1257630A1F}"/>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Tập trung được trên màn hình</a:t>
              </a:r>
            </a:p>
          </p:txBody>
        </p:sp>
      </p:grpSp>
      <p:cxnSp>
        <p:nvCxnSpPr>
          <p:cNvPr id="24" name="Straight Connector 23">
            <a:extLst>
              <a:ext uri="{FF2B5EF4-FFF2-40B4-BE49-F238E27FC236}">
                <a16:creationId xmlns:a16="http://schemas.microsoft.com/office/drawing/2014/main" id="{97D2645D-5461-BD87-6714-9E82297AF29F}"/>
              </a:ext>
            </a:extLst>
          </p:cNvPr>
          <p:cNvCxnSpPr>
            <a:endCxn id="15" idx="1"/>
          </p:cNvCxnSpPr>
          <p:nvPr/>
        </p:nvCxnSpPr>
        <p:spPr>
          <a:xfrm flipV="1">
            <a:off x="7105650" y="2628900"/>
            <a:ext cx="2266950" cy="1537771"/>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033B29-D96E-4E0B-D938-18150C158506}"/>
              </a:ext>
            </a:extLst>
          </p:cNvPr>
          <p:cNvCxnSpPr>
            <a:cxnSpLocks/>
            <a:endCxn id="19" idx="1"/>
          </p:cNvCxnSpPr>
          <p:nvPr/>
        </p:nvCxnSpPr>
        <p:spPr>
          <a:xfrm flipV="1">
            <a:off x="7258050" y="5028781"/>
            <a:ext cx="2116931" cy="58855"/>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6F6E8-BEB9-FC02-04CA-AC7194CFA9B5}"/>
              </a:ext>
            </a:extLst>
          </p:cNvPr>
          <p:cNvCxnSpPr>
            <a:cxnSpLocks/>
          </p:cNvCxnSpPr>
          <p:nvPr/>
        </p:nvCxnSpPr>
        <p:spPr>
          <a:xfrm>
            <a:off x="7160419" y="5977717"/>
            <a:ext cx="2235993" cy="1604668"/>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5973CC1-96D7-F331-B15D-28FC05C5DA98}"/>
              </a:ext>
            </a:extLst>
          </p:cNvPr>
          <p:cNvGrpSpPr/>
          <p:nvPr/>
        </p:nvGrpSpPr>
        <p:grpSpPr>
          <a:xfrm>
            <a:off x="609600" y="1582292"/>
            <a:ext cx="6772275" cy="7329251"/>
            <a:chOff x="152400" y="1650955"/>
            <a:chExt cx="6772275" cy="7329251"/>
          </a:xfrm>
        </p:grpSpPr>
        <p:sp>
          <p:nvSpPr>
            <p:cNvPr id="29" name="Oval 28">
              <a:extLst>
                <a:ext uri="{FF2B5EF4-FFF2-40B4-BE49-F238E27FC236}">
                  <a16:creationId xmlns:a16="http://schemas.microsoft.com/office/drawing/2014/main" id="{F5D1B286-2216-7B00-CAAF-580F97F24F33}"/>
                </a:ext>
              </a:extLst>
            </p:cNvPr>
            <p:cNvSpPr/>
            <p:nvPr/>
          </p:nvSpPr>
          <p:spPr>
            <a:xfrm>
              <a:off x="1741441" y="1650955"/>
              <a:ext cx="4640309" cy="4640309"/>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4E3F76F-0267-7F9A-AA91-B13B8A2AB084}"/>
                </a:ext>
              </a:extLst>
            </p:cNvPr>
            <p:cNvSpPr/>
            <p:nvPr/>
          </p:nvSpPr>
          <p:spPr>
            <a:xfrm>
              <a:off x="152400" y="2030308"/>
              <a:ext cx="4640309" cy="4640309"/>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758F9E57-0E5E-820D-05A5-BC4CC332D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052" r="21052"/>
            <a:stretch/>
          </p:blipFill>
          <p:spPr bwMode="auto">
            <a:xfrm>
              <a:off x="1047750" y="2675163"/>
              <a:ext cx="5334000" cy="520779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3613F429-EA76-2E60-80B3-0CF749E5342A}"/>
                </a:ext>
              </a:extLst>
            </p:cNvPr>
            <p:cNvSpPr txBox="1"/>
            <p:nvPr/>
          </p:nvSpPr>
          <p:spPr>
            <a:xfrm>
              <a:off x="504825" y="8272320"/>
              <a:ext cx="6419850" cy="707886"/>
            </a:xfrm>
            <a:prstGeom prst="rect">
              <a:avLst/>
            </a:prstGeom>
            <a:noFill/>
          </p:spPr>
          <p:txBody>
            <a:bodyPr wrap="square" rtlCol="0">
              <a:spAutoFit/>
            </a:bodyPr>
            <a:lstStyle/>
            <a:p>
              <a:pPr algn="ctr"/>
              <a:r>
                <a:rPr lang="en-US" sz="4000" b="1" i="1">
                  <a:solidFill>
                    <a:schemeClr val="accent5">
                      <a:lumMod val="50000"/>
                    </a:schemeClr>
                  </a:solidFill>
                  <a:latin typeface="Arial" panose="020B0604020202020204" pitchFamily="34" charset="0"/>
                  <a:cs typeface="Arial" panose="020B0604020202020204" pitchFamily="34" charset="0"/>
                </a:rPr>
                <a:t>Tăng hiệu quả thực hiện </a:t>
              </a:r>
            </a:p>
          </p:txBody>
        </p:sp>
      </p:grpSp>
    </p:spTree>
    <p:extLst>
      <p:ext uri="{BB962C8B-B14F-4D97-AF65-F5344CB8AC3E}">
        <p14:creationId xmlns:p14="http://schemas.microsoft.com/office/powerpoint/2010/main" val="316584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2" presetClass="entr" presetSubtype="4"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C04AB9-4A0E-D07E-AE1C-F808C0C0C403}"/>
              </a:ext>
            </a:extLst>
          </p:cNvPr>
          <p:cNvSpPr/>
          <p:nvPr/>
        </p:nvSpPr>
        <p:spPr>
          <a:xfrm>
            <a:off x="-228600" y="9105900"/>
            <a:ext cx="18745200" cy="1790700"/>
          </a:xfrm>
          <a:prstGeom prst="rect">
            <a:avLst/>
          </a:prstGeom>
          <a:solidFill>
            <a:srgbClr val="FFFBF5"/>
          </a:solidFill>
          <a:ln>
            <a:solidFill>
              <a:srgbClr val="FFF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236C7D-6EE6-6CB6-199B-5BF5E80243A5}"/>
              </a:ext>
            </a:extLst>
          </p:cNvPr>
          <p:cNvSpPr txBox="1"/>
          <p:nvPr/>
        </p:nvSpPr>
        <p:spPr>
          <a:xfrm>
            <a:off x="2171700" y="495300"/>
            <a:ext cx="13944600" cy="784830"/>
          </a:xfrm>
          <a:prstGeom prst="rect">
            <a:avLst/>
          </a:prstGeom>
          <a:noFill/>
        </p:spPr>
        <p:txBody>
          <a:bodyPr wrap="square" rtlCol="0">
            <a:spAutoFit/>
          </a:bodyPr>
          <a:lstStyle/>
          <a:p>
            <a:pPr algn="ctr"/>
            <a:r>
              <a:rPr lang="en-US" sz="4500" b="1">
                <a:solidFill>
                  <a:schemeClr val="accent4">
                    <a:lumMod val="50000"/>
                  </a:schemeClr>
                </a:solidFill>
                <a:latin typeface="Arial" panose="020B0604020202020204" pitchFamily="34" charset="0"/>
                <a:cs typeface="Arial" panose="020B0604020202020204" pitchFamily="34" charset="0"/>
              </a:rPr>
              <a:t>LỢI ÍCH CỦA VIỆC GÕ BÀN PHÍM ĐÚNG CÁCH </a:t>
            </a:r>
          </a:p>
        </p:txBody>
      </p:sp>
      <p:grpSp>
        <p:nvGrpSpPr>
          <p:cNvPr id="8" name="Group 7">
            <a:extLst>
              <a:ext uri="{FF2B5EF4-FFF2-40B4-BE49-F238E27FC236}">
                <a16:creationId xmlns:a16="http://schemas.microsoft.com/office/drawing/2014/main" id="{3BECD878-5395-43D5-DAA3-B7F197CAF205}"/>
              </a:ext>
            </a:extLst>
          </p:cNvPr>
          <p:cNvGrpSpPr/>
          <p:nvPr/>
        </p:nvGrpSpPr>
        <p:grpSpPr>
          <a:xfrm>
            <a:off x="9003507" y="3216466"/>
            <a:ext cx="7805737" cy="1553216"/>
            <a:chOff x="7772400" y="2371084"/>
            <a:chExt cx="7805737" cy="1553216"/>
          </a:xfrm>
        </p:grpSpPr>
        <p:sp>
          <p:nvSpPr>
            <p:cNvPr id="10" name="Rectangle 9">
              <a:extLst>
                <a:ext uri="{FF2B5EF4-FFF2-40B4-BE49-F238E27FC236}">
                  <a16:creationId xmlns:a16="http://schemas.microsoft.com/office/drawing/2014/main" id="{660125C4-F9BA-B3F0-64B3-7C2C8EF93F74}"/>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EB0E59-9C5F-E3F8-9412-3A5DB0595D93}"/>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B9DA4B9-EEDF-D378-3F13-19830950E3CE}"/>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Hạn chế hỏng phím </a:t>
              </a:r>
            </a:p>
          </p:txBody>
        </p:sp>
      </p:grpSp>
      <p:grpSp>
        <p:nvGrpSpPr>
          <p:cNvPr id="16" name="Group 15">
            <a:extLst>
              <a:ext uri="{FF2B5EF4-FFF2-40B4-BE49-F238E27FC236}">
                <a16:creationId xmlns:a16="http://schemas.microsoft.com/office/drawing/2014/main" id="{B6B4D9D8-5156-A636-979C-3F9EFB0521B6}"/>
              </a:ext>
            </a:extLst>
          </p:cNvPr>
          <p:cNvGrpSpPr/>
          <p:nvPr/>
        </p:nvGrpSpPr>
        <p:grpSpPr>
          <a:xfrm>
            <a:off x="9005888" y="5616347"/>
            <a:ext cx="7805737" cy="1553216"/>
            <a:chOff x="7772400" y="2371084"/>
            <a:chExt cx="7805737" cy="1553216"/>
          </a:xfrm>
        </p:grpSpPr>
        <p:sp>
          <p:nvSpPr>
            <p:cNvPr id="17" name="Rectangle 16">
              <a:extLst>
                <a:ext uri="{FF2B5EF4-FFF2-40B4-BE49-F238E27FC236}">
                  <a16:creationId xmlns:a16="http://schemas.microsoft.com/office/drawing/2014/main" id="{58A4E619-3146-EEFA-7C29-6DB62E0086B1}"/>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B591EC-F9A9-B24C-66C8-39F9AA2B3BA0}"/>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8AE0529-8153-AEE8-F7EE-C7C71BBA3EA2}"/>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Tránh kẹt phím </a:t>
              </a:r>
            </a:p>
          </p:txBody>
        </p:sp>
      </p:grpSp>
      <p:cxnSp>
        <p:nvCxnSpPr>
          <p:cNvPr id="24" name="Straight Connector 23">
            <a:extLst>
              <a:ext uri="{FF2B5EF4-FFF2-40B4-BE49-F238E27FC236}">
                <a16:creationId xmlns:a16="http://schemas.microsoft.com/office/drawing/2014/main" id="{97D2645D-5461-BD87-6714-9E82297AF29F}"/>
              </a:ext>
            </a:extLst>
          </p:cNvPr>
          <p:cNvCxnSpPr>
            <a:cxnSpLocks/>
            <a:endCxn id="15" idx="1"/>
          </p:cNvCxnSpPr>
          <p:nvPr/>
        </p:nvCxnSpPr>
        <p:spPr>
          <a:xfrm flipV="1">
            <a:off x="7024687" y="3902266"/>
            <a:ext cx="2359820" cy="683147"/>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033B29-D96E-4E0B-D938-18150C158506}"/>
              </a:ext>
            </a:extLst>
          </p:cNvPr>
          <p:cNvCxnSpPr>
            <a:cxnSpLocks/>
            <a:endCxn id="19" idx="1"/>
          </p:cNvCxnSpPr>
          <p:nvPr/>
        </p:nvCxnSpPr>
        <p:spPr>
          <a:xfrm>
            <a:off x="7024687" y="5613694"/>
            <a:ext cx="2362201" cy="688453"/>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5973CC1-96D7-F331-B15D-28FC05C5DA98}"/>
              </a:ext>
            </a:extLst>
          </p:cNvPr>
          <p:cNvGrpSpPr/>
          <p:nvPr/>
        </p:nvGrpSpPr>
        <p:grpSpPr>
          <a:xfrm>
            <a:off x="609600" y="1582292"/>
            <a:ext cx="6772275" cy="7329251"/>
            <a:chOff x="152400" y="1650955"/>
            <a:chExt cx="6772275" cy="7329251"/>
          </a:xfrm>
        </p:grpSpPr>
        <p:sp>
          <p:nvSpPr>
            <p:cNvPr id="29" name="Oval 28">
              <a:extLst>
                <a:ext uri="{FF2B5EF4-FFF2-40B4-BE49-F238E27FC236}">
                  <a16:creationId xmlns:a16="http://schemas.microsoft.com/office/drawing/2014/main" id="{F5D1B286-2216-7B00-CAAF-580F97F24F33}"/>
                </a:ext>
              </a:extLst>
            </p:cNvPr>
            <p:cNvSpPr/>
            <p:nvPr/>
          </p:nvSpPr>
          <p:spPr>
            <a:xfrm>
              <a:off x="1741441" y="1650955"/>
              <a:ext cx="4640309" cy="4640309"/>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4E3F76F-0267-7F9A-AA91-B13B8A2AB084}"/>
                </a:ext>
              </a:extLst>
            </p:cNvPr>
            <p:cNvSpPr/>
            <p:nvPr/>
          </p:nvSpPr>
          <p:spPr>
            <a:xfrm>
              <a:off x="152400" y="2030308"/>
              <a:ext cx="4640309" cy="4640309"/>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758F9E57-0E5E-820D-05A5-BC4CC332D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92" r="15892"/>
            <a:stretch/>
          </p:blipFill>
          <p:spPr bwMode="auto">
            <a:xfrm>
              <a:off x="1047750" y="2675163"/>
              <a:ext cx="5334000" cy="520779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3613F429-EA76-2E60-80B3-0CF749E5342A}"/>
                </a:ext>
              </a:extLst>
            </p:cNvPr>
            <p:cNvSpPr txBox="1"/>
            <p:nvPr/>
          </p:nvSpPr>
          <p:spPr>
            <a:xfrm>
              <a:off x="504825" y="8272320"/>
              <a:ext cx="6419850" cy="707886"/>
            </a:xfrm>
            <a:prstGeom prst="rect">
              <a:avLst/>
            </a:prstGeom>
            <a:noFill/>
          </p:spPr>
          <p:txBody>
            <a:bodyPr wrap="square" rtlCol="0">
              <a:spAutoFit/>
            </a:bodyPr>
            <a:lstStyle/>
            <a:p>
              <a:pPr algn="ctr"/>
              <a:r>
                <a:rPr lang="en-US" sz="4000" b="1" i="1">
                  <a:solidFill>
                    <a:schemeClr val="accent5">
                      <a:lumMod val="50000"/>
                    </a:schemeClr>
                  </a:solidFill>
                  <a:latin typeface="Arial" panose="020B0604020202020204" pitchFamily="34" charset="0"/>
                  <a:cs typeface="Arial" panose="020B0604020202020204" pitchFamily="34" charset="0"/>
                </a:rPr>
                <a:t>Bảo vệ máy tính </a:t>
              </a:r>
            </a:p>
          </p:txBody>
        </p:sp>
      </p:grpSp>
    </p:spTree>
    <p:extLst>
      <p:ext uri="{BB962C8B-B14F-4D97-AF65-F5344CB8AC3E}">
        <p14:creationId xmlns:p14="http://schemas.microsoft.com/office/powerpoint/2010/main" val="213103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par>
                                <p:cTn id="19" presetID="2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728</Words>
  <Application>Microsoft Office PowerPoint</Application>
  <PresentationFormat>Custom</PresentationFormat>
  <Paragraphs>65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Times New Roman</vt:lpstr>
      <vt:lpstr>Amasis MT Pro Black</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Peach Pastel Cute Colorful Group Project Presentation</dc:title>
  <cp:lastModifiedBy>Administrator</cp:lastModifiedBy>
  <cp:revision>12</cp:revision>
  <dcterms:created xsi:type="dcterms:W3CDTF">2006-08-16T00:00:00Z</dcterms:created>
  <dcterms:modified xsi:type="dcterms:W3CDTF">2023-09-25T07:35:25Z</dcterms:modified>
  <dc:identifier>DAFl8uJzk20</dc:identifier>
</cp:coreProperties>
</file>