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2"/>
  </p:notesMasterIdLst>
  <p:sldIdLst>
    <p:sldId id="345" r:id="rId2"/>
    <p:sldId id="340" r:id="rId3"/>
    <p:sldId id="320" r:id="rId4"/>
    <p:sldId id="346" r:id="rId5"/>
    <p:sldId id="339" r:id="rId6"/>
    <p:sldId id="350" r:id="rId7"/>
    <p:sldId id="323" r:id="rId8"/>
    <p:sldId id="347" r:id="rId9"/>
    <p:sldId id="325" r:id="rId10"/>
    <p:sldId id="351" r:id="rId11"/>
    <p:sldId id="327" r:id="rId12"/>
    <p:sldId id="328" r:id="rId13"/>
    <p:sldId id="329" r:id="rId14"/>
    <p:sldId id="330" r:id="rId15"/>
    <p:sldId id="352" r:id="rId16"/>
    <p:sldId id="353" r:id="rId17"/>
    <p:sldId id="341" r:id="rId18"/>
    <p:sldId id="333" r:id="rId19"/>
    <p:sldId id="334" r:id="rId20"/>
    <p:sldId id="335" r:id="rId21"/>
    <p:sldId id="336" r:id="rId22"/>
    <p:sldId id="337" r:id="rId23"/>
    <p:sldId id="338" r:id="rId24"/>
    <p:sldId id="342" r:id="rId25"/>
    <p:sldId id="344" r:id="rId26"/>
    <p:sldId id="316" r:id="rId27"/>
    <p:sldId id="343" r:id="rId28"/>
    <p:sldId id="317" r:id="rId29"/>
    <p:sldId id="318" r:id="rId30"/>
    <p:sldId id="332" r:id="rId31"/>
  </p:sldIdLst>
  <p:sldSz cx="6858000" cy="5143500"/>
  <p:notesSz cx="6858000" cy="9144000"/>
  <p:embeddedFontLst>
    <p:embeddedFont>
      <p:font typeface="Kalam" panose="020B0604020202020204" charset="0"/>
      <p:regular r:id="rId33"/>
      <p:bold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  <p:embeddedFont>
      <p:font typeface="UTM Charlotte" panose="02040603050506020204" pitchFamily="18" charset="0"/>
      <p:regular r:id="rId43"/>
    </p:embeddedFont>
    <p:embeddedFont>
      <p:font typeface="UTM Cookies" panose="02040603050506020204" pitchFamily="18" charset="0"/>
      <p:regular r:id="rId44"/>
    </p:embeddedFont>
    <p:embeddedFont>
      <p:font typeface="UTM Loko" panose="02040603050506020204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2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8223-B7D4-40CE-9FC3-5663F05D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81E95-053A-448E-9C52-C894255D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B2F9F-A939-41D4-AC53-E7BC276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7998-7DF4-4702-88FC-CD6B897122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EEB3-A6DD-4474-ADA4-AABE4EA1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D3FAB-2EEB-435B-BA70-A978347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757BE-16EA-42C6-8A67-52BD37133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6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0.png"/><Relationship Id="rId7" Type="http://schemas.microsoft.com/office/2007/relationships/hdphoto" Target="../media/hdphoto1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7.wdp"/><Relationship Id="rId5" Type="http://schemas.microsoft.com/office/2007/relationships/hdphoto" Target="../media/hdphoto16.wdp"/><Relationship Id="rId4" Type="http://schemas.microsoft.com/office/2007/relationships/hdphoto" Target="../media/hdphoto1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32953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93" y="1134284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hỏi bố điều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503841" y="257175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Theo bố, ngày hôm qua ở những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hỏi bố ngày hôm qua đâu rồi.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979D2-9811-714C-957F-E212BCFAD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81259" y="538410"/>
            <a:ext cx="1444318" cy="10551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7C831-A90D-DC4E-ADED-DC72288F946F}"/>
              </a:ext>
            </a:extLst>
          </p:cNvPr>
          <p:cNvSpPr txBox="1"/>
          <p:nvPr/>
        </p:nvSpPr>
        <p:spPr>
          <a:xfrm>
            <a:off x="503841" y="2955150"/>
            <a:ext cx="6119826" cy="17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</a:t>
            </a: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Theo bố, ngày hôm qua ở trong: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Hạt lúa mẹ trồng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Trên cành hoa trong vườn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Nụ hồng lớn lên mãi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</a:rPr>
              <a:t>Trong vở hồng của em.</a:t>
            </a:r>
          </a:p>
        </p:txBody>
      </p:sp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530019" y="1479804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 đã dặn bạn nhỏ học hành chăm chỉ để ngày qua vẫn còn.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071DC-B131-2D45-8C63-61A27880C1EE}"/>
              </a:ext>
            </a:extLst>
          </p:cNvPr>
          <p:cNvSpPr txBox="1"/>
          <p:nvPr/>
        </p:nvSpPr>
        <p:spPr>
          <a:xfrm>
            <a:off x="471408" y="604803"/>
            <a:ext cx="594703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cuối, bố dặn bạn nhỏ điều gì để “ngày qua vẫn còn”?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42E34-B24D-DD4E-9FEE-BD7EB7AD7998}"/>
              </a:ext>
            </a:extLst>
          </p:cNvPr>
          <p:cNvGrpSpPr/>
          <p:nvPr/>
        </p:nvGrpSpPr>
        <p:grpSpPr>
          <a:xfrm rot="21318935">
            <a:off x="225642" y="2169869"/>
            <a:ext cx="1029761" cy="1524861"/>
            <a:chOff x="-303941" y="2064247"/>
            <a:chExt cx="1029761" cy="1524861"/>
          </a:xfrm>
        </p:grpSpPr>
        <p:pic>
          <p:nvPicPr>
            <p:cNvPr id="5" name="Picture 2" descr="Question icons - 42 Free Question icons | Download PNG &amp; SVG">
              <a:extLst>
                <a:ext uri="{FF2B5EF4-FFF2-40B4-BE49-F238E27FC236}">
                  <a16:creationId xmlns:a16="http://schemas.microsoft.com/office/drawing/2014/main" id="{51A20DFD-5D75-2041-BE44-D12533BAC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94960">
              <a:off x="-160439" y="2064247"/>
              <a:ext cx="886259" cy="88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2653B3-BEFE-F442-918C-65CC456B2B41}"/>
                </a:ext>
              </a:extLst>
            </p:cNvPr>
            <p:cNvSpPr/>
            <p:nvPr/>
          </p:nvSpPr>
          <p:spPr>
            <a:xfrm>
              <a:off x="-303941" y="2905714"/>
              <a:ext cx="656007" cy="68339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337311" y="2398958"/>
            <a:ext cx="5392001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Bài thơ giúp em nhận ra điều gì về thời gian?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5189-0D3F-E140-8527-A7DCCD111DAA}"/>
              </a:ext>
            </a:extLst>
          </p:cNvPr>
          <p:cNvSpPr txBox="1"/>
          <p:nvPr/>
        </p:nvSpPr>
        <p:spPr>
          <a:xfrm>
            <a:off x="628269" y="2977551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Thời gian trôi qua rất nhanh, nhưng nó sẽ ở lại mãi mãi nếu chúng ta biết tận dụng để làm việc tốt.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5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7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08302" y="410490"/>
            <a:ext cx="51555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Học thuộc lòng 2 khổ thơ em thích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25995" y="44053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4C5348-1684-8344-B9D4-C1CD709EE398}"/>
              </a:ext>
            </a:extLst>
          </p:cNvPr>
          <p:cNvSpPr txBox="1"/>
          <p:nvPr/>
        </p:nvSpPr>
        <p:spPr>
          <a:xfrm>
            <a:off x="762722" y="76530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28F07-CB9D-CF43-A32C-AE53B9EBEB61}"/>
              </a:ext>
            </a:extLst>
          </p:cNvPr>
          <p:cNvSpPr txBox="1"/>
          <p:nvPr/>
        </p:nvSpPr>
        <p:spPr>
          <a:xfrm>
            <a:off x="332078" y="1167741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4C915-0402-5546-AC46-AA0EAA16D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270682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C4ADA-7FA8-924F-9230-5BD9B38F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" y="308401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645C1-3F29-F944-BA77-52194FC7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84" y="1270682"/>
            <a:ext cx="288000" cy="28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F449-EC21-C748-8122-B53CEAD9EB17}"/>
              </a:ext>
            </a:extLst>
          </p:cNvPr>
          <p:cNvGrpSpPr/>
          <p:nvPr/>
        </p:nvGrpSpPr>
        <p:grpSpPr>
          <a:xfrm>
            <a:off x="3371645" y="2868155"/>
            <a:ext cx="395884" cy="646331"/>
            <a:chOff x="3371645" y="2868155"/>
            <a:chExt cx="395884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6BB40AF-1AB9-E943-97C7-AD857D335E43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C44C53-6160-4844-A8BB-C3C3C2DF7B57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FE6FC5-8F58-EB4D-ABB8-445537F0A2E2}"/>
              </a:ext>
            </a:extLst>
          </p:cNvPr>
          <p:cNvGrpSpPr/>
          <p:nvPr/>
        </p:nvGrpSpPr>
        <p:grpSpPr>
          <a:xfrm>
            <a:off x="256893" y="1346588"/>
            <a:ext cx="3172107" cy="1707445"/>
            <a:chOff x="282690" y="1031335"/>
            <a:chExt cx="5891520" cy="2918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03ED2-C739-464B-A37F-E9A416C5E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84" b="40030" l="3626" r="56298">
                          <a14:foregroundMark x1="6298" y1="14476" x2="16794" y2="18168"/>
                          <a14:foregroundMark x1="16794" y1="18021" x2="45611" y2="18316"/>
                          <a14:foregroundMark x1="45611" y1="18316" x2="42939" y2="11965"/>
                          <a14:foregroundMark x1="42939" y1="11817" x2="11641" y2="19793"/>
                          <a14:foregroundMark x1="12977" y1="12999" x2="5344" y2="13294"/>
                          <a14:foregroundMark x1="10115" y1="13442" x2="18321" y2="14032"/>
                          <a14:foregroundMark x1="8015" y1="13885" x2="3626" y2="14771"/>
                          <a14:foregroundMark x1="39885" y1="12999" x2="49046" y2="20384"/>
                          <a14:foregroundMark x1="49046" y1="20384" x2="45038" y2="31167"/>
                          <a14:foregroundMark x1="45038" y1="31167" x2="45038" y2="30871"/>
                          <a14:foregroundMark x1="47328" y1="28951" x2="52099" y2="19202"/>
                          <a14:foregroundMark x1="52099" y1="19202" x2="49046" y2="12555"/>
                          <a14:foregroundMark x1="37023" y1="39734" x2="44656" y2="38552"/>
                          <a14:foregroundMark x1="38740" y1="39734" x2="46183" y2="39291"/>
                          <a14:foregroundMark x1="52481" y1="20975" x2="53626" y2="14328"/>
                          <a14:foregroundMark x1="54580" y1="20532" x2="56298" y2="21418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8000" contrast="2000"/>
                      </a14:imgEffect>
                    </a14:imgLayer>
                  </a14:imgProps>
                </a:ext>
              </a:extLst>
            </a:blip>
            <a:srcRect r="38187" b="55286"/>
            <a:stretch/>
          </p:blipFill>
          <p:spPr>
            <a:xfrm>
              <a:off x="282690" y="1031335"/>
              <a:ext cx="2020158" cy="18880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9A2D46-CADA-ED4C-9D45-65AB11AF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919" b="61448" l="46947" r="99237">
                          <a14:foregroundMark x1="46947" y1="34269" x2="46947" y2="34269"/>
                          <a14:foregroundMark x1="46947" y1="34269" x2="46947" y2="34269"/>
                          <a14:foregroundMark x1="89695" y1="26736" x2="91794" y2="17282"/>
                          <a14:foregroundMark x1="91794" y1="17282" x2="91985" y2="17282"/>
                          <a14:foregroundMark x1="91985" y1="16987" x2="81870" y2="17725"/>
                          <a14:foregroundMark x1="85687" y1="17430" x2="97901" y2="16248"/>
                          <a14:foregroundMark x1="97901" y1="16248" x2="96947" y2="14919"/>
                          <a14:foregroundMark x1="96947" y1="14771" x2="99618" y2="46086"/>
                          <a14:foregroundMark x1="99618" y1="46086" x2="95420" y2="55391"/>
                          <a14:foregroundMark x1="95420" y1="55391" x2="78626" y2="58789"/>
                          <a14:foregroundMark x1="78626" y1="58789" x2="68511" y2="56278"/>
                          <a14:foregroundMark x1="68511" y1="55982" x2="78626" y2="48006"/>
                          <a14:foregroundMark x1="78626" y1="48006" x2="78626" y2="47710"/>
                          <a14:foregroundMark x1="78626" y1="47563" x2="83397" y2="51846"/>
                          <a14:foregroundMark x1="79389" y1="49778" x2="71947" y2="38552"/>
                          <a14:foregroundMark x1="71947" y1="38405" x2="83969" y2="38700"/>
                          <a14:foregroundMark x1="83969" y1="38700" x2="86069" y2="42984"/>
                          <a14:foregroundMark x1="97328" y1="39143" x2="99427" y2="29099"/>
                          <a14:foregroundMark x1="99427" y1="29099" x2="97710" y2="18907"/>
                          <a14:foregroundMark x1="66412" y1="58789" x2="98473" y2="57459"/>
                          <a14:foregroundMark x1="96565" y1="57459" x2="69275" y2="60709"/>
                          <a14:foregroundMark x1="69275" y1="60709" x2="96756" y2="59084"/>
                          <a14:foregroundMark x1="96756" y1="59084" x2="96756" y2="59084"/>
                          <a14:foregroundMark x1="96565" y1="60118" x2="84160" y2="61448"/>
                          <a14:foregroundMark x1="84160" y1="61448" x2="79962" y2="60709"/>
                          <a14:foregroundMark x1="72137" y1="44756" x2="70038" y2="4047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</a:extLst>
            </a:blip>
            <a:srcRect l="45476" t="10235" b="39304"/>
            <a:stretch/>
          </p:blipFill>
          <p:spPr>
            <a:xfrm>
              <a:off x="4566313" y="1229215"/>
              <a:ext cx="1607897" cy="1922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EED433-BC28-1E45-B5E2-80ADF0DB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086" b="99261" l="9924" r="96756">
                          <a14:foregroundMark x1="24809" y1="46381" x2="33397" y2="85672"/>
                          <a14:foregroundMark x1="33397" y1="85524" x2="22328" y2="65879"/>
                          <a14:foregroundMark x1="22328" y1="65731" x2="22519" y2="57459"/>
                          <a14:foregroundMark x1="22519" y1="57312" x2="34542" y2="61152"/>
                          <a14:foregroundMark x1="34542" y1="61152" x2="35878" y2="67947"/>
                          <a14:foregroundMark x1="16031" y1="49631" x2="14122" y2="50665"/>
                          <a14:foregroundMark x1="60305" y1="94978" x2="76718" y2="94830"/>
                          <a14:foregroundMark x1="76718" y1="94830" x2="89504" y2="91876"/>
                          <a14:foregroundMark x1="89504" y1="91876" x2="89885" y2="91728"/>
                          <a14:foregroundMark x1="89885" y1="91581" x2="79771" y2="97046"/>
                          <a14:foregroundMark x1="79771" y1="97046" x2="55344" y2="98375"/>
                          <a14:foregroundMark x1="30725" y1="92319" x2="39313" y2="88774"/>
                          <a14:foregroundMark x1="29962" y1="57164" x2="36069" y2="53323"/>
                          <a14:foregroundMark x1="31870" y1="83309" x2="29198" y2="92614"/>
                          <a14:foregroundMark x1="29198" y1="92614" x2="37214" y2="92319"/>
                          <a14:foregroundMark x1="37214" y1="92171" x2="44466" y2="92467"/>
                          <a14:foregroundMark x1="16221" y1="64697" x2="16031" y2="70015"/>
                          <a14:foregroundMark x1="88168" y1="90547" x2="96756" y2="76366"/>
                          <a14:foregroundMark x1="95420" y1="77991" x2="95611" y2="99261"/>
                          <a14:foregroundMark x1="95611" y1="99261" x2="95229" y2="99114"/>
                          <a14:foregroundMark x1="76336" y1="89217" x2="76336" y2="76514"/>
                          <a14:foregroundMark x1="76336" y1="76514" x2="79962" y2="68242"/>
                          <a14:foregroundMark x1="79962" y1="68095" x2="73664" y2="73412"/>
                          <a14:foregroundMark x1="18130" y1="70753" x2="16031" y2="61448"/>
                          <a14:foregroundMark x1="16031" y1="61448" x2="16985" y2="59232"/>
                          <a14:backgroundMark x1="60305" y1="52142" x2="90458" y2="52290"/>
                        </a14:backgroundRemoval>
                      </a14:imgEffect>
                      <a14:imgEffect>
                        <a14:sharpenSoften amount="34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</a:extLst>
            </a:blip>
            <a:srcRect t="43457"/>
            <a:stretch/>
          </p:blipFill>
          <p:spPr>
            <a:xfrm>
              <a:off x="1684146" y="1470309"/>
              <a:ext cx="3394473" cy="2479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BACCBA-1B50-3F43-AC38-3374299C342B}"/>
              </a:ext>
            </a:extLst>
          </p:cNvPr>
          <p:cNvSpPr txBox="1"/>
          <p:nvPr/>
        </p:nvSpPr>
        <p:spPr>
          <a:xfrm>
            <a:off x="3429000" y="1395685"/>
            <a:ext cx="307812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người: mẹ, con, bạn nhỏ, …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Từ chỉ sự vật: tờ lịch, lúa, quyển sách, hoa hồng, …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315657" y="95366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Dựa vào tranh minh hoạ bài đọc, tìm từ ngữ chỉ người, chỉ vật?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B0BEB-2CEA-4DEB-A3FC-80A1DD339C62}"/>
              </a:ext>
            </a:extLst>
          </p:cNvPr>
          <p:cNvSpPr txBox="1"/>
          <p:nvPr/>
        </p:nvSpPr>
        <p:spPr>
          <a:xfrm>
            <a:off x="357277" y="3056939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Đặt 2 câu với các từ tìm được ở bài 1?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89577-11F7-42D0-9145-62F86A2C4AAD}"/>
              </a:ext>
            </a:extLst>
          </p:cNvPr>
          <p:cNvSpPr txBox="1"/>
          <p:nvPr/>
        </p:nvSpPr>
        <p:spPr>
          <a:xfrm>
            <a:off x="626180" y="3482047"/>
            <a:ext cx="579017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bạn nhỏ: Bạn nhỏ học tập chăm chỉ.</a:t>
            </a:r>
          </a:p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hoa hồng: Hoa hồng toả hương thơm ngát.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46" y="758797"/>
            <a:ext cx="165735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75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2475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75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2475" b="1" kern="12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1367418"/>
            <a:ext cx="6858000" cy="118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025" b="1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thuộc lòng bài thơ: Ngày hôm qua đâu rồi.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sz="2025" b="1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chính tả: Ngày hôm qua đâu rồi (2 khổ thơ cuối)</a:t>
            </a:r>
            <a:endParaRPr lang="en-US" altLang="en-US" sz="2025" b="1" i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8940" y="653281"/>
            <a:ext cx="6848402" cy="3847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13856" y="2828611"/>
            <a:ext cx="6843486" cy="16889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56131" y="1665632"/>
            <a:ext cx="4578833" cy="123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57175">
              <a:buClrTx/>
            </a:pPr>
            <a:r>
              <a:rPr lang="en-US" altLang="zh-CN" sz="3713" b="1" kern="1200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3713" b="1" kern="1200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3713" b="1" kern="1200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3713" b="1" kern="1200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257175">
              <a:buClrTx/>
            </a:pPr>
            <a:r>
              <a:rPr lang="en-US" altLang="zh-CN" sz="3713" b="1" kern="1200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3713" b="1" kern="1200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3713" b="1" kern="1200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3713" b="1" kern="1200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13857" y="653281"/>
            <a:ext cx="2395762" cy="21700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3797617" y="642937"/>
            <a:ext cx="3081021" cy="12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943536" y="1944368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NGÀY HÔM QUA ĐÂU RỒI?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cuối bài thơ.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Tìm chữ cái còn thiếu.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Sắp xếp bảng chữ cái.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746082" y="52108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D6D13-98E5-544E-A2A0-7B1710E8DFA4}"/>
              </a:ext>
            </a:extLst>
          </p:cNvPr>
          <p:cNvSpPr txBox="1"/>
          <p:nvPr/>
        </p:nvSpPr>
        <p:spPr>
          <a:xfrm>
            <a:off x="1173018" y="1056908"/>
            <a:ext cx="4938891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1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1976582" y="928815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1510145" y="1450669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4E319-CF11-2D4A-8041-7D528DA21928}"/>
              </a:ext>
            </a:extLst>
          </p:cNvPr>
          <p:cNvCxnSpPr>
            <a:cxnSpLocks/>
          </p:cNvCxnSpPr>
          <p:nvPr/>
        </p:nvCxnSpPr>
        <p:spPr>
          <a:xfrm>
            <a:off x="1542548" y="1797032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893B5-23C6-FB47-81E5-F0B8ADA0E306}"/>
              </a:ext>
            </a:extLst>
          </p:cNvPr>
          <p:cNvCxnSpPr>
            <a:cxnSpLocks/>
          </p:cNvCxnSpPr>
          <p:nvPr/>
        </p:nvCxnSpPr>
        <p:spPr>
          <a:xfrm>
            <a:off x="1533311" y="217110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AD4D5-E846-444A-B01B-959373C3E27A}"/>
              </a:ext>
            </a:extLst>
          </p:cNvPr>
          <p:cNvCxnSpPr>
            <a:cxnSpLocks/>
          </p:cNvCxnSpPr>
          <p:nvPr/>
        </p:nvCxnSpPr>
        <p:spPr>
          <a:xfrm>
            <a:off x="1517696" y="2571750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17B70E-B916-434B-89E9-6E2F63404928}"/>
              </a:ext>
            </a:extLst>
          </p:cNvPr>
          <p:cNvCxnSpPr>
            <a:cxnSpLocks/>
          </p:cNvCxnSpPr>
          <p:nvPr/>
        </p:nvCxnSpPr>
        <p:spPr>
          <a:xfrm>
            <a:off x="1487058" y="3154776"/>
            <a:ext cx="692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A818B3-5C27-D542-9F7A-FA04C6E5EC17}"/>
              </a:ext>
            </a:extLst>
          </p:cNvPr>
          <p:cNvCxnSpPr>
            <a:cxnSpLocks/>
          </p:cNvCxnSpPr>
          <p:nvPr/>
        </p:nvCxnSpPr>
        <p:spPr>
          <a:xfrm>
            <a:off x="1500989" y="3501139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8B6BDE-65E1-F04E-A4D3-CA0F640CCA2E}"/>
              </a:ext>
            </a:extLst>
          </p:cNvPr>
          <p:cNvCxnSpPr>
            <a:cxnSpLocks/>
          </p:cNvCxnSpPr>
          <p:nvPr/>
        </p:nvCxnSpPr>
        <p:spPr>
          <a:xfrm>
            <a:off x="1516759" y="3875211"/>
            <a:ext cx="430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3C9E57-DBE1-6848-8B4C-41022DE7D13F}"/>
              </a:ext>
            </a:extLst>
          </p:cNvPr>
          <p:cNvCxnSpPr>
            <a:cxnSpLocks/>
          </p:cNvCxnSpPr>
          <p:nvPr/>
        </p:nvCxnSpPr>
        <p:spPr>
          <a:xfrm>
            <a:off x="1534057" y="4275857"/>
            <a:ext cx="293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2BC817-9F6D-884A-8F2B-E3876877C488}"/>
              </a:ext>
            </a:extLst>
          </p:cNvPr>
          <p:cNvCxnSpPr>
            <a:cxnSpLocks/>
          </p:cNvCxnSpPr>
          <p:nvPr/>
        </p:nvCxnSpPr>
        <p:spPr>
          <a:xfrm>
            <a:off x="4328061" y="4622219"/>
            <a:ext cx="1333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ở lại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trống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ước mong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EE86B6B8-5441-4145-AED2-9EA1681CA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459974" y="3280390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F9DCE-FDFB-FC49-8507-3685534FDD1B}"/>
              </a:ext>
            </a:extLst>
          </p:cNvPr>
          <p:cNvSpPr txBox="1"/>
          <p:nvPr/>
        </p:nvSpPr>
        <p:spPr>
          <a:xfrm>
            <a:off x="1338189" y="3433799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D64BC-BB22-2C41-814A-66DC131D0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0821"/>
              </p:ext>
            </p:extLst>
          </p:nvPr>
        </p:nvGraphicFramePr>
        <p:xfrm>
          <a:off x="567745" y="1389495"/>
          <a:ext cx="2641890" cy="283189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B070E7-8816-454B-8F99-AC41823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32293"/>
              </p:ext>
            </p:extLst>
          </p:nvPr>
        </p:nvGraphicFramePr>
        <p:xfrm>
          <a:off x="3694257" y="1389495"/>
          <a:ext cx="2641890" cy="2363048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880630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3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Tìm những chữ cái còn thiếu trong bảng. Học thuộc tên các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E9465-CC20-C645-BDC7-0A947FDF8818}"/>
              </a:ext>
            </a:extLst>
          </p:cNvPr>
          <p:cNvSpPr/>
          <p:nvPr/>
        </p:nvSpPr>
        <p:spPr>
          <a:xfrm>
            <a:off x="1657713" y="2826329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A4406-F119-2E40-AE45-04C7D79DE60B}"/>
              </a:ext>
            </a:extLst>
          </p:cNvPr>
          <p:cNvSpPr/>
          <p:nvPr/>
        </p:nvSpPr>
        <p:spPr>
          <a:xfrm>
            <a:off x="1648227" y="3752543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2F87B-D233-3E40-907C-1EA5C8F96A5F}"/>
              </a:ext>
            </a:extLst>
          </p:cNvPr>
          <p:cNvSpPr/>
          <p:nvPr/>
        </p:nvSpPr>
        <p:spPr>
          <a:xfrm>
            <a:off x="4791111" y="187960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77124-D7EF-FF4D-B0D5-AD623AC47709}"/>
              </a:ext>
            </a:extLst>
          </p:cNvPr>
          <p:cNvSpPr/>
          <p:nvPr/>
        </p:nvSpPr>
        <p:spPr>
          <a:xfrm>
            <a:off x="4791111" y="2816072"/>
            <a:ext cx="44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868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4" y="485592"/>
            <a:ext cx="288000" cy="28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2FF328-4FCC-F34C-892E-684B517C9689}"/>
              </a:ext>
            </a:extLst>
          </p:cNvPr>
          <p:cNvGrpSpPr/>
          <p:nvPr/>
        </p:nvGrpSpPr>
        <p:grpSpPr>
          <a:xfrm>
            <a:off x="4461862" y="1443559"/>
            <a:ext cx="1001347" cy="1001347"/>
            <a:chOff x="4461862" y="1443559"/>
            <a:chExt cx="1001347" cy="1001347"/>
          </a:xfrm>
        </p:grpSpPr>
        <p:pic>
          <p:nvPicPr>
            <p:cNvPr id="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E6E0055B-CBC8-DE44-9724-1A89102FF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E58AC2-BBCA-D641-A4A6-681F95D2604A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E0D45A-C2C6-4D4C-8797-78B1F077F0C9}"/>
              </a:ext>
            </a:extLst>
          </p:cNvPr>
          <p:cNvGrpSpPr/>
          <p:nvPr/>
        </p:nvGrpSpPr>
        <p:grpSpPr>
          <a:xfrm>
            <a:off x="493418" y="1443559"/>
            <a:ext cx="1001347" cy="1001347"/>
            <a:chOff x="493418" y="1443559"/>
            <a:chExt cx="1001347" cy="1001347"/>
          </a:xfrm>
        </p:grpSpPr>
        <p:pic>
          <p:nvPicPr>
            <p:cNvPr id="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0A4BACBC-E4F1-4B4C-9AED-E3F9BADE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09308B-C9F4-7D47-B830-1A35148546BC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4EB8F8-DBD2-ED43-ABC7-A858FB446166}"/>
              </a:ext>
            </a:extLst>
          </p:cNvPr>
          <p:cNvGrpSpPr/>
          <p:nvPr/>
        </p:nvGrpSpPr>
        <p:grpSpPr>
          <a:xfrm>
            <a:off x="1476293" y="1443559"/>
            <a:ext cx="1001347" cy="1001347"/>
            <a:chOff x="1476293" y="1443559"/>
            <a:chExt cx="1001347" cy="1001347"/>
          </a:xfrm>
        </p:grpSpPr>
        <p:pic>
          <p:nvPicPr>
            <p:cNvPr id="11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FE49FF4-B053-0D40-921E-5AB1B6A5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833DA0-12CF-7649-AFB4-32F82D53F99C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85E21-B43A-0C43-A45B-D963FBC96338}"/>
              </a:ext>
            </a:extLst>
          </p:cNvPr>
          <p:cNvGrpSpPr/>
          <p:nvPr/>
        </p:nvGrpSpPr>
        <p:grpSpPr>
          <a:xfrm>
            <a:off x="2477640" y="1443559"/>
            <a:ext cx="1001347" cy="1001347"/>
            <a:chOff x="2477640" y="1443559"/>
            <a:chExt cx="1001347" cy="1001347"/>
          </a:xfrm>
        </p:grpSpPr>
        <p:pic>
          <p:nvPicPr>
            <p:cNvPr id="14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64923B60-5909-1F4F-A6C2-132F66E0F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B93529-6AAF-CA46-A447-6CB972C78C75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93A4CF-7C69-0A41-98AF-AE66C0642344}"/>
              </a:ext>
            </a:extLst>
          </p:cNvPr>
          <p:cNvGrpSpPr/>
          <p:nvPr/>
        </p:nvGrpSpPr>
        <p:grpSpPr>
          <a:xfrm>
            <a:off x="3460515" y="1443559"/>
            <a:ext cx="1001347" cy="1001347"/>
            <a:chOff x="3460515" y="1443559"/>
            <a:chExt cx="1001347" cy="1001347"/>
          </a:xfrm>
        </p:grpSpPr>
        <p:pic>
          <p:nvPicPr>
            <p:cNvPr id="17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F37401E6-3634-A846-84ED-DC76A196D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9D43AF-BAE7-7D44-B821-05DD1555AD17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701862-91BD-3F4C-AA1B-522F237E98D3}"/>
              </a:ext>
            </a:extLst>
          </p:cNvPr>
          <p:cNvGrpSpPr/>
          <p:nvPr/>
        </p:nvGrpSpPr>
        <p:grpSpPr>
          <a:xfrm>
            <a:off x="5444737" y="1443559"/>
            <a:ext cx="1001347" cy="1001347"/>
            <a:chOff x="5444737" y="1443559"/>
            <a:chExt cx="1001347" cy="1001347"/>
          </a:xfrm>
        </p:grpSpPr>
        <p:pic>
          <p:nvPicPr>
            <p:cNvPr id="20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3C70575-BC15-CE4C-A495-B152202D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35C799-BC6F-6642-B48C-170093B7D02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3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57685 0.301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3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2.22222E-6 L -0.14607 0.310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5" y="15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4607 0.30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0037 0.31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2.22222E-6 L 0.58565 0.315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2" y="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0.00254 0.3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8510" y="516261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1B47CEB-D0DD-4F16-89AA-81B61732A7E0}"/>
              </a:ext>
            </a:extLst>
          </p:cNvPr>
          <p:cNvGrpSpPr/>
          <p:nvPr/>
        </p:nvGrpSpPr>
        <p:grpSpPr>
          <a:xfrm>
            <a:off x="551842" y="3274828"/>
            <a:ext cx="2249406" cy="1502673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1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F022A2-3CE4-40DE-9FDB-BEE65A2B9D23}"/>
              </a:ext>
            </a:extLst>
          </p:cNvPr>
          <p:cNvGrpSpPr/>
          <p:nvPr/>
        </p:nvGrpSpPr>
        <p:grpSpPr>
          <a:xfrm>
            <a:off x="458510" y="995791"/>
            <a:ext cx="2652575" cy="2274107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18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544717" y="1480614"/>
            <a:ext cx="171383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người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sinh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  <a:p>
            <a:pPr>
              <a:lnSpc>
                <a:spcPts val="22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Tx/>
              <a:buChar char="-"/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Chỉ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vật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cặp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sách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F15ED2C-84DD-4926-960D-BA2919F5A115}"/>
              </a:ext>
            </a:extLst>
          </p:cNvPr>
          <p:cNvSpPr txBox="1"/>
          <p:nvPr/>
        </p:nvSpPr>
        <p:spPr>
          <a:xfrm>
            <a:off x="638829" y="3831642"/>
            <a:ext cx="9229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6FAED-7A37-49BB-ABAD-F0CDD08F79F4}"/>
              </a:ext>
            </a:extLst>
          </p:cNvPr>
          <p:cNvSpPr txBox="1"/>
          <p:nvPr/>
        </p:nvSpPr>
        <p:spPr>
          <a:xfrm>
            <a:off x="1540793" y="2601829"/>
            <a:ext cx="121024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khăn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mặt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31EBFA-C809-4E3C-BC45-B81C69595595}"/>
              </a:ext>
            </a:extLst>
          </p:cNvPr>
          <p:cNvSpPr txBox="1"/>
          <p:nvPr/>
        </p:nvSpPr>
        <p:spPr>
          <a:xfrm>
            <a:off x="1504909" y="1767642"/>
            <a:ext cx="1210246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650D884-9EB0-42F8-890C-9AB4B656AE20}"/>
              </a:ext>
            </a:extLst>
          </p:cNvPr>
          <p:cNvSpPr txBox="1"/>
          <p:nvPr/>
        </p:nvSpPr>
        <p:spPr>
          <a:xfrm>
            <a:off x="617622" y="2912371"/>
            <a:ext cx="10778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quần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áo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3BEFD3F-EF90-4D7C-92AE-CC02260DEC34}"/>
              </a:ext>
            </a:extLst>
          </p:cNvPr>
          <p:cNvSpPr txBox="1"/>
          <p:nvPr/>
        </p:nvSpPr>
        <p:spPr>
          <a:xfrm>
            <a:off x="1520495" y="2912371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C92A25F-EE05-4191-BBC7-019C9144D22A}"/>
              </a:ext>
            </a:extLst>
          </p:cNvPr>
          <p:cNvSpPr txBox="1"/>
          <p:nvPr/>
        </p:nvSpPr>
        <p:spPr>
          <a:xfrm>
            <a:off x="545653" y="2039565"/>
            <a:ext cx="1077839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sĩ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A359561-8D9B-4AB0-B90D-F19723614F9F}"/>
              </a:ext>
            </a:extLst>
          </p:cNvPr>
          <p:cNvSpPr txBox="1"/>
          <p:nvPr/>
        </p:nvSpPr>
        <p:spPr>
          <a:xfrm>
            <a:off x="1326516" y="3842033"/>
            <a:ext cx="116292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chải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đầu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D609B04-1C21-4560-8D35-33C3D9BA03A4}"/>
              </a:ext>
            </a:extLst>
          </p:cNvPr>
          <p:cNvSpPr txBox="1"/>
          <p:nvPr/>
        </p:nvSpPr>
        <p:spPr>
          <a:xfrm>
            <a:off x="679326" y="4144591"/>
            <a:ext cx="1319824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giảng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bài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2652131" y="916371"/>
            <a:ext cx="3800623" cy="36764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id="{9C1B21F9-3FD0-45D8-AFBE-359A824F9E37}"/>
              </a:ext>
            </a:extLst>
          </p:cNvPr>
          <p:cNvSpPr/>
          <p:nvPr/>
        </p:nvSpPr>
        <p:spPr>
          <a:xfrm>
            <a:off x="2878282" y="2525091"/>
            <a:ext cx="727364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id="{3B8FC995-0A5D-4C45-88A5-66E22689680A}"/>
              </a:ext>
            </a:extLst>
          </p:cNvPr>
          <p:cNvSpPr/>
          <p:nvPr/>
        </p:nvSpPr>
        <p:spPr>
          <a:xfrm>
            <a:off x="2826327" y="2781472"/>
            <a:ext cx="850258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sinh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id="{D3B67330-487B-4A2D-A3A9-D8745A2E3D30}"/>
              </a:ext>
            </a:extLst>
          </p:cNvPr>
          <p:cNvSpPr/>
          <p:nvPr/>
        </p:nvSpPr>
        <p:spPr>
          <a:xfrm>
            <a:off x="4001397" y="4520246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cặp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id="{BA5D5D4E-BAAD-45B4-9690-B9EBB400C5B6}"/>
              </a:ext>
            </a:extLst>
          </p:cNvPr>
          <p:cNvSpPr/>
          <p:nvPr/>
        </p:nvSpPr>
        <p:spPr>
          <a:xfrm>
            <a:off x="3811023" y="133018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khăn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mặt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id="{D5C235FD-4ED1-4145-AECC-E3C10313D297}"/>
              </a:ext>
            </a:extLst>
          </p:cNvPr>
          <p:cNvSpPr/>
          <p:nvPr/>
        </p:nvSpPr>
        <p:spPr>
          <a:xfrm>
            <a:off x="5047541" y="1786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cô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id="{AD087AE6-8F93-46FE-AB29-E94103409E5D}"/>
              </a:ext>
            </a:extLst>
          </p:cNvPr>
          <p:cNvSpPr/>
          <p:nvPr/>
        </p:nvSpPr>
        <p:spPr>
          <a:xfrm>
            <a:off x="4001396" y="3069177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quần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áo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id="{BF5B3900-7E27-48F3-9AEB-CE183DC8D247}"/>
              </a:ext>
            </a:extLst>
          </p:cNvPr>
          <p:cNvSpPr/>
          <p:nvPr/>
        </p:nvSpPr>
        <p:spPr>
          <a:xfrm>
            <a:off x="5943190" y="2660868"/>
            <a:ext cx="456300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mũ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id="{A0F7CB3D-1184-4DD3-8FCB-9AEFADFCDEA1}"/>
              </a:ext>
            </a:extLst>
          </p:cNvPr>
          <p:cNvSpPr/>
          <p:nvPr/>
        </p:nvSpPr>
        <p:spPr>
          <a:xfrm>
            <a:off x="2731013" y="4450419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chải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đầu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id="{43D68887-633C-4131-B26B-99F0811432CC}"/>
              </a:ext>
            </a:extLst>
          </p:cNvPr>
          <p:cNvSpPr/>
          <p:nvPr/>
        </p:nvSpPr>
        <p:spPr>
          <a:xfrm>
            <a:off x="5425399" y="4438226"/>
            <a:ext cx="662329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bác</a:t>
            </a:r>
            <a:r>
              <a:rPr lang="en-US" sz="1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sĩ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id="{0FE30716-B460-4C70-8DD7-04C8888103F5}"/>
              </a:ext>
            </a:extLst>
          </p:cNvPr>
          <p:cNvSpPr/>
          <p:nvPr/>
        </p:nvSpPr>
        <p:spPr>
          <a:xfrm>
            <a:off x="5488784" y="2076242"/>
            <a:ext cx="955065" cy="256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>
                <a:solidFill>
                  <a:schemeClr val="accent2"/>
                </a:solidFill>
                <a:latin typeface="UTM Avo" panose="02040603050506020204" pitchFamily="18" charset="0"/>
              </a:rPr>
              <a:t>giảng bài</a:t>
            </a:r>
            <a:endParaRPr lang="en-US" sz="12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620" y="53765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6745" y="955964"/>
            <a:ext cx="976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66755" y="955964"/>
            <a:ext cx="1579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339056"/>
            <a:ext cx="17976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0714" y="195926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714" y="2593110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714" y="3226955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0459" y="1959265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70459" y="2593110"/>
            <a:ext cx="3740729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70460" y="3226955"/>
            <a:ext cx="3740728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8470" y="1393478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016413" y="2169935"/>
            <a:ext cx="676905" cy="1303249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0279" y="2163188"/>
            <a:ext cx="688166" cy="681231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20279" y="2792787"/>
            <a:ext cx="688166" cy="681231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8920" y="3871032"/>
            <a:ext cx="587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CFADEBD-4F68-4644-BF01-7ACD3B97ADC6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82707-8E22-495E-94C8-2AE33BA0E3D2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491DF-AAFB-4C20-B152-26F9C2850FC1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851F146-A154-47C5-BA7E-895884266FEE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284436" y="3077932"/>
              <a:ext cx="34099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VIẾT ĐOẠN</a:t>
              </a:r>
              <a:r>
                <a:rPr lang="en-US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 VĂN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468926" y="2447620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8863" y="1593234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63781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90" y="1186252"/>
            <a:ext cx="2384715" cy="1121830"/>
            <a:chOff x="467590" y="1186252"/>
            <a:chExt cx="2384715" cy="1121830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04308" y="1066452"/>
            <a:ext cx="3138056" cy="1312680"/>
            <a:chOff x="467590" y="1186252"/>
            <a:chExt cx="2384715" cy="1312680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88003" y="1641595"/>
            <a:ext cx="4831772" cy="2511698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34208" y="2456863"/>
            <a:ext cx="4392897" cy="1200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trường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Sở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7058" y="617893"/>
            <a:ext cx="1645932" cy="652905"/>
            <a:chOff x="337058" y="617893"/>
            <a:chExt cx="1645932" cy="6529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058" y="62446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00500" y="1318109"/>
            <a:ext cx="3910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Hôm qua em đã làm những việc gì?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NGÀY HÔM QUA ĐÂU RỒI?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7BFAA-25CA-0543-A612-C511DEEE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4" b="40030" l="3626" r="56298">
                        <a14:foregroundMark x1="6298" y1="14476" x2="16794" y2="18168"/>
                        <a14:foregroundMark x1="16794" y1="18021" x2="45611" y2="18316"/>
                        <a14:foregroundMark x1="45611" y1="18316" x2="42939" y2="11965"/>
                        <a14:foregroundMark x1="42939" y1="11817" x2="11641" y2="19793"/>
                        <a14:foregroundMark x1="12977" y1="12999" x2="5344" y2="13294"/>
                        <a14:foregroundMark x1="10115" y1="13442" x2="18321" y2="14032"/>
                        <a14:foregroundMark x1="8015" y1="13885" x2="3626" y2="14771"/>
                        <a14:foregroundMark x1="39885" y1="12999" x2="49046" y2="20384"/>
                        <a14:foregroundMark x1="49046" y1="20384" x2="45038" y2="31167"/>
                        <a14:foregroundMark x1="45038" y1="31167" x2="45038" y2="30871"/>
                        <a14:foregroundMark x1="47328" y1="28951" x2="52099" y2="19202"/>
                        <a14:foregroundMark x1="52099" y1="19202" x2="49046" y2="12555"/>
                        <a14:foregroundMark x1="37023" y1="39734" x2="44656" y2="38552"/>
                        <a14:foregroundMark x1="38740" y1="39734" x2="46183" y2="39291"/>
                        <a14:foregroundMark x1="52481" y1="20975" x2="53626" y2="14328"/>
                        <a14:foregroundMark x1="54580" y1="20532" x2="56298" y2="2141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8000" contrast="2000"/>
                    </a14:imgEffect>
                  </a14:imgLayer>
                </a14:imgProps>
              </a:ext>
            </a:extLst>
          </a:blip>
          <a:srcRect r="38187" b="55286"/>
          <a:stretch/>
        </p:blipFill>
        <p:spPr>
          <a:xfrm>
            <a:off x="134594" y="1265780"/>
            <a:ext cx="2460823" cy="22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D0EFE-CD73-4B41-9170-3A7DA04EB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19" b="61448" l="46947" r="99237">
                        <a14:foregroundMark x1="46947" y1="34269" x2="46947" y2="34269"/>
                        <a14:foregroundMark x1="46947" y1="34269" x2="46947" y2="34269"/>
                        <a14:foregroundMark x1="89695" y1="26736" x2="91794" y2="17282"/>
                        <a14:foregroundMark x1="91794" y1="17282" x2="91985" y2="17282"/>
                        <a14:foregroundMark x1="91985" y1="16987" x2="81870" y2="17725"/>
                        <a14:foregroundMark x1="85687" y1="17430" x2="97901" y2="16248"/>
                        <a14:foregroundMark x1="97901" y1="16248" x2="96947" y2="14919"/>
                        <a14:foregroundMark x1="96947" y1="14771" x2="99618" y2="46086"/>
                        <a14:foregroundMark x1="99618" y1="46086" x2="95420" y2="55391"/>
                        <a14:foregroundMark x1="95420" y1="55391" x2="78626" y2="58789"/>
                        <a14:foregroundMark x1="78626" y1="58789" x2="68511" y2="56278"/>
                        <a14:foregroundMark x1="68511" y1="55982" x2="78626" y2="48006"/>
                        <a14:foregroundMark x1="78626" y1="48006" x2="78626" y2="47710"/>
                        <a14:foregroundMark x1="78626" y1="47563" x2="83397" y2="51846"/>
                        <a14:foregroundMark x1="79389" y1="49778" x2="71947" y2="38552"/>
                        <a14:foregroundMark x1="71947" y1="38405" x2="83969" y2="38700"/>
                        <a14:foregroundMark x1="83969" y1="38700" x2="86069" y2="42984"/>
                        <a14:foregroundMark x1="97328" y1="39143" x2="99427" y2="29099"/>
                        <a14:foregroundMark x1="99427" y1="29099" x2="97710" y2="18907"/>
                        <a14:foregroundMark x1="66412" y1="58789" x2="98473" y2="57459"/>
                        <a14:foregroundMark x1="96565" y1="57459" x2="69275" y2="60709"/>
                        <a14:foregroundMark x1="69275" y1="60709" x2="96756" y2="59084"/>
                        <a14:foregroundMark x1="96756" y1="59084" x2="96756" y2="59084"/>
                        <a14:foregroundMark x1="96565" y1="60118" x2="84160" y2="61448"/>
                        <a14:foregroundMark x1="84160" y1="61448" x2="79962" y2="60709"/>
                        <a14:foregroundMark x1="72137" y1="44756" x2="70038" y2="4047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45476" t="10235" b="39304"/>
          <a:stretch/>
        </p:blipFill>
        <p:spPr>
          <a:xfrm>
            <a:off x="4618182" y="1223717"/>
            <a:ext cx="1958634" cy="2341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E2402-252D-644D-B8E7-3634FEB55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>
            <a:off x="1534330" y="1912111"/>
            <a:ext cx="4134922" cy="30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5888B-9F81-914D-9AAC-73482153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86" b="99261" l="9924" r="96756">
                        <a14:foregroundMark x1="24809" y1="46381" x2="33397" y2="85672"/>
                        <a14:foregroundMark x1="33397" y1="85524" x2="22328" y2="65879"/>
                        <a14:foregroundMark x1="22328" y1="65731" x2="22519" y2="57459"/>
                        <a14:foregroundMark x1="22519" y1="57312" x2="34542" y2="61152"/>
                        <a14:foregroundMark x1="34542" y1="61152" x2="35878" y2="67947"/>
                        <a14:foregroundMark x1="16031" y1="49631" x2="14122" y2="50665"/>
                        <a14:foregroundMark x1="60305" y1="94978" x2="76718" y2="94830"/>
                        <a14:foregroundMark x1="76718" y1="94830" x2="89504" y2="91876"/>
                        <a14:foregroundMark x1="89504" y1="91876" x2="89885" y2="91728"/>
                        <a14:foregroundMark x1="89885" y1="91581" x2="79771" y2="97046"/>
                        <a14:foregroundMark x1="79771" y1="97046" x2="55344" y2="98375"/>
                        <a14:foregroundMark x1="30725" y1="92319" x2="39313" y2="88774"/>
                        <a14:foregroundMark x1="29962" y1="57164" x2="36069" y2="53323"/>
                        <a14:foregroundMark x1="31870" y1="83309" x2="29198" y2="92614"/>
                        <a14:foregroundMark x1="29198" y1="92614" x2="37214" y2="92319"/>
                        <a14:foregroundMark x1="37214" y1="92171" x2="44466" y2="92467"/>
                        <a14:foregroundMark x1="16221" y1="64697" x2="16031" y2="70015"/>
                        <a14:foregroundMark x1="88168" y1="90547" x2="96756" y2="76366"/>
                        <a14:foregroundMark x1="95420" y1="77991" x2="95611" y2="99261"/>
                        <a14:foregroundMark x1="95611" y1="99261" x2="95229" y2="99114"/>
                        <a14:foregroundMark x1="76336" y1="89217" x2="76336" y2="76514"/>
                        <a14:foregroundMark x1="76336" y1="76514" x2="79962" y2="68242"/>
                        <a14:foregroundMark x1="79962" y1="68095" x2="73664" y2="73412"/>
                        <a14:foregroundMark x1="18130" y1="70753" x2="16031" y2="61448"/>
                        <a14:foregroundMark x1="16031" y1="61448" x2="16985" y2="59232"/>
                        <a14:backgroundMark x1="60305" y1="52142" x2="90458" y2="52290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43457"/>
          <a:stretch/>
        </p:blipFill>
        <p:spPr>
          <a:xfrm flipH="1">
            <a:off x="402640" y="548036"/>
            <a:ext cx="1444318" cy="105511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CED56-9D82-6B43-A726-CA5AE920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4" y="1780672"/>
            <a:ext cx="2861297" cy="2473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506038" y="2022556"/>
            <a:ext cx="318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hoặc một câu chuyện về thiếu nhi. Nói với các bạn tên bài thơ, câu chuyện và tác giả.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506038" y="3180623"/>
            <a:ext cx="3180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một số câu thơ hay cho các bạn nghe.</a:t>
            </a: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63372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</a:t>
            </a:r>
            <a:r>
              <a:rPr lang="en-US" sz="1600" dirty="0" err="1">
                <a:latin typeface="UTM Avo" panose="02040603050506020204" pitchFamily="18" charset="0"/>
              </a:rPr>
              <a:t>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vi-VN" sz="1600" dirty="0">
                <a:latin typeface="UTM Avo" panose="02040603050506020204" pitchFamily="18" charset="0"/>
              </a:rPr>
              <a:t>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13" y="1114291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1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D0BC134-4E67-4F95-8B15-E84ACFC3EE7F}"/>
              </a:ext>
            </a:extLst>
          </p:cNvPr>
          <p:cNvSpPr>
            <a:spLocks/>
          </p:cNvSpPr>
          <p:nvPr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19050">
            <a:solidFill>
              <a:srgbClr val="17479D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6462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3012" y="1030822"/>
            <a:ext cx="633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</a:t>
            </a:r>
            <a:r>
              <a:rPr lang="vi-VN" sz="1600" b="1" i="1" dirty="0">
                <a:latin typeface="UTM Avo" panose="02040603050506020204" pitchFamily="18" charset="0"/>
              </a:rPr>
              <a:t>lịch cũ </a:t>
            </a:r>
            <a:r>
              <a:rPr lang="vi-VN" sz="1600" dirty="0">
                <a:latin typeface="UTM Avo" panose="02040603050506020204" pitchFamily="18" charset="0"/>
              </a:rPr>
              <a:t>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</a:t>
            </a:r>
            <a:r>
              <a:rPr lang="vi-VN" sz="1600">
                <a:latin typeface="UTM Avo" panose="02040603050506020204" pitchFamily="18" charset="0"/>
              </a:rPr>
              <a:t>?             </a:t>
            </a:r>
            <a:r>
              <a:rPr lang="en-US" sz="1600">
                <a:latin typeface="UTM Avo" panose="02040603050506020204" pitchFamily="18" charset="0"/>
              </a:rPr>
              <a:t>         </a:t>
            </a:r>
            <a:r>
              <a:rPr lang="vi-VN" sz="1600">
                <a:latin typeface="UTM Avo" panose="02040603050506020204" pitchFamily="18" charset="0"/>
              </a:rPr>
              <a:t>Trong </a:t>
            </a:r>
            <a:r>
              <a:rPr lang="vi-VN" sz="1600" b="1" i="1">
                <a:latin typeface="UTM Avo" panose="02040603050506020204" pitchFamily="18" charset="0"/>
              </a:rPr>
              <a:t>hạt </a:t>
            </a:r>
            <a:r>
              <a:rPr lang="vi-VN" sz="1600" b="1" i="1" dirty="0">
                <a:latin typeface="UTM Avo" panose="02040603050506020204" pitchFamily="18" charset="0"/>
              </a:rPr>
              <a:t>lúa </a:t>
            </a:r>
            <a:r>
              <a:rPr lang="vi-VN" sz="1600" dirty="0">
                <a:latin typeface="UTM Avo" panose="02040603050506020204" pitchFamily="18" charset="0"/>
              </a:rPr>
              <a:t>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</a:t>
            </a:r>
            <a:r>
              <a:rPr lang="vi-VN" sz="1600">
                <a:latin typeface="UTM Avo" panose="02040603050506020204" pitchFamily="18" charset="0"/>
              </a:rPr>
              <a:t>vườn           </a:t>
            </a:r>
            <a:r>
              <a:rPr lang="en-US" sz="1600">
                <a:latin typeface="UTM Avo" panose="02040603050506020204" pitchFamily="18" charset="0"/>
              </a:rPr>
              <a:t>        </a:t>
            </a:r>
            <a:r>
              <a:rPr lang="vi-VN" sz="1600">
                <a:latin typeface="UTM Avo" panose="02040603050506020204" pitchFamily="18" charset="0"/>
              </a:rPr>
              <a:t>Trong </a:t>
            </a:r>
            <a:r>
              <a:rPr lang="vi-VN" sz="1600" dirty="0">
                <a:latin typeface="UTM Avo" panose="02040603050506020204" pitchFamily="18" charset="0"/>
              </a:rPr>
              <a:t>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b="1" i="1" dirty="0">
                <a:latin typeface="UTM Avo" panose="02040603050506020204" pitchFamily="18" charset="0"/>
              </a:rPr>
              <a:t>Nụ hồng </a:t>
            </a:r>
            <a:r>
              <a:rPr lang="vi-VN" sz="1600" dirty="0">
                <a:latin typeface="UTM Avo" panose="02040603050506020204" pitchFamily="18" charset="0"/>
              </a:rPr>
              <a:t>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</a:t>
            </a:r>
            <a:r>
              <a:rPr lang="vi-VN" sz="1600" b="1" i="1" dirty="0">
                <a:latin typeface="UTM Avo" panose="02040603050506020204" pitchFamily="18" charset="0"/>
              </a:rPr>
              <a:t>toả</a:t>
            </a:r>
            <a:r>
              <a:rPr lang="vi-VN" sz="1600" dirty="0">
                <a:latin typeface="UTM Avo" panose="02040603050506020204" pitchFamily="18" charset="0"/>
              </a:rPr>
              <a:t> hương</a:t>
            </a:r>
            <a:r>
              <a:rPr lang="vi-VN" sz="1600">
                <a:latin typeface="UTM Avo" panose="02040603050506020204" pitchFamily="18" charset="0"/>
              </a:rPr>
              <a:t>.            </a:t>
            </a:r>
            <a:r>
              <a:rPr lang="en-US" sz="1600">
                <a:latin typeface="UTM Avo" panose="02040603050506020204" pitchFamily="18" charset="0"/>
              </a:rPr>
              <a:t>           </a:t>
            </a:r>
            <a:r>
              <a:rPr lang="vi-VN" sz="1600">
                <a:latin typeface="UTM Avo" panose="02040603050506020204" pitchFamily="18" charset="0"/>
              </a:rPr>
              <a:t>Là </a:t>
            </a:r>
            <a:r>
              <a:rPr lang="vi-VN" sz="1600" dirty="0">
                <a:latin typeface="UTM Avo" panose="02040603050506020204" pitchFamily="18" charset="0"/>
              </a:rPr>
              <a:t>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Lưu ý đọc đúng: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2998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- </a:t>
            </a:r>
            <a:r>
              <a:rPr lang="vi-VN" sz="2400">
                <a:latin typeface="UTM Avo" panose="02040603050506020204" pitchFamily="18" charset="0"/>
              </a:rPr>
              <a:t>lịch cũ</a:t>
            </a:r>
            <a:r>
              <a:rPr lang="vi-VN" sz="2400" dirty="0">
                <a:latin typeface="UTM Avo" panose="02040603050506020204" pitchFamily="18" charset="0"/>
              </a:rPr>
              <a:t>	</a:t>
            </a:r>
          </a:p>
          <a:p>
            <a:pPr marL="266700" algn="just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-</a:t>
            </a:r>
            <a:r>
              <a:rPr lang="en-US" sz="2400">
                <a:latin typeface="UTM Avo" panose="02040603050506020204" pitchFamily="18" charset="0"/>
              </a:rPr>
              <a:t> nụ hồng</a:t>
            </a:r>
          </a:p>
          <a:p>
            <a:pPr marL="266700" algn="just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- tỏa</a:t>
            </a:r>
          </a:p>
          <a:p>
            <a:pPr marL="266700" algn="just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- hạt lúa</a:t>
            </a:r>
            <a:r>
              <a:rPr lang="vi-VN" sz="2400">
                <a:latin typeface="UTM Avo" panose="02040603050506020204" pitchFamily="18" charset="0"/>
              </a:rPr>
              <a:t>	</a:t>
            </a:r>
            <a:endParaRPr lang="vi-VN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0229" y="788369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433123" y="1671304"/>
            <a:ext cx="5996762" cy="223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Em cầm tờ lịch cũ 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- Ngày hôm qua đâu rồi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Ra ngoài sân hỏi bố	</a:t>
            </a:r>
          </a:p>
          <a:p>
            <a:pPr marL="26670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Xoa đầu em bố cười.</a:t>
            </a:r>
            <a:endParaRPr lang="vi-VN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4705759" y="231948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4129920" y="1754081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919CD-4816-4F2E-BB42-70A80787DE0B}"/>
              </a:ext>
            </a:extLst>
          </p:cNvPr>
          <p:cNvCxnSpPr/>
          <p:nvPr/>
        </p:nvCxnSpPr>
        <p:spPr>
          <a:xfrm flipH="1">
            <a:off x="4207791" y="2876583"/>
            <a:ext cx="123882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C9B04D-77F6-4ABC-A7F4-7426302A4626}"/>
              </a:ext>
            </a:extLst>
          </p:cNvPr>
          <p:cNvCxnSpPr/>
          <p:nvPr/>
        </p:nvCxnSpPr>
        <p:spPr>
          <a:xfrm flipH="1">
            <a:off x="4331673" y="3457498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CBC27-4077-460A-A843-2A2D268BAADA}"/>
              </a:ext>
            </a:extLst>
          </p:cNvPr>
          <p:cNvCxnSpPr/>
          <p:nvPr/>
        </p:nvCxnSpPr>
        <p:spPr>
          <a:xfrm flipH="1">
            <a:off x="4365521" y="3481277"/>
            <a:ext cx="181376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F37309-39F0-49A7-9D9E-CF356E402A8D}"/>
              </a:ext>
            </a:extLst>
          </p:cNvPr>
          <p:cNvCxnSpPr/>
          <p:nvPr/>
        </p:nvCxnSpPr>
        <p:spPr>
          <a:xfrm flipH="1">
            <a:off x="3231531" y="3481277"/>
            <a:ext cx="123882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660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6650"/>
            <a:ext cx="582308" cy="5251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147" y="62249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Ngày hôm qua đâu rồi?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2078" y="1023565"/>
            <a:ext cx="6331966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Em cầm tờ lịch cũ 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đâu rồi?             Trong hạt lúa mẹ trồng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Ra ngoài sân hỏi bố	             Cánh đồng chờ gặp hái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Xoa đầu em bố cười.	             Chín vàng màu ước mong.</a:t>
            </a:r>
          </a:p>
          <a:p>
            <a:pPr marL="266700"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- Ngày hôm qua ở lại	             - Ngày hôm qua ở lại 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Trên cành hoa trong vườn           Trong vở hồng của con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Nụ hồng lớn lên mãi 	            Con học hành chăm chỉ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Đợi đến ngày toả hương.            Là ngày qua vẫn còn.</a:t>
            </a:r>
          </a:p>
          <a:p>
            <a:pPr marL="26670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				             (Bế Kiến Quốc)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6" y="1188939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6" y="3002276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6" y="1087629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95BA7-F503-3845-8930-8357BCD6D20A}"/>
              </a:ext>
            </a:extLst>
          </p:cNvPr>
          <p:cNvGrpSpPr/>
          <p:nvPr/>
        </p:nvGrpSpPr>
        <p:grpSpPr>
          <a:xfrm>
            <a:off x="3412597" y="2786412"/>
            <a:ext cx="395884" cy="646331"/>
            <a:chOff x="3371645" y="2868155"/>
            <a:chExt cx="395884" cy="6463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B871D2-AB35-BA4E-9932-41D322021930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1CE860-9B4B-D947-A2E5-B57B17E5F076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3945037" y="3620204"/>
            <a:ext cx="595006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5492" y="3299747"/>
            <a:ext cx="97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FF0000"/>
                </a:solidFill>
                <a:latin typeface="UTM Avo" panose="02040603050506020204" pitchFamily="18" charset="0"/>
              </a:rPr>
              <a:t>vở </a:t>
            </a:r>
            <a:r>
              <a:rPr lang="en-US" sz="1600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63974" y="1637328"/>
            <a:ext cx="5996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vi-VN" sz="2400">
                <a:latin typeface="UTM Avo" panose="02040603050506020204" pitchFamily="18" charset="0"/>
              </a:rPr>
              <a:t>vở hồng</a:t>
            </a:r>
            <a:r>
              <a:rPr lang="en-US" sz="2400">
                <a:latin typeface="UTM Avo" panose="02040603050506020204" pitchFamily="18" charset="0"/>
              </a:rPr>
              <a:t>: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31355" y="1890257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62785" y="1616184"/>
            <a:ext cx="4572957" cy="78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quyển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vở ghi nhiều lời nhận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784521" y="2233214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xét hay, </a:t>
            </a: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nhiều thành tích tốt </a:t>
            </a:r>
            <a:endParaRPr lang="x-none" sz="1800" dirty="0"/>
          </a:p>
        </p:txBody>
      </p:sp>
      <p:pic>
        <p:nvPicPr>
          <p:cNvPr id="11" name="Picture 2" descr="mother daughter - StoryWeaver">
            <a:extLst>
              <a:ext uri="{FF2B5EF4-FFF2-40B4-BE49-F238E27FC236}">
                <a16:creationId xmlns:a16="http://schemas.microsoft.com/office/drawing/2014/main" id="{BB87A926-B1A9-D64A-B886-53868F9D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89901" l="7500" r="93000">
                        <a14:foregroundMark x1="14167" y1="79222" x2="39583" y2="80877"/>
                        <a14:foregroundMark x1="39583" y1="80877" x2="71500" y2="79636"/>
                        <a14:foregroundMark x1="71500" y1="79222" x2="47667" y2="85430"/>
                        <a14:foregroundMark x1="47667" y1="85430" x2="12917" y2="76325"/>
                        <a14:foregroundMark x1="12167" y1="77566" x2="60417" y2="85182"/>
                        <a14:foregroundMark x1="60417" y1="85182" x2="81000" y2="85099"/>
                        <a14:foregroundMark x1="81000" y1="85099" x2="84833" y2="81291"/>
                        <a14:foregroundMark x1="84833" y1="80877" x2="90167" y2="78808"/>
                        <a14:foregroundMark x1="90167" y1="78394" x2="59083" y2="75911"/>
                        <a14:foregroundMark x1="89333" y1="63576" x2="89750" y2="61921"/>
                        <a14:foregroundMark x1="89750" y1="61507" x2="93083" y2="62748"/>
                        <a14:foregroundMark x1="59083" y1="89487" x2="33250" y2="89901"/>
                        <a14:foregroundMark x1="33250" y1="89901" x2="10000" y2="82947"/>
                        <a14:foregroundMark x1="10000" y1="82947" x2="7583" y2="81291"/>
                        <a14:foregroundMark x1="61500" y1="9023" x2="66917" y2="9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1" y="2571750"/>
            <a:ext cx="2318057" cy="23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1488</Words>
  <Application>Microsoft Office PowerPoint</Application>
  <PresentationFormat>Custom</PresentationFormat>
  <Paragraphs>244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UTM Cookies</vt:lpstr>
      <vt:lpstr>Times New Roman</vt:lpstr>
      <vt:lpstr>Montserrat</vt:lpstr>
      <vt:lpstr>UTM Loko</vt:lpstr>
      <vt:lpstr>UTM Charlotte</vt:lpstr>
      <vt:lpstr>Kalam</vt:lpstr>
      <vt:lpstr>Arial</vt:lpstr>
      <vt:lpstr>Calibri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ducquytu@gmail.com</cp:lastModifiedBy>
  <cp:revision>43</cp:revision>
  <dcterms:modified xsi:type="dcterms:W3CDTF">2024-09-11T01:47:07Z</dcterms:modified>
</cp:coreProperties>
</file>