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73" r:id="rId2"/>
    <p:sldId id="283" r:id="rId3"/>
    <p:sldId id="289" r:id="rId4"/>
    <p:sldId id="286" r:id="rId5"/>
    <p:sldId id="446" r:id="rId6"/>
    <p:sldId id="474" r:id="rId7"/>
    <p:sldId id="457" r:id="rId8"/>
    <p:sldId id="448" r:id="rId9"/>
    <p:sldId id="467" r:id="rId10"/>
    <p:sldId id="469" r:id="rId11"/>
    <p:sldId id="465" r:id="rId12"/>
    <p:sldId id="458" r:id="rId13"/>
    <p:sldId id="475" r:id="rId14"/>
    <p:sldId id="461" r:id="rId15"/>
    <p:sldId id="470" r:id="rId16"/>
    <p:sldId id="471" r:id="rId17"/>
    <p:sldId id="472" r:id="rId18"/>
    <p:sldId id="46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ECD59"/>
    <a:srgbClr val="DDAD49"/>
    <a:srgbClr val="FFE666"/>
    <a:srgbClr val="FFFF9E"/>
    <a:srgbClr val="FFFF99"/>
    <a:srgbClr val="FFFF66"/>
    <a:srgbClr val="FFD268"/>
    <a:srgbClr val="F95C63"/>
    <a:srgbClr val="FFE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25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4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70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32817"/>
      </p:ext>
    </p:extLst>
  </p:cSld>
  <p:clrMapOvr>
    <a:masterClrMapping/>
  </p:clrMapOvr>
  <p:transition spd="slow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FD34E-F991-4465-83F7-9F4E4AFC26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0" r="2239" b="33489"/>
          <a:stretch/>
        </p:blipFill>
        <p:spPr>
          <a:xfrm>
            <a:off x="5040568" y="6220654"/>
            <a:ext cx="2452054" cy="12746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4.xml"/><Relationship Id="rId7" Type="http://schemas.openxmlformats.org/officeDocument/2006/relationships/image" Target="../media/image2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6.png"/><Relationship Id="rId4" Type="http://schemas.openxmlformats.org/officeDocument/2006/relationships/tags" Target="../tags/tag5.xml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8.xml"/><Relationship Id="rId7" Type="http://schemas.openxmlformats.org/officeDocument/2006/relationships/image" Target="../media/image2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7.png"/><Relationship Id="rId4" Type="http://schemas.openxmlformats.org/officeDocument/2006/relationships/tags" Target="../tags/tag9.xml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" y="1091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3919" y="124972"/>
            <a:ext cx="848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882173" y="1717071"/>
            <a:ext cx="45942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spc="-113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12</a:t>
            </a:r>
            <a:endParaRPr lang="en-US" sz="4050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6253" y="2611307"/>
            <a:ext cx="12195771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động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trải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nghiệm</a:t>
            </a:r>
            <a:endParaRPr lang="en-US" sz="4050" b="1" dirty="0" smtClean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 12:</a:t>
            </a:r>
          </a:p>
          <a:p>
            <a:pPr algn="ctr"/>
            <a:r>
              <a:rPr lang="en-US" sz="4400" b="1" dirty="0" err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Thầy</a:t>
            </a:r>
            <a:r>
              <a:rPr lang="en-US" sz="4400" b="1" dirty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李旭科书法" panose="02000603000000000000" pitchFamily="2" charset="-122"/>
                <a:cs typeface="Times New Roman" panose="02020603050405020304" pitchFamily="18" charset="0"/>
              </a:rPr>
              <a:t>em</a:t>
            </a:r>
            <a:endParaRPr lang="en-US" sz="4400" b="1" dirty="0">
              <a:ln w="254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李旭科书法" panose="02000603000000000000" pitchFamily="2" charset="-122"/>
              <a:cs typeface="Times New Roman" panose="02020603050405020304" pitchFamily="18" charset="0"/>
            </a:endParaRPr>
          </a:p>
          <a:p>
            <a:pPr algn="ctr"/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</a:t>
            </a:r>
            <a:endParaRPr lang="vi-VN" sz="405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253"/>
            <a:ext cx="1626669" cy="16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">
            <a:extLst>
              <a:ext uri="{FF2B5EF4-FFF2-40B4-BE49-F238E27FC236}">
                <a16:creationId xmlns:a16="http://schemas.microsoft.com/office/drawing/2014/main" id="{E7E018F6-3711-43F4-A7A6-0FFE7CAE9E93}"/>
              </a:ext>
            </a:extLst>
          </p:cNvPr>
          <p:cNvGrpSpPr/>
          <p:nvPr/>
        </p:nvGrpSpPr>
        <p:grpSpPr>
          <a:xfrm>
            <a:off x="-1958546" y="4906313"/>
            <a:ext cx="21232385" cy="6444890"/>
            <a:chOff x="-4509203" y="4493865"/>
            <a:chExt cx="21232385" cy="6444890"/>
          </a:xfrm>
          <a:solidFill>
            <a:srgbClr val="FFE4D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115">
              <a:extLst>
                <a:ext uri="{FF2B5EF4-FFF2-40B4-BE49-F238E27FC236}">
                  <a16:creationId xmlns:a16="http://schemas.microsoft.com/office/drawing/2014/main" id="{0842F309-BE5D-4FB7-A2CD-03AE56CA3741}"/>
                </a:ext>
              </a:extLst>
            </p:cNvPr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5" name="云形 116">
                <a:extLst>
                  <a:ext uri="{FF2B5EF4-FFF2-40B4-BE49-F238E27FC236}">
                    <a16:creationId xmlns:a16="http://schemas.microsoft.com/office/drawing/2014/main" id="{1B36D488-F58F-4AD3-91FF-BF36D2A242FE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云形 117">
                <a:extLst>
                  <a:ext uri="{FF2B5EF4-FFF2-40B4-BE49-F238E27FC236}">
                    <a16:creationId xmlns:a16="http://schemas.microsoft.com/office/drawing/2014/main" id="{2CE22206-8F91-4072-8212-715FDA7F7607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102">
              <a:extLst>
                <a:ext uri="{FF2B5EF4-FFF2-40B4-BE49-F238E27FC236}">
                  <a16:creationId xmlns:a16="http://schemas.microsoft.com/office/drawing/2014/main" id="{3CE4816B-B79B-47FE-A367-B424E697405B}"/>
                </a:ext>
              </a:extLst>
            </p:cNvPr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3" name="云形 105">
                <a:extLst>
                  <a:ext uri="{FF2B5EF4-FFF2-40B4-BE49-F238E27FC236}">
                    <a16:creationId xmlns:a16="http://schemas.microsoft.com/office/drawing/2014/main" id="{93ABB912-0D78-4E85-B7E4-2C7555D030C5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云形 114">
                <a:extLst>
                  <a:ext uri="{FF2B5EF4-FFF2-40B4-BE49-F238E27FC236}">
                    <a16:creationId xmlns:a16="http://schemas.microsoft.com/office/drawing/2014/main" id="{B0E0F95C-33D0-4FE3-B5FC-5E800D1B73BF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7" name="图片 86">
            <a:extLst>
              <a:ext uri="{FF2B5EF4-FFF2-40B4-BE49-F238E27FC236}">
                <a16:creationId xmlns:a16="http://schemas.microsoft.com/office/drawing/2014/main" id="{85CDDA26-F84A-4CCB-ADC4-778AC7269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49" y="81528"/>
            <a:ext cx="1418088" cy="13325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6600" y="79934"/>
            <a:ext cx="116070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UTM Avo" panose="02040603050506020204" pitchFamily="18" charset="0"/>
              </a:rPr>
              <a:t>2</a:t>
            </a:r>
            <a:r>
              <a:rPr lang="en-US" sz="3200" b="1" smtClean="0">
                <a:latin typeface="UTM Avo" panose="02040603050506020204" pitchFamily="18" charset="0"/>
              </a:rPr>
              <a:t>. Chia sẻ ấn tượng về thầy cô của em</a:t>
            </a:r>
          </a:p>
          <a:p>
            <a:r>
              <a:rPr lang="en-US" sz="3200" smtClean="0">
                <a:latin typeface="UTM Avo" panose="02040603050506020204" pitchFamily="18" charset="0"/>
              </a:rPr>
              <a:t>- Kể những điều em nhớ nhất về thầy cô hoặc nhắc lại kỉ niệm giữa em và thầy cô.</a:t>
            </a:r>
          </a:p>
          <a:p>
            <a:r>
              <a:rPr lang="en-US" sz="3200" smtClean="0">
                <a:latin typeface="UTM Avo" panose="02040603050506020204" pitchFamily="18" charset="0"/>
              </a:rPr>
              <a:t>- Chia sẻ cảm xúc của em về câu chuyện trên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16" y="2294770"/>
            <a:ext cx="11093824" cy="2566807"/>
          </a:xfrm>
          <a:prstGeom prst="rect">
            <a:avLst/>
          </a:prstGeom>
        </p:spPr>
      </p:pic>
      <p:pic>
        <p:nvPicPr>
          <p:cNvPr id="38" name="Picture 37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88339E0D-13D1-469F-B6B3-7583BEA52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9941" y1="40237" x2="89941" y2="40237"/>
                        <a14:backgroundMark x1="87574" y1="40237" x2="87574" y2="40237"/>
                        <a14:backgroundMark x1="90828" y1="43491" x2="90828" y2="43491"/>
                        <a14:backgroundMark x1="42899" y1="80473" x2="42899" y2="80473"/>
                        <a14:backgroundMark x1="44379" y1="78994" x2="44379" y2="78994"/>
                        <a14:backgroundMark x1="46154" y1="79586" x2="46154" y2="79586"/>
                        <a14:backgroundMark x1="47337" y1="80473" x2="47337" y2="80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17" y="3873869"/>
            <a:ext cx="3129822" cy="3129822"/>
          </a:xfrm>
          <a:prstGeom prst="rect">
            <a:avLst/>
          </a:prstGeom>
        </p:spPr>
      </p:pic>
      <p:pic>
        <p:nvPicPr>
          <p:cNvPr id="39" name="Picture 38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01185076-66A1-4467-AFC8-4ACAB9D486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2959" y1="83432" x2="52959" y2="83432"/>
                        <a14:foregroundMark x1="73373" y1="84911" x2="73373" y2="84911"/>
                        <a14:foregroundMark x1="72781" y1="85207" x2="72781" y2="85207"/>
                        <a14:foregroundMark x1="72781" y1="85207" x2="72781" y2="85207"/>
                        <a14:foregroundMark x1="71302" y1="85799" x2="71302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66" y="3873869"/>
            <a:ext cx="3044732" cy="30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7903 0.0020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ập huấn - Google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39" b="78226" l="32631" r="3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68222" r="62022" b="20556"/>
          <a:stretch/>
        </p:blipFill>
        <p:spPr>
          <a:xfrm>
            <a:off x="-332717" y="0"/>
            <a:ext cx="2108643" cy="21897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967" y="279393"/>
            <a:ext cx="8343801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        </a:t>
            </a:r>
            <a:r>
              <a:rPr lang="en-US" sz="3600" b="1" dirty="0" err="1" smtClean="0">
                <a:solidFill>
                  <a:srgbClr val="00A651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A651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A651"/>
                </a:solidFill>
                <a:latin typeface="UTM Avo" panose="02040603050506020204" pitchFamily="18" charset="0"/>
              </a:rPr>
              <a:t>sau</a:t>
            </a: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 smtClean="0">
                <a:solidFill>
                  <a:srgbClr val="00A651"/>
                </a:solidFill>
                <a:latin typeface="UTM Avo" panose="02040603050506020204" pitchFamily="18" charset="0"/>
              </a:rPr>
              <a:t>giờ</a:t>
            </a:r>
            <a:r>
              <a:rPr lang="en-US" sz="3600" b="1" smtClean="0">
                <a:solidFill>
                  <a:srgbClr val="00A651"/>
                </a:solidFill>
                <a:latin typeface="UTM Avo" panose="02040603050506020204" pitchFamily="18" charset="0"/>
              </a:rPr>
              <a:t> học</a:t>
            </a:r>
            <a:endParaRPr lang="en-US" sz="3600" b="1" dirty="0" smtClean="0">
              <a:solidFill>
                <a:srgbClr val="00A65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966" y="1650425"/>
            <a:ext cx="6095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Chuẩn bị một món quà nhỏ hoặc làm một tấm bưu thiếp để gửi tặng thầy cô nhân ngày Nhà giáo Việt Nam 20 - 11.</a:t>
            </a:r>
            <a:endParaRPr lang="en-US" sz="3200" b="1" dirty="0" smtClean="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318" y="279393"/>
            <a:ext cx="4144378" cy="59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25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7" y="380994"/>
            <a:ext cx="6096012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315200" y="2529217"/>
            <a:ext cx="33447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MÓN QUÀ TẶNG THẦY CÔ</a:t>
            </a:r>
            <a:endParaRPr lang="zh-CN" altLang="en-US" sz="4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1921" y="854845"/>
            <a:ext cx="3639138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4000" b="1">
                <a:solidFill>
                  <a:srgbClr val="05A8E8"/>
                </a:solidFill>
                <a:latin typeface="UTM Avo" panose="02040603050506020204" pitchFamily="18" charset="0"/>
              </a:rPr>
              <a:t>Sinh hoạt lớp</a:t>
            </a:r>
            <a:endParaRPr lang="en-US" sz="400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539" y="760395"/>
            <a:ext cx="90381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marL="342900" indent="-342900" algn="just">
              <a:buAutoNum type="arabicPeriod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được tình cảm của mình với thầy cô bằng sản phẩm tự làm, phù hợp với sở thích của thầy cô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chia sẻ với bạn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niềm vui khi cùng gia đình khám phá nét độc đáo của món quà,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tấm bưu thiếp mình tự làm tặng thầy cô.</a:t>
            </a:r>
          </a:p>
          <a:p>
            <a:pPr algn="ctr"/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56226"/>
      </p:ext>
    </p:extLst>
  </p:cSld>
  <p:clrMapOvr>
    <a:masterClrMapping/>
  </p:clrMapOvr>
  <p:transition spd="slow" advTm="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291B24BF-F49A-484D-B7B9-7C4ED3C172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5696" r="16462" b="42785"/>
          <a:stretch/>
        </p:blipFill>
        <p:spPr>
          <a:xfrm>
            <a:off x="-417343" y="5041691"/>
            <a:ext cx="2699111" cy="2134988"/>
          </a:xfrm>
          <a:prstGeom prst="rect">
            <a:avLst/>
          </a:prstGeom>
        </p:spPr>
      </p:pic>
      <p:sp>
        <p:nvSpPr>
          <p:cNvPr id="28" name="椭圆 30">
            <a:extLst>
              <a:ext uri="{FF2B5EF4-FFF2-40B4-BE49-F238E27FC236}">
                <a16:creationId xmlns:a16="http://schemas.microsoft.com/office/drawing/2014/main" id="{1E57D713-08E7-4DF2-BB8E-42B1E974EE93}"/>
              </a:ext>
            </a:extLst>
          </p:cNvPr>
          <p:cNvSpPr/>
          <p:nvPr/>
        </p:nvSpPr>
        <p:spPr>
          <a:xfrm>
            <a:off x="714844" y="677262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椭圆 32">
            <a:extLst>
              <a:ext uri="{FF2B5EF4-FFF2-40B4-BE49-F238E27FC236}">
                <a16:creationId xmlns:a16="http://schemas.microsoft.com/office/drawing/2014/main" id="{4A2F7CD4-46D5-471A-9AFD-4362A26F8396}"/>
              </a:ext>
            </a:extLst>
          </p:cNvPr>
          <p:cNvSpPr/>
          <p:nvPr/>
        </p:nvSpPr>
        <p:spPr>
          <a:xfrm>
            <a:off x="3130384" y="677261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grpSp>
        <p:nvGrpSpPr>
          <p:cNvPr id="31" name="PA_组合 25">
            <a:extLst>
              <a:ext uri="{FF2B5EF4-FFF2-40B4-BE49-F238E27FC236}">
                <a16:creationId xmlns:a16="http://schemas.microsoft.com/office/drawing/2014/main" id="{8B8110AF-667E-4352-B794-096B45FEB34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367512" y="6109185"/>
            <a:ext cx="947188" cy="947188"/>
            <a:chOff x="2658322" y="3623805"/>
            <a:chExt cx="585386" cy="585386"/>
          </a:xfrm>
        </p:grpSpPr>
        <p:sp>
          <p:nvSpPr>
            <p:cNvPr id="32" name="椭圆 23">
              <a:extLst>
                <a:ext uri="{FF2B5EF4-FFF2-40B4-BE49-F238E27FC236}">
                  <a16:creationId xmlns:a16="http://schemas.microsoft.com/office/drawing/2014/main" id="{5F5BCE2A-97C2-4C86-9673-DC73E58BA33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24">
              <a:extLst>
                <a:ext uri="{FF2B5EF4-FFF2-40B4-BE49-F238E27FC236}">
                  <a16:creationId xmlns:a16="http://schemas.microsoft.com/office/drawing/2014/main" id="{2FB8A1CE-DE41-4BE2-915E-2729B9D922EB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PA_组合 25">
            <a:extLst>
              <a:ext uri="{FF2B5EF4-FFF2-40B4-BE49-F238E27FC236}">
                <a16:creationId xmlns:a16="http://schemas.microsoft.com/office/drawing/2014/main" id="{3BDA66C9-548A-4BF3-8889-AC6EC66042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1498740" y="1377337"/>
            <a:ext cx="693260" cy="689346"/>
            <a:chOff x="2658322" y="3623805"/>
            <a:chExt cx="585386" cy="585386"/>
          </a:xfrm>
        </p:grpSpPr>
        <p:sp>
          <p:nvSpPr>
            <p:cNvPr id="35" name="椭圆 23">
              <a:extLst>
                <a:ext uri="{FF2B5EF4-FFF2-40B4-BE49-F238E27FC236}">
                  <a16:creationId xmlns:a16="http://schemas.microsoft.com/office/drawing/2014/main" id="{85BAFCED-A82A-46FE-A850-8DD833F5EAAE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椭圆 24">
              <a:extLst>
                <a:ext uri="{FF2B5EF4-FFF2-40B4-BE49-F238E27FC236}">
                  <a16:creationId xmlns:a16="http://schemas.microsoft.com/office/drawing/2014/main" id="{D822B3C7-C963-4B61-8619-8F329A38D387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PA_组合 25">
            <a:extLst>
              <a:ext uri="{FF2B5EF4-FFF2-40B4-BE49-F238E27FC236}">
                <a16:creationId xmlns:a16="http://schemas.microsoft.com/office/drawing/2014/main" id="{4CACEAB4-5E76-496D-9A74-AC325DC1185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729962" y="317985"/>
            <a:ext cx="444015" cy="444015"/>
            <a:chOff x="2658322" y="3623805"/>
            <a:chExt cx="585386" cy="585386"/>
          </a:xfrm>
        </p:grpSpPr>
        <p:sp>
          <p:nvSpPr>
            <p:cNvPr id="38" name="椭圆 23">
              <a:extLst>
                <a:ext uri="{FF2B5EF4-FFF2-40B4-BE49-F238E27FC236}">
                  <a16:creationId xmlns:a16="http://schemas.microsoft.com/office/drawing/2014/main" id="{ED65059B-A864-47A8-9872-ECB275C5F25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椭圆 24">
              <a:extLst>
                <a:ext uri="{FF2B5EF4-FFF2-40B4-BE49-F238E27FC236}">
                  <a16:creationId xmlns:a16="http://schemas.microsoft.com/office/drawing/2014/main" id="{AD295F6D-8591-49AC-A795-89A64535BDA6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PA_组合 25">
            <a:extLst>
              <a:ext uri="{FF2B5EF4-FFF2-40B4-BE49-F238E27FC236}">
                <a16:creationId xmlns:a16="http://schemas.microsoft.com/office/drawing/2014/main" id="{7A40173C-C501-49CA-A1C8-D29D6627139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5812" y="2623035"/>
            <a:ext cx="444015" cy="444015"/>
            <a:chOff x="2658322" y="3623805"/>
            <a:chExt cx="585386" cy="585386"/>
          </a:xfrm>
        </p:grpSpPr>
        <p:sp>
          <p:nvSpPr>
            <p:cNvPr id="41" name="椭圆 23">
              <a:extLst>
                <a:ext uri="{FF2B5EF4-FFF2-40B4-BE49-F238E27FC236}">
                  <a16:creationId xmlns:a16="http://schemas.microsoft.com/office/drawing/2014/main" id="{A6045879-A5F8-48E9-8250-8D4211569208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椭圆 24">
              <a:extLst>
                <a:ext uri="{FF2B5EF4-FFF2-40B4-BE49-F238E27FC236}">
                  <a16:creationId xmlns:a16="http://schemas.microsoft.com/office/drawing/2014/main" id="{1E8E0913-61BA-460C-BDAA-8EF23498909D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9F1A0F-9DF4-4C07-B2E6-5D8967A735C5}"/>
              </a:ext>
            </a:extLst>
          </p:cNvPr>
          <p:cNvGrpSpPr/>
          <p:nvPr/>
        </p:nvGrpSpPr>
        <p:grpSpPr>
          <a:xfrm>
            <a:off x="1174732" y="-39027"/>
            <a:ext cx="8041457" cy="1828800"/>
            <a:chOff x="8134350" y="228600"/>
            <a:chExt cx="3685953" cy="1828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C2A2DB-C698-4683-A514-F578A6758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22" b="23462"/>
            <a:stretch/>
          </p:blipFill>
          <p:spPr>
            <a:xfrm>
              <a:off x="8134350" y="228600"/>
              <a:ext cx="3685953" cy="18288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E2E9D-D3E6-428D-BC9E-9DB51F1B0318}"/>
                </a:ext>
              </a:extLst>
            </p:cNvPr>
            <p:cNvSpPr txBox="1"/>
            <p:nvPr/>
          </p:nvSpPr>
          <p:spPr>
            <a:xfrm>
              <a:off x="8801100" y="685800"/>
              <a:ext cx="2990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05A8E8"/>
                  </a:solidFill>
                  <a:latin typeface="UTM Avo" panose="02040603050506020204" pitchFamily="18" charset="0"/>
                </a:rPr>
                <a:t>Sinh hoạt lớp</a:t>
              </a:r>
              <a:endParaRPr lang="en-US" sz="5000" b="1" dirty="0">
                <a:latin typeface="UTM Avo" panose="02040603050506020204" pitchFamily="18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114523"/>
            <a:ext cx="2046185" cy="19097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690472"/>
            <a:ext cx="1195251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</a:rPr>
              <a:t>1. Chia sẻ về </a:t>
            </a:r>
            <a:r>
              <a:rPr lang="en-US" sz="3200" b="1" smtClean="0">
                <a:solidFill>
                  <a:srgbClr val="0070C0"/>
                </a:solidFill>
                <a:latin typeface="UTM Avo" panose="02040603050506020204" pitchFamily="18" charset="0"/>
              </a:rPr>
              <a:t>món quà hoặc bưu thiếp em tặng thầy cô</a:t>
            </a:r>
            <a:endParaRPr lang="en-US" sz="3200" b="1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Giới thiệu và nêu ý nghĩa của món quà hoặc hình ảnh trên bưu thiếp</a:t>
            </a:r>
            <a:endParaRPr lang="en-US" sz="320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8999" y="3209295"/>
            <a:ext cx="8053318" cy="33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291B24BF-F49A-484D-B7B9-7C4ED3C172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5696" r="16462" b="42785"/>
          <a:stretch/>
        </p:blipFill>
        <p:spPr>
          <a:xfrm>
            <a:off x="-417343" y="5041691"/>
            <a:ext cx="2699111" cy="2134988"/>
          </a:xfrm>
          <a:prstGeom prst="rect">
            <a:avLst/>
          </a:prstGeom>
        </p:spPr>
      </p:pic>
      <p:sp>
        <p:nvSpPr>
          <p:cNvPr id="28" name="椭圆 30">
            <a:extLst>
              <a:ext uri="{FF2B5EF4-FFF2-40B4-BE49-F238E27FC236}">
                <a16:creationId xmlns:a16="http://schemas.microsoft.com/office/drawing/2014/main" id="{1E57D713-08E7-4DF2-BB8E-42B1E974EE93}"/>
              </a:ext>
            </a:extLst>
          </p:cNvPr>
          <p:cNvSpPr/>
          <p:nvPr/>
        </p:nvSpPr>
        <p:spPr>
          <a:xfrm>
            <a:off x="714844" y="677262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椭圆 32">
            <a:extLst>
              <a:ext uri="{FF2B5EF4-FFF2-40B4-BE49-F238E27FC236}">
                <a16:creationId xmlns:a16="http://schemas.microsoft.com/office/drawing/2014/main" id="{4A2F7CD4-46D5-471A-9AFD-4362A26F8396}"/>
              </a:ext>
            </a:extLst>
          </p:cNvPr>
          <p:cNvSpPr/>
          <p:nvPr/>
        </p:nvSpPr>
        <p:spPr>
          <a:xfrm>
            <a:off x="3130384" y="677261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grpSp>
        <p:nvGrpSpPr>
          <p:cNvPr id="31" name="PA_组合 25">
            <a:extLst>
              <a:ext uri="{FF2B5EF4-FFF2-40B4-BE49-F238E27FC236}">
                <a16:creationId xmlns:a16="http://schemas.microsoft.com/office/drawing/2014/main" id="{8B8110AF-667E-4352-B794-096B45FEB34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367512" y="6109185"/>
            <a:ext cx="947188" cy="947188"/>
            <a:chOff x="2658322" y="3623805"/>
            <a:chExt cx="585386" cy="585386"/>
          </a:xfrm>
        </p:grpSpPr>
        <p:sp>
          <p:nvSpPr>
            <p:cNvPr id="32" name="椭圆 23">
              <a:extLst>
                <a:ext uri="{FF2B5EF4-FFF2-40B4-BE49-F238E27FC236}">
                  <a16:creationId xmlns:a16="http://schemas.microsoft.com/office/drawing/2014/main" id="{5F5BCE2A-97C2-4C86-9673-DC73E58BA33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24">
              <a:extLst>
                <a:ext uri="{FF2B5EF4-FFF2-40B4-BE49-F238E27FC236}">
                  <a16:creationId xmlns:a16="http://schemas.microsoft.com/office/drawing/2014/main" id="{2FB8A1CE-DE41-4BE2-915E-2729B9D922EB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PA_组合 25">
            <a:extLst>
              <a:ext uri="{FF2B5EF4-FFF2-40B4-BE49-F238E27FC236}">
                <a16:creationId xmlns:a16="http://schemas.microsoft.com/office/drawing/2014/main" id="{3BDA66C9-548A-4BF3-8889-AC6EC66042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1498740" y="1377337"/>
            <a:ext cx="693260" cy="689346"/>
            <a:chOff x="2658322" y="3623805"/>
            <a:chExt cx="585386" cy="585386"/>
          </a:xfrm>
        </p:grpSpPr>
        <p:sp>
          <p:nvSpPr>
            <p:cNvPr id="35" name="椭圆 23">
              <a:extLst>
                <a:ext uri="{FF2B5EF4-FFF2-40B4-BE49-F238E27FC236}">
                  <a16:creationId xmlns:a16="http://schemas.microsoft.com/office/drawing/2014/main" id="{85BAFCED-A82A-46FE-A850-8DD833F5EAAE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椭圆 24">
              <a:extLst>
                <a:ext uri="{FF2B5EF4-FFF2-40B4-BE49-F238E27FC236}">
                  <a16:creationId xmlns:a16="http://schemas.microsoft.com/office/drawing/2014/main" id="{D822B3C7-C963-4B61-8619-8F329A38D387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PA_组合 25">
            <a:extLst>
              <a:ext uri="{FF2B5EF4-FFF2-40B4-BE49-F238E27FC236}">
                <a16:creationId xmlns:a16="http://schemas.microsoft.com/office/drawing/2014/main" id="{4CACEAB4-5E76-496D-9A74-AC325DC1185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729962" y="317985"/>
            <a:ext cx="444015" cy="444015"/>
            <a:chOff x="2658322" y="3623805"/>
            <a:chExt cx="585386" cy="585386"/>
          </a:xfrm>
        </p:grpSpPr>
        <p:sp>
          <p:nvSpPr>
            <p:cNvPr id="38" name="椭圆 23">
              <a:extLst>
                <a:ext uri="{FF2B5EF4-FFF2-40B4-BE49-F238E27FC236}">
                  <a16:creationId xmlns:a16="http://schemas.microsoft.com/office/drawing/2014/main" id="{ED65059B-A864-47A8-9872-ECB275C5F25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椭圆 24">
              <a:extLst>
                <a:ext uri="{FF2B5EF4-FFF2-40B4-BE49-F238E27FC236}">
                  <a16:creationId xmlns:a16="http://schemas.microsoft.com/office/drawing/2014/main" id="{AD295F6D-8591-49AC-A795-89A64535BDA6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PA_组合 25">
            <a:extLst>
              <a:ext uri="{FF2B5EF4-FFF2-40B4-BE49-F238E27FC236}">
                <a16:creationId xmlns:a16="http://schemas.microsoft.com/office/drawing/2014/main" id="{7A40173C-C501-49CA-A1C8-D29D6627139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5812" y="2623035"/>
            <a:ext cx="444015" cy="444015"/>
            <a:chOff x="2658322" y="3623805"/>
            <a:chExt cx="585386" cy="585386"/>
          </a:xfrm>
        </p:grpSpPr>
        <p:sp>
          <p:nvSpPr>
            <p:cNvPr id="41" name="椭圆 23">
              <a:extLst>
                <a:ext uri="{FF2B5EF4-FFF2-40B4-BE49-F238E27FC236}">
                  <a16:creationId xmlns:a16="http://schemas.microsoft.com/office/drawing/2014/main" id="{A6045879-A5F8-48E9-8250-8D4211569208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椭圆 24">
              <a:extLst>
                <a:ext uri="{FF2B5EF4-FFF2-40B4-BE49-F238E27FC236}">
                  <a16:creationId xmlns:a16="http://schemas.microsoft.com/office/drawing/2014/main" id="{1E8E0913-61BA-460C-BDAA-8EF23498909D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9F1A0F-9DF4-4C07-B2E6-5D8967A735C5}"/>
              </a:ext>
            </a:extLst>
          </p:cNvPr>
          <p:cNvGrpSpPr/>
          <p:nvPr/>
        </p:nvGrpSpPr>
        <p:grpSpPr>
          <a:xfrm>
            <a:off x="822851" y="-52096"/>
            <a:ext cx="5551824" cy="1571080"/>
            <a:chOff x="8134350" y="228600"/>
            <a:chExt cx="3685953" cy="1828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C2A2DB-C698-4683-A514-F578A6758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22" b="23462"/>
            <a:stretch/>
          </p:blipFill>
          <p:spPr>
            <a:xfrm>
              <a:off x="8134350" y="228600"/>
              <a:ext cx="3685953" cy="18288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E2E9D-D3E6-428D-BC9E-9DB51F1B0318}"/>
                </a:ext>
              </a:extLst>
            </p:cNvPr>
            <p:cNvSpPr txBox="1"/>
            <p:nvPr/>
          </p:nvSpPr>
          <p:spPr>
            <a:xfrm>
              <a:off x="8801100" y="685800"/>
              <a:ext cx="2990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5A8E8"/>
                  </a:solidFill>
                  <a:latin typeface="UTM Avo" panose="02040603050506020204" pitchFamily="18" charset="0"/>
                </a:rPr>
                <a:t>Sinh hoạt lớp</a:t>
              </a:r>
              <a:endParaRPr lang="en-US" sz="3600" b="1" dirty="0">
                <a:latin typeface="UTM Avo" panose="02040603050506020204" pitchFamily="18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114524"/>
            <a:ext cx="1602387" cy="1495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324738"/>
            <a:ext cx="11952515" cy="279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smtClean="0">
                <a:solidFill>
                  <a:srgbClr val="0070C0"/>
                </a:solidFill>
                <a:latin typeface="UTM Avo" panose="02040603050506020204" pitchFamily="18" charset="0"/>
              </a:rPr>
              <a:t>2. Làm sổ “Kỉ niệm tình thầy trò”</a:t>
            </a:r>
            <a:endParaRPr lang="en-US" sz="3000" b="1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Làm cuốn sổ.</a:t>
            </a:r>
          </a:p>
          <a:p>
            <a:pPr>
              <a:lnSpc>
                <a:spcPct val="120000"/>
              </a:lnSpc>
            </a:pPr>
            <a:r>
              <a:rPr lang="en-US" sz="3000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Mỗi bạn viết vào sổ một câu về kỉ niệm của lớp với thầy cô.</a:t>
            </a:r>
          </a:p>
          <a:p>
            <a:pPr>
              <a:lnSpc>
                <a:spcPct val="120000"/>
              </a:lnSpc>
            </a:pPr>
            <a:r>
              <a:rPr lang="en-US" sz="3000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Trang trí cuốn sổ.</a:t>
            </a:r>
          </a:p>
          <a:p>
            <a:pPr>
              <a:lnSpc>
                <a:spcPct val="120000"/>
              </a:lnSpc>
            </a:pPr>
            <a:r>
              <a:rPr lang="en-US" sz="3000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Tặng thầy cô cuốn sổ kỉ niệm này.</a:t>
            </a:r>
            <a:endParaRPr lang="en-US" sz="300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2675" y="4123647"/>
            <a:ext cx="7727794" cy="27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ập huấn - Google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39" b="78226" l="32631" r="3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68222" r="62022" b="20556"/>
          <a:stretch/>
        </p:blipFill>
        <p:spPr>
          <a:xfrm>
            <a:off x="-332717" y="0"/>
            <a:ext cx="2108643" cy="21897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967" y="279393"/>
            <a:ext cx="8343801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        </a:t>
            </a:r>
            <a:r>
              <a:rPr lang="en-US" sz="3600" b="1" dirty="0" err="1" smtClean="0">
                <a:solidFill>
                  <a:srgbClr val="00A651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A651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A651"/>
                </a:solidFill>
                <a:latin typeface="UTM Avo" panose="02040603050506020204" pitchFamily="18" charset="0"/>
              </a:rPr>
              <a:t>sau</a:t>
            </a: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 smtClean="0">
                <a:solidFill>
                  <a:srgbClr val="00A651"/>
                </a:solidFill>
                <a:latin typeface="UTM Avo" panose="02040603050506020204" pitchFamily="18" charset="0"/>
              </a:rPr>
              <a:t>giờ</a:t>
            </a:r>
            <a:r>
              <a:rPr lang="en-US" sz="3600" b="1" smtClean="0">
                <a:solidFill>
                  <a:srgbClr val="00A651"/>
                </a:solidFill>
                <a:latin typeface="UTM Avo" panose="02040603050506020204" pitchFamily="18" charset="0"/>
              </a:rPr>
              <a:t> học</a:t>
            </a:r>
            <a:endParaRPr lang="en-US" sz="3600" b="1" dirty="0" smtClean="0">
              <a:solidFill>
                <a:srgbClr val="00A65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967" y="1374266"/>
            <a:ext cx="71984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Cùng người thân lên kế hoạch thực hiện một trong những việc sau:</a:t>
            </a:r>
          </a:p>
          <a:p>
            <a:pPr>
              <a:lnSpc>
                <a:spcPct val="150000"/>
              </a:lnSpc>
            </a:pPr>
            <a:r>
              <a:rPr lang="en-US" sz="30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Thăm hỏi thầy cô giáo cũ của em.</a:t>
            </a:r>
          </a:p>
          <a:p>
            <a:pPr>
              <a:lnSpc>
                <a:spcPct val="150000"/>
              </a:lnSpc>
            </a:pPr>
            <a:r>
              <a:rPr lang="en-US" sz="30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Thăm hỏi thầy cô giáo ngày xưa của người thân.</a:t>
            </a:r>
            <a:endParaRPr lang="en-US" sz="3000" b="1" dirty="0" smtClean="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057" y="1094873"/>
            <a:ext cx="3599567" cy="51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62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65" y="75382"/>
            <a:ext cx="1188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smtClean="0">
                <a:solidFill>
                  <a:srgbClr val="FFC000"/>
                </a:solidFill>
                <a:latin typeface="UTM Avo" panose="02040603050506020204" pitchFamily="18" charset="0"/>
              </a:rPr>
              <a:t>        Tự đánh giá sau chủ đề VUI ĐẾN TRƯỜNG</a:t>
            </a:r>
            <a:endParaRPr lang="en-US" sz="3600" b="1" dirty="0" smtClean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929" y="1220031"/>
            <a:ext cx="12418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Thực hiện được ít nhất một ý tưởng về lao động, vệ sinh và trang trí lớp học.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Có ý thức giữ an toàn khi lao động, trang trí lớp.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Biết cách hòa giải nếu có bất đồng trong quan hệ bạn bè.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Tìm hiểu về Đội Thiếu niên Tiền phong Hồ Chí Minh và bước đầu thực hiện 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kế hoạch phấn đấu trở thành Đội viên.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Kể lại được điều ấn tượng nhất về thầy cô của mình và thể hiện được tình cảm với thầy cô bằng một sản phẩm tự làm.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63" b="89474" l="5357" r="89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966" y="-127361"/>
            <a:ext cx="1475283" cy="1501627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481263" y="5630779"/>
            <a:ext cx="11381874" cy="1227221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4049" y="5873783"/>
            <a:ext cx="791670" cy="8119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5030" y="6095102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Chưa hoàn thành: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7564" y="5873783"/>
            <a:ext cx="791670" cy="8119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28119" y="6095102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Hoàn </a:t>
            </a:r>
            <a:r>
              <a:rPr lang="en-US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thành: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3358" y="5873783"/>
            <a:ext cx="791670" cy="8119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19293" y="6095102"/>
            <a:ext cx="2028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Hoàn thành tốt: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5894" y="5873783"/>
            <a:ext cx="791670" cy="8119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5884" y="5873783"/>
            <a:ext cx="791670" cy="8119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0059" y="5869260"/>
            <a:ext cx="791670" cy="8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1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9" grpId="0" animBg="1"/>
      <p:bldP spid="10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" y="-196227"/>
            <a:ext cx="10374776" cy="7326654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838156" y="2741887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2" name="5cd521b77f4f6">
            <a:hlinkClick r:id="" action="ppaction://media"/>
            <a:extLst>
              <a:ext uri="{FF2B5EF4-FFF2-40B4-BE49-F238E27FC236}">
                <a16:creationId xmlns:a16="http://schemas.microsoft.com/office/drawing/2014/main" id="{64F64852-0DF8-4E81-8601-640AADEE8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4957" y="2042199"/>
            <a:ext cx="487363" cy="487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935721" y="2042199"/>
            <a:ext cx="6465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  <a:ea typeface="李旭科书法" panose="02000603000000000000" pitchFamily="2" charset="-122"/>
              </a:rPr>
              <a:t>Chúc các con chăm ngoan.</a:t>
            </a:r>
            <a:endParaRPr lang="en-US" sz="6600" b="1" dirty="0">
              <a:ln w="254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iny" panose="02000903060500060000" pitchFamily="2" charset="0"/>
              <a:ea typeface="李旭科书法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69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5" y="-234327"/>
            <a:ext cx="10374776" cy="7326654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838156" y="2741887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881349" y="1348505"/>
            <a:ext cx="5771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Chủ đề 3:</a:t>
            </a:r>
          </a:p>
          <a:p>
            <a:pPr algn="ctr"/>
            <a:r>
              <a:rPr lang="en-US" sz="3600" b="1" smtClean="0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Vui đến trường</a:t>
            </a:r>
            <a:endParaRPr lang="en-US" sz="3600" b="1" dirty="0">
              <a:ln w="2540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李旭科书法" panose="02000603000000000000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373086" y="2741887"/>
            <a:ext cx="7339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Bài</a:t>
            </a:r>
            <a:r>
              <a:rPr lang="en-US" sz="5400" b="1" dirty="0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12:</a:t>
            </a:r>
          </a:p>
          <a:p>
            <a:pPr algn="ctr"/>
            <a:r>
              <a:rPr lang="en-US" sz="5400" b="1" dirty="0" err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Thầy</a:t>
            </a:r>
            <a:r>
              <a:rPr lang="en-US" sz="5400" b="1" dirty="0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US" sz="5400" b="1" dirty="0" err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cô</a:t>
            </a:r>
            <a:r>
              <a:rPr lang="en-US" sz="5400" b="1" dirty="0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US" sz="5400" b="1" dirty="0" err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trong</a:t>
            </a:r>
            <a:r>
              <a:rPr lang="en-US" sz="5400" b="1" dirty="0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US" sz="5400" b="1" dirty="0" err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mắt</a:t>
            </a:r>
            <a:r>
              <a:rPr lang="en-US" sz="5400" b="1" dirty="0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US" sz="5400" b="1" dirty="0" err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em</a:t>
            </a:r>
            <a:endParaRPr lang="en-US" sz="5400" b="1" dirty="0">
              <a:ln w="254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李旭科书法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rgbClr val="F5F1E5">
              <a:alpha val="60000"/>
            </a:srgbClr>
          </a:solidFill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 rot="234299">
            <a:off x="-5440845" y="-4354198"/>
            <a:ext cx="21002412" cy="6808940"/>
            <a:chOff x="-4075136" y="4609891"/>
            <a:chExt cx="18331759" cy="680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云形 80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云形 8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>
            <a:off x="-2209892" y="5243528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>
            <a:off x="-2191619" y="5453963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2400620" y="6005612"/>
            <a:ext cx="20771391" cy="6524058"/>
            <a:chOff x="-3320052" y="5254516"/>
            <a:chExt cx="20771391" cy="6524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09" name="云形 108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5" name="任意多边形 94"/>
          <p:cNvSpPr/>
          <p:nvPr/>
        </p:nvSpPr>
        <p:spPr>
          <a:xfrm rot="234299">
            <a:off x="-5087262" y="6106440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88550" y="83734"/>
            <a:ext cx="5422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ang Cau Nang" panose="03060902050402020B05" pitchFamily="66" charset="0"/>
                <a:ea typeface="+mj-ea"/>
                <a:cs typeface="UTM Windsor BT" panose="02040603050506020204" charset="0"/>
              </a:rPr>
              <a:t>Nội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ang Cau Nang" panose="03060902050402020B05" pitchFamily="66" charset="0"/>
                <a:ea typeface="+mj-ea"/>
                <a:cs typeface="UTM Windsor BT" panose="02040603050506020204" charset="0"/>
              </a:rPr>
              <a:t> </a:t>
            </a:r>
            <a:r>
              <a:rPr lang="en-US" sz="6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ang Cau Nang" panose="03060902050402020B05" pitchFamily="66" charset="0"/>
                <a:ea typeface="+mj-ea"/>
                <a:cs typeface="UTM Windsor BT" panose="02040603050506020204" charset="0"/>
              </a:rPr>
              <a:t>dung 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Mang Cau Nang" panose="03060902050402020B05" pitchFamily="66" charset="0"/>
              <a:ea typeface="+mj-ea"/>
              <a:cs typeface="UTM Windsor BT" panose="02040603050506020204" charset="0"/>
            </a:endParaRPr>
          </a:p>
        </p:txBody>
      </p:sp>
      <p:pic>
        <p:nvPicPr>
          <p:cNvPr id="64" name="Picture 6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A4A5D77-F5C9-4D04-ABB6-A33FC0369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0" y="917229"/>
            <a:ext cx="2829042" cy="5058103"/>
          </a:xfrm>
          <a:prstGeom prst="rect">
            <a:avLst/>
          </a:prstGeom>
        </p:spPr>
      </p:pic>
      <p:sp>
        <p:nvSpPr>
          <p:cNvPr id="90" name="等腰三角形 73"/>
          <p:cNvSpPr/>
          <p:nvPr/>
        </p:nvSpPr>
        <p:spPr>
          <a:xfrm rot="5400000">
            <a:off x="4115073" y="2624820"/>
            <a:ext cx="187034" cy="22692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  <a:latin typeface="UTM Avo" panose="02040603050506020204" pitchFamily="18" charset="0"/>
              <a:ea typeface="+mj-ea"/>
              <a:cs typeface="+mn-ea"/>
              <a:sym typeface="+mn-lt"/>
            </a:endParaRPr>
          </a:p>
        </p:txBody>
      </p:sp>
      <p:sp>
        <p:nvSpPr>
          <p:cNvPr id="94" name="文本框 74"/>
          <p:cNvSpPr txBox="1"/>
          <p:nvPr/>
        </p:nvSpPr>
        <p:spPr>
          <a:xfrm>
            <a:off x="3276706" y="2404858"/>
            <a:ext cx="76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UTM Avo" panose="02040603050506020204" pitchFamily="18" charset="0"/>
                <a:ea typeface="+mj-ea"/>
                <a:cs typeface="Times New Roman" panose="02020603050405020304" pitchFamily="18" charset="0"/>
                <a:sym typeface="+mn-lt"/>
              </a:rPr>
              <a:t>01</a:t>
            </a:r>
            <a:endParaRPr lang="zh-CN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UTM Avo" panose="020406030505060202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9" name="文本框 75"/>
          <p:cNvSpPr txBox="1"/>
          <p:nvPr/>
        </p:nvSpPr>
        <p:spPr>
          <a:xfrm flipH="1">
            <a:off x="4334271" y="2512436"/>
            <a:ext cx="588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E2F3E0"/>
                </a:highlight>
                <a:latin typeface="UTM Avo" panose="02040603050506020204" pitchFamily="18" charset="0"/>
                <a:ea typeface="+mj-ea"/>
                <a:cs typeface="Arial" panose="020B0604020202020204" pitchFamily="34" charset="0"/>
                <a:sym typeface="+mn-lt"/>
              </a:rPr>
              <a:t>Sinh hoạt dưới cờ</a:t>
            </a:r>
            <a:endParaRPr lang="en-US" altLang="zh-CN" sz="3600" dirty="0">
              <a:highlight>
                <a:srgbClr val="E2F3E0"/>
              </a:highlight>
              <a:latin typeface="UTM Avo" panose="02040603050506020204" pitchFamily="18" charset="0"/>
              <a:ea typeface="+mj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0" name="等腰三角形 83"/>
          <p:cNvSpPr/>
          <p:nvPr/>
        </p:nvSpPr>
        <p:spPr>
          <a:xfrm rot="5400000">
            <a:off x="4095877" y="3468344"/>
            <a:ext cx="213774" cy="22131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prstClr val="white"/>
              </a:solidFill>
              <a:latin typeface="UTM Avo" panose="02040603050506020204" pitchFamily="18" charset="0"/>
              <a:ea typeface="+mj-ea"/>
              <a:cs typeface="+mn-ea"/>
              <a:sym typeface="+mn-lt"/>
            </a:endParaRPr>
          </a:p>
        </p:txBody>
      </p:sp>
      <p:sp>
        <p:nvSpPr>
          <p:cNvPr id="101" name="文本框 84"/>
          <p:cNvSpPr txBox="1"/>
          <p:nvPr/>
        </p:nvSpPr>
        <p:spPr>
          <a:xfrm>
            <a:off x="3204174" y="3297749"/>
            <a:ext cx="8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UTM Avo" panose="02040603050506020204" pitchFamily="18" charset="0"/>
                <a:ea typeface="+mj-ea"/>
                <a:cs typeface="Times New Roman" panose="02020603050405020304" pitchFamily="18" charset="0"/>
                <a:sym typeface="+mn-lt"/>
              </a:rPr>
              <a:t>02</a:t>
            </a:r>
            <a:endParaRPr lang="zh-CN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UTM Avo" panose="020406030505060202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2" name="文本框 86"/>
          <p:cNvSpPr txBox="1"/>
          <p:nvPr/>
        </p:nvSpPr>
        <p:spPr>
          <a:xfrm flipH="1">
            <a:off x="4316761" y="3350909"/>
            <a:ext cx="807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EAE7"/>
                </a:highlight>
                <a:latin typeface="UTM Avo" panose="02040603050506020204" pitchFamily="18" charset="0"/>
                <a:ea typeface="+mj-ea"/>
                <a:cs typeface="Arial" panose="020B0604020202020204" pitchFamily="34" charset="0"/>
              </a:rPr>
              <a:t>Hoạt động giáo dục theo chủ đề</a:t>
            </a:r>
            <a:endParaRPr lang="en-US" sz="36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EAE7"/>
              </a:highlight>
              <a:latin typeface="UTM Avo" panose="02040603050506020204" pitchFamily="18" charset="0"/>
              <a:ea typeface="+mj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3" name="等腰三角形 87"/>
          <p:cNvSpPr/>
          <p:nvPr/>
        </p:nvSpPr>
        <p:spPr>
          <a:xfrm rot="5400000">
            <a:off x="4130571" y="4338015"/>
            <a:ext cx="214837" cy="22697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prstClr val="white"/>
              </a:solidFill>
              <a:latin typeface="UTM Avo" panose="02040603050506020204" pitchFamily="18" charset="0"/>
              <a:ea typeface="+mj-ea"/>
              <a:cs typeface="+mn-ea"/>
              <a:sym typeface="+mn-lt"/>
            </a:endParaRPr>
          </a:p>
        </p:txBody>
      </p:sp>
      <p:sp>
        <p:nvSpPr>
          <p:cNvPr id="104" name="文本框 88"/>
          <p:cNvSpPr txBox="1"/>
          <p:nvPr/>
        </p:nvSpPr>
        <p:spPr>
          <a:xfrm>
            <a:off x="3324617" y="4176443"/>
            <a:ext cx="89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UTM Avo" panose="02040603050506020204" pitchFamily="18" charset="0"/>
                <a:ea typeface="+mj-ea"/>
                <a:cs typeface="Times New Roman" panose="02020603050405020304" pitchFamily="18" charset="0"/>
                <a:sym typeface="+mn-lt"/>
              </a:rPr>
              <a:t>03</a:t>
            </a:r>
            <a:endParaRPr lang="zh-CN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UTM Avo" panose="020406030505060202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5" name="文本框 75">
            <a:extLst>
              <a:ext uri="{FF2B5EF4-FFF2-40B4-BE49-F238E27FC236}">
                <a16:creationId xmlns:a16="http://schemas.microsoft.com/office/drawing/2014/main" id="{6D9A87DF-9E36-4894-8163-A9848A1C155E}"/>
              </a:ext>
            </a:extLst>
          </p:cNvPr>
          <p:cNvSpPr txBox="1"/>
          <p:nvPr/>
        </p:nvSpPr>
        <p:spPr>
          <a:xfrm flipH="1">
            <a:off x="4348690" y="4179755"/>
            <a:ext cx="588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E2F3E0"/>
                </a:highlight>
                <a:latin typeface="UTM Avo" panose="02040603050506020204" pitchFamily="18" charset="0"/>
                <a:ea typeface="+mj-ea"/>
                <a:cs typeface="Arial" panose="020B0604020202020204" pitchFamily="34" charset="0"/>
                <a:sym typeface="+mn-lt"/>
              </a:rPr>
              <a:t>Sinh hoạt lớp</a:t>
            </a:r>
            <a:endParaRPr lang="en-US" altLang="zh-CN" sz="3600" dirty="0">
              <a:highlight>
                <a:srgbClr val="E2F3E0"/>
              </a:highlight>
              <a:latin typeface="UTM Avo" panose="02040603050506020204" pitchFamily="18" charset="0"/>
              <a:ea typeface="+mj-ea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4" grpId="0"/>
      <p:bldP spid="99" grpId="0"/>
      <p:bldP spid="100" grpId="0" animBg="1"/>
      <p:bldP spid="101" grpId="0"/>
      <p:bldP spid="102" grpId="0"/>
      <p:bldP spid="103" grpId="0" animBg="1"/>
      <p:bldP spid="104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7" y="380994"/>
            <a:ext cx="6096012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869030" y="2077481"/>
            <a:ext cx="20067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Sinh hoạt dưới cờ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C0C0C01E-357F-4825-9F66-062F28D94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26" y="0"/>
            <a:ext cx="2556074" cy="828084"/>
          </a:xfrm>
          <a:prstGeom prst="rect">
            <a:avLst/>
          </a:prstGeom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7CF6A444-87C0-4EC8-AD42-7DFEC5FFD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4327" y="5088456"/>
            <a:ext cx="3076575" cy="2343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7299" y="939800"/>
            <a:ext cx="1137567" cy="65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84"/>
            <a:ext cx="1498213" cy="1509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8213" y="81285"/>
            <a:ext cx="1042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E42428"/>
                </a:solidFill>
                <a:latin typeface="UTM Avo" panose="02040603050506020204" pitchFamily="18" charset="0"/>
              </a:rPr>
              <a:t>Sinh</a:t>
            </a:r>
            <a:r>
              <a:rPr lang="en-US" sz="3600" b="1" dirty="0" smtClean="0">
                <a:solidFill>
                  <a:srgbClr val="E42428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E42428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 smtClean="0">
                <a:solidFill>
                  <a:srgbClr val="E42428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E42428"/>
                </a:solidFill>
                <a:latin typeface="UTM Avo" panose="02040603050506020204" pitchFamily="18" charset="0"/>
              </a:rPr>
              <a:t>dưới</a:t>
            </a:r>
            <a:r>
              <a:rPr lang="en-US" sz="3600" b="1" dirty="0" smtClean="0">
                <a:solidFill>
                  <a:srgbClr val="E42428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E42428"/>
                </a:solidFill>
                <a:latin typeface="UTM Avo" panose="02040603050506020204" pitchFamily="18" charset="0"/>
              </a:rPr>
              <a:t>cờ</a:t>
            </a:r>
            <a:endParaRPr lang="en-US" sz="3600" b="1" dirty="0" smtClean="0">
              <a:solidFill>
                <a:srgbClr val="E42428"/>
              </a:solidFill>
              <a:latin typeface="UTM Avo" panose="02040603050506020204" pitchFamily="18" charset="0"/>
            </a:endParaRPr>
          </a:p>
          <a:p>
            <a:r>
              <a:rPr lang="en-US" sz="3600" smtClean="0">
                <a:latin typeface="UTM Avo" panose="02040603050506020204" pitchFamily="18" charset="0"/>
              </a:rPr>
              <a:t>Chào mừng ngày nhà giáo Việt Nam 20 - 11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43" y="1442017"/>
            <a:ext cx="11184246" cy="46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20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" y="1722922"/>
            <a:ext cx="8306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marL="342900" indent="-342900">
              <a:buAutoNum type="arabicPeriod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sẻ được điều ấn tượng của mình về thầy cô và nhắc lại kỉ niệm với thầy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cô.</a:t>
            </a:r>
          </a:p>
          <a:p>
            <a:pPr marL="342900" indent="-342900">
              <a:buFontTx/>
              <a:buAutoNum type="arabicPeriod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kính trọng thầy cô giáo và biết ơn thầy cô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71027"/>
      </p:ext>
    </p:extLst>
  </p:cSld>
  <p:clrMapOvr>
    <a:masterClrMapping/>
  </p:clrMapOvr>
  <p:transition spd="slow" advTm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7" y="380994"/>
            <a:ext cx="6096012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589182" y="2159531"/>
            <a:ext cx="2675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THẦY CÔ TRONG MẮT EM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6286802" y="449252"/>
            <a:ext cx="45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Hoạt động giáo dục theo chủ đề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86">
            <a:extLst>
              <a:ext uri="{FF2B5EF4-FFF2-40B4-BE49-F238E27FC236}">
                <a16:creationId xmlns:a16="http://schemas.microsoft.com/office/drawing/2014/main" id="{85CDDA26-F84A-4CCB-ADC4-778AC7269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62" y="284358"/>
            <a:ext cx="2150948" cy="20212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1" y="0"/>
            <a:ext cx="1083839" cy="119726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48951" y="0"/>
            <a:ext cx="980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7C0A"/>
                </a:solidFill>
                <a:latin typeface="UTM Avo" panose="02040603050506020204" pitchFamily="18" charset="0"/>
              </a:rPr>
              <a:t>         </a:t>
            </a:r>
            <a:r>
              <a:rPr lang="en-US" sz="3600" b="1" dirty="0" err="1" smtClean="0">
                <a:solidFill>
                  <a:srgbClr val="FF7C0A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 smtClean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7C0A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 smtClean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7C0A"/>
                </a:solidFill>
                <a:latin typeface="UTM Avo" panose="02040603050506020204" pitchFamily="18" charset="0"/>
              </a:rPr>
              <a:t>giáo</a:t>
            </a:r>
            <a:r>
              <a:rPr lang="en-US" sz="3600" b="1" dirty="0" smtClean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7C0A"/>
                </a:solidFill>
                <a:latin typeface="UTM Avo" panose="02040603050506020204" pitchFamily="18" charset="0"/>
              </a:rPr>
              <a:t>dục</a:t>
            </a:r>
            <a:r>
              <a:rPr lang="en-US" sz="3600" b="1" dirty="0" smtClean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7C0A"/>
                </a:solidFill>
                <a:latin typeface="UTM Avo" panose="02040603050506020204" pitchFamily="18" charset="0"/>
              </a:rPr>
              <a:t>theo</a:t>
            </a:r>
            <a:r>
              <a:rPr lang="en-US" sz="3600" b="1" dirty="0" smtClean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 smtClean="0">
                <a:solidFill>
                  <a:srgbClr val="FF7C0A"/>
                </a:solidFill>
                <a:latin typeface="UTM Avo" panose="02040603050506020204" pitchFamily="18" charset="0"/>
              </a:rPr>
              <a:t>chủ</a:t>
            </a:r>
            <a:r>
              <a:rPr lang="en-US" sz="3600" b="1" smtClean="0">
                <a:solidFill>
                  <a:srgbClr val="FF7C0A"/>
                </a:solidFill>
                <a:latin typeface="UTM Avo" panose="02040603050506020204" pitchFamily="18" charset="0"/>
              </a:rPr>
              <a:t> đề</a:t>
            </a:r>
            <a:endParaRPr lang="en-US" sz="3600" b="1" dirty="0" smtClean="0">
              <a:solidFill>
                <a:srgbClr val="FF7C0A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280" y="829695"/>
            <a:ext cx="6875600" cy="735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1. Hát về thầy cô và mái trường</a:t>
            </a:r>
            <a:endParaRPr lang="en-US" sz="3200" b="1" i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">
            <a:extLst>
              <a:ext uri="{FF2B5EF4-FFF2-40B4-BE49-F238E27FC236}">
                <a16:creationId xmlns:a16="http://schemas.microsoft.com/office/drawing/2014/main" id="{E7E018F6-3711-43F4-A7A6-0FFE7CAE9E93}"/>
              </a:ext>
            </a:extLst>
          </p:cNvPr>
          <p:cNvGrpSpPr/>
          <p:nvPr/>
        </p:nvGrpSpPr>
        <p:grpSpPr>
          <a:xfrm>
            <a:off x="-1958546" y="4906313"/>
            <a:ext cx="21232385" cy="6444890"/>
            <a:chOff x="-4509203" y="4493865"/>
            <a:chExt cx="21232385" cy="6444890"/>
          </a:xfrm>
          <a:solidFill>
            <a:srgbClr val="FFE4D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115">
              <a:extLst>
                <a:ext uri="{FF2B5EF4-FFF2-40B4-BE49-F238E27FC236}">
                  <a16:creationId xmlns:a16="http://schemas.microsoft.com/office/drawing/2014/main" id="{0842F309-BE5D-4FB7-A2CD-03AE56CA3741}"/>
                </a:ext>
              </a:extLst>
            </p:cNvPr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5" name="云形 116">
                <a:extLst>
                  <a:ext uri="{FF2B5EF4-FFF2-40B4-BE49-F238E27FC236}">
                    <a16:creationId xmlns:a16="http://schemas.microsoft.com/office/drawing/2014/main" id="{1B36D488-F58F-4AD3-91FF-BF36D2A242FE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云形 117">
                <a:extLst>
                  <a:ext uri="{FF2B5EF4-FFF2-40B4-BE49-F238E27FC236}">
                    <a16:creationId xmlns:a16="http://schemas.microsoft.com/office/drawing/2014/main" id="{2CE22206-8F91-4072-8212-715FDA7F7607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102">
              <a:extLst>
                <a:ext uri="{FF2B5EF4-FFF2-40B4-BE49-F238E27FC236}">
                  <a16:creationId xmlns:a16="http://schemas.microsoft.com/office/drawing/2014/main" id="{3CE4816B-B79B-47FE-A367-B424E697405B}"/>
                </a:ext>
              </a:extLst>
            </p:cNvPr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3" name="云形 105">
                <a:extLst>
                  <a:ext uri="{FF2B5EF4-FFF2-40B4-BE49-F238E27FC236}">
                    <a16:creationId xmlns:a16="http://schemas.microsoft.com/office/drawing/2014/main" id="{93ABB912-0D78-4E85-B7E4-2C7555D030C5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云形 114">
                <a:extLst>
                  <a:ext uri="{FF2B5EF4-FFF2-40B4-BE49-F238E27FC236}">
                    <a16:creationId xmlns:a16="http://schemas.microsoft.com/office/drawing/2014/main" id="{B0E0F95C-33D0-4FE3-B5FC-5E800D1B73BF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7" name="图片 86">
            <a:extLst>
              <a:ext uri="{FF2B5EF4-FFF2-40B4-BE49-F238E27FC236}">
                <a16:creationId xmlns:a16="http://schemas.microsoft.com/office/drawing/2014/main" id="{85CDDA26-F84A-4CCB-ADC4-778AC7269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5" y="-29214"/>
            <a:ext cx="1067144" cy="10027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56059" y="0"/>
            <a:ext cx="109199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UTM Avo" panose="02040603050506020204" pitchFamily="18" charset="0"/>
              </a:rPr>
              <a:t>1. Hát về thầy cô và mái trường</a:t>
            </a:r>
          </a:p>
          <a:p>
            <a:r>
              <a:rPr lang="en-US" sz="3200" smtClean="0">
                <a:latin typeface="UTM Avo" panose="02040603050506020204" pitchFamily="18" charset="0"/>
              </a:rPr>
              <a:t>- Chia sẻ về cảm xúc mà bài hát đã mang lại cho em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05" y="1330041"/>
            <a:ext cx="10413734" cy="3581780"/>
          </a:xfrm>
          <a:prstGeom prst="rect">
            <a:avLst/>
          </a:prstGeom>
        </p:spPr>
      </p:pic>
      <p:pic>
        <p:nvPicPr>
          <p:cNvPr id="38" name="Picture 37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88339E0D-13D1-469F-B6B3-7583BEA52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9941" y1="40237" x2="89941" y2="40237"/>
                        <a14:backgroundMark x1="87574" y1="40237" x2="87574" y2="40237"/>
                        <a14:backgroundMark x1="90828" y1="43491" x2="90828" y2="43491"/>
                        <a14:backgroundMark x1="42899" y1="80473" x2="42899" y2="80473"/>
                        <a14:backgroundMark x1="44379" y1="78994" x2="44379" y2="78994"/>
                        <a14:backgroundMark x1="46154" y1="79586" x2="46154" y2="79586"/>
                        <a14:backgroundMark x1="47337" y1="80473" x2="47337" y2="80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17" y="3873869"/>
            <a:ext cx="3129822" cy="3129822"/>
          </a:xfrm>
          <a:prstGeom prst="rect">
            <a:avLst/>
          </a:prstGeom>
        </p:spPr>
      </p:pic>
      <p:pic>
        <p:nvPicPr>
          <p:cNvPr id="39" name="Picture 38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01185076-66A1-4467-AFC8-4ACAB9D486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2959" y1="83432" x2="52959" y2="83432"/>
                        <a14:foregroundMark x1="73373" y1="84911" x2="73373" y2="84911"/>
                        <a14:foregroundMark x1="72781" y1="85207" x2="72781" y2="85207"/>
                        <a14:foregroundMark x1="72781" y1="85207" x2="72781" y2="85207"/>
                        <a14:foregroundMark x1="71302" y1="85799" x2="71302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66" y="3873869"/>
            <a:ext cx="3044732" cy="30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51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7903 0.0020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570</Words>
  <Application>Microsoft Office PowerPoint</Application>
  <PresentationFormat>Widescreen</PresentationFormat>
  <Paragraphs>72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Calibri</vt:lpstr>
      <vt:lpstr>Coiny</vt:lpstr>
      <vt:lpstr>等线</vt:lpstr>
      <vt:lpstr>等线 Light</vt:lpstr>
      <vt:lpstr>Impact</vt:lpstr>
      <vt:lpstr>LNTH-Kids  Chinese Font 1</vt:lpstr>
      <vt:lpstr>Times New Roman</vt:lpstr>
      <vt:lpstr>UTM Avo</vt:lpstr>
      <vt:lpstr>UTM Windsor BT</vt:lpstr>
      <vt:lpstr>UVN Mang Cau Nang</vt:lpstr>
      <vt:lpstr>Zilla Slab</vt:lpstr>
      <vt:lpstr>仓耳玄三M W05</vt:lpstr>
      <vt:lpstr>李旭科书法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KTUTS</cp:keywords>
  <cp:lastModifiedBy>ADMIN</cp:lastModifiedBy>
  <cp:revision>113</cp:revision>
  <dcterms:created xsi:type="dcterms:W3CDTF">2019-03-29T12:25:33Z</dcterms:created>
  <dcterms:modified xsi:type="dcterms:W3CDTF">2022-11-21T14:10:11Z</dcterms:modified>
</cp:coreProperties>
</file>