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9" r:id="rId3"/>
    <p:sldMasterId id="2147483703" r:id="rId4"/>
  </p:sldMasterIdLst>
  <p:notesMasterIdLst>
    <p:notesMasterId r:id="rId29"/>
  </p:notesMasterIdLst>
  <p:sldIdLst>
    <p:sldId id="1552" r:id="rId5"/>
    <p:sldId id="257" r:id="rId6"/>
    <p:sldId id="2642" r:id="rId7"/>
    <p:sldId id="372" r:id="rId8"/>
    <p:sldId id="373" r:id="rId9"/>
    <p:sldId id="374" r:id="rId10"/>
    <p:sldId id="375" r:id="rId11"/>
    <p:sldId id="281" r:id="rId12"/>
    <p:sldId id="295" r:id="rId13"/>
    <p:sldId id="288" r:id="rId14"/>
    <p:sldId id="2651" r:id="rId15"/>
    <p:sldId id="2652" r:id="rId16"/>
    <p:sldId id="2654" r:id="rId17"/>
    <p:sldId id="2643" r:id="rId18"/>
    <p:sldId id="2644" r:id="rId19"/>
    <p:sldId id="2650" r:id="rId20"/>
    <p:sldId id="2647" r:id="rId21"/>
    <p:sldId id="2648" r:id="rId22"/>
    <p:sldId id="2649" r:id="rId23"/>
    <p:sldId id="287" r:id="rId24"/>
    <p:sldId id="2641" r:id="rId25"/>
    <p:sldId id="2645" r:id="rId26"/>
    <p:sldId id="2646" r:id="rId27"/>
    <p:sldId id="29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82" d="100"/>
          <a:sy n="82" d="100"/>
        </p:scale>
        <p:origin x="72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o Phuong" userId="dd1b873d0ed009f0" providerId="LiveId" clId="{3E59D2A1-072D-4D60-BDE3-DAEA9C6195E0}"/>
    <pc:docChg chg="custSel addSld modSld sldOrd">
      <pc:chgData name="Thao Phuong" userId="dd1b873d0ed009f0" providerId="LiveId" clId="{3E59D2A1-072D-4D60-BDE3-DAEA9C6195E0}" dt="2023-03-28T04:57:49.289" v="61" actId="1076"/>
      <pc:docMkLst>
        <pc:docMk/>
      </pc:docMkLst>
      <pc:sldChg chg="delSp modSp mod delAnim">
        <pc:chgData name="Thao Phuong" userId="dd1b873d0ed009f0" providerId="LiveId" clId="{3E59D2A1-072D-4D60-BDE3-DAEA9C6195E0}" dt="2023-03-28T04:57:49.289" v="61" actId="1076"/>
        <pc:sldMkLst>
          <pc:docMk/>
          <pc:sldMk cId="3408148035" sldId="281"/>
        </pc:sldMkLst>
        <pc:spChg chg="del">
          <ac:chgData name="Thao Phuong" userId="dd1b873d0ed009f0" providerId="LiveId" clId="{3E59D2A1-072D-4D60-BDE3-DAEA9C6195E0}" dt="2023-03-28T04:57:43.068" v="59" actId="478"/>
          <ac:spMkLst>
            <pc:docMk/>
            <pc:sldMk cId="3408148035" sldId="281"/>
            <ac:spMk id="9" creationId="{6B1D16C7-D41E-4284-A9E6-3DDF78D0840D}"/>
          </ac:spMkLst>
        </pc:spChg>
        <pc:picChg chg="mod">
          <ac:chgData name="Thao Phuong" userId="dd1b873d0ed009f0" providerId="LiveId" clId="{3E59D2A1-072D-4D60-BDE3-DAEA9C6195E0}" dt="2023-03-28T04:57:46.149" v="60" actId="1076"/>
          <ac:picMkLst>
            <pc:docMk/>
            <pc:sldMk cId="3408148035" sldId="281"/>
            <ac:picMk id="5" creationId="{EE3ADFF9-765A-3247-4D0F-F7EB42349719}"/>
          </ac:picMkLst>
        </pc:picChg>
        <pc:picChg chg="mod">
          <ac:chgData name="Thao Phuong" userId="dd1b873d0ed009f0" providerId="LiveId" clId="{3E59D2A1-072D-4D60-BDE3-DAEA9C6195E0}" dt="2023-03-28T04:57:49.289" v="61" actId="1076"/>
          <ac:picMkLst>
            <pc:docMk/>
            <pc:sldMk cId="3408148035" sldId="281"/>
            <ac:picMk id="11" creationId="{4E62CCAE-5727-A74C-7C25-3BA8FEAD6B0B}"/>
          </ac:picMkLst>
        </pc:picChg>
      </pc:sldChg>
      <pc:sldChg chg="modSp add mod ord">
        <pc:chgData name="Thao Phuong" userId="dd1b873d0ed009f0" providerId="LiveId" clId="{3E59D2A1-072D-4D60-BDE3-DAEA9C6195E0}" dt="2023-03-28T04:57:33.621" v="58" actId="1076"/>
        <pc:sldMkLst>
          <pc:docMk/>
          <pc:sldMk cId="0" sldId="1552"/>
        </pc:sldMkLst>
        <pc:spChg chg="mod">
          <ac:chgData name="Thao Phuong" userId="dd1b873d0ed009f0" providerId="LiveId" clId="{3E59D2A1-072D-4D60-BDE3-DAEA9C6195E0}" dt="2023-03-28T04:57:33.621" v="58" actId="1076"/>
          <ac:spMkLst>
            <pc:docMk/>
            <pc:sldMk cId="0" sldId="1552"/>
            <ac:spMk id="41990" creationId="{2478F3B8-589F-0718-9DB0-032D57A2953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8E5A8-536B-4DC1-8ECF-5CE9BFAB624E}" type="datetimeFigureOut">
              <a:rPr lang="en-US" smtClean="0"/>
              <a:t>3/28/2023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09009-68B9-4546-8336-F1B9F0BD1E30}" type="slidenum">
              <a:rPr lang="en-US" smtClean="0"/>
              <a:t>‹#›</a:t>
            </a:fld>
            <a:endParaRPr lang="en-US"/>
          </a:p>
        </p:txBody>
      </p:sp>
    </p:spTree>
    <p:extLst>
      <p:ext uri="{BB962C8B-B14F-4D97-AF65-F5344CB8AC3E}">
        <p14:creationId xmlns:p14="http://schemas.microsoft.com/office/powerpoint/2010/main" val="76675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378243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297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330872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53199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20.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2023/3/28</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2839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2023/3/28</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23692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2023/3/28</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80360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1747701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74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3/28/2023</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8301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587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3/28/2023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6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3/28/2023</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90559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3/28/2023</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7542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3/28/2023</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5529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2023/3/28</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61410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3/28/2023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6582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92000"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7654" y="289310"/>
            <a:ext cx="11218568"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25800" y="1470417"/>
            <a:ext cx="734040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96600" y="4893379"/>
            <a:ext cx="5398800"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87336" y="5133935"/>
            <a:ext cx="2497"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27311" y="5883038"/>
            <a:ext cx="3695"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734648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3620049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2906125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3251663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92000"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7654" y="289310"/>
            <a:ext cx="11218568"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562700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426344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11700" y="954400"/>
            <a:ext cx="6231600"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2625275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634354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323837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2023/3/28</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22880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119020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82867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923870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3808340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2478259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706361"/>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0408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2023/3/28</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0364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2023/3/28</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0911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2023/3/28</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9227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2023/3/28</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28998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2023/3/28</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410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2023/3/28</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869626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74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980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970619143"/>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8743940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mc:AlternateContent xmlns:mc="http://schemas.openxmlformats.org/markup-compatibility/2006" xmlns:p14="http://schemas.microsoft.com/office/powerpoint/2010/main">
    <mc:Choice Requires="p14">
      <p:transition>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png"/><Relationship Id="rId3" Type="http://schemas.openxmlformats.org/officeDocument/2006/relationships/image" Target="../media/image18.emf"/><Relationship Id="rId7" Type="http://schemas.openxmlformats.org/officeDocument/2006/relationships/image" Target="../media/image43.jpeg"/><Relationship Id="rId12"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image" Target="../media/image47.pn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53.jpe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8.emf"/><Relationship Id="rId7"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5.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6.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4.png"/><Relationship Id="rId5" Type="http://schemas.microsoft.com/office/2007/relationships/hdphoto" Target="../media/hdphoto4.wdp"/><Relationship Id="rId4" Type="http://schemas.openxmlformats.org/officeDocument/2006/relationships/image" Target="../media/image1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emf"/><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B26E5A1A-B25F-A58F-B7AC-BE80055B2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0" y="4349"/>
            <a:ext cx="12176541" cy="684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a:extLst>
              <a:ext uri="{FF2B5EF4-FFF2-40B4-BE49-F238E27FC236}">
                <a16:creationId xmlns:a16="http://schemas.microsoft.com/office/drawing/2014/main" id="{492FF2C7-A315-E59C-70D4-882379353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 y="4347"/>
            <a:ext cx="1522068" cy="152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B420826-F15B-987F-30D0-49A867416834}"/>
              </a:ext>
            </a:extLst>
          </p:cNvPr>
          <p:cNvSpPr txBox="1"/>
          <p:nvPr/>
        </p:nvSpPr>
        <p:spPr>
          <a:xfrm>
            <a:off x="3767403" y="480381"/>
            <a:ext cx="6453329" cy="522579"/>
          </a:xfrm>
          <a:prstGeom prst="rect">
            <a:avLst/>
          </a:prstGeom>
          <a:noFill/>
        </p:spPr>
        <p:txBody>
          <a:bodyPr>
            <a:spAutoFit/>
          </a:bodyPr>
          <a:lstStyle/>
          <a:p>
            <a:pPr defTabSz="684964">
              <a:defRPr/>
            </a:pPr>
            <a:r>
              <a:rPr lang="en-US" sz="2796" b="1" dirty="0">
                <a:solidFill>
                  <a:srgbClr val="70AD47">
                    <a:lumMod val="75000"/>
                  </a:srgbClr>
                </a:solidFill>
                <a:latin typeface="UVN Van Chuong Nang" panose="00000400000000000000" pitchFamily="2" charset="0"/>
                <a:ea typeface="等线" panose="02010600030101010101" pitchFamily="2" charset="-122"/>
              </a:rPr>
              <a:t>TRƯỜNG TIỂU HỌC PHÚC LỢI</a:t>
            </a:r>
            <a:endParaRPr lang="vi-VN" sz="2796" b="1" dirty="0">
              <a:solidFill>
                <a:srgbClr val="70AD47">
                  <a:lumMod val="75000"/>
                </a:srgbClr>
              </a:solidFill>
              <a:latin typeface="Arial" panose="020B0604020202020204" pitchFamily="34" charset="0"/>
              <a:ea typeface="等线" panose="02010600030101010101" pitchFamily="2" charset="-122"/>
            </a:endParaRPr>
          </a:p>
        </p:txBody>
      </p:sp>
      <p:sp>
        <p:nvSpPr>
          <p:cNvPr id="7" name="TextBox 6">
            <a:extLst>
              <a:ext uri="{FF2B5EF4-FFF2-40B4-BE49-F238E27FC236}">
                <a16:creationId xmlns:a16="http://schemas.microsoft.com/office/drawing/2014/main" id="{B618510B-F213-4B03-AB01-7D7FBDF140DA}"/>
              </a:ext>
            </a:extLst>
          </p:cNvPr>
          <p:cNvSpPr txBox="1"/>
          <p:nvPr/>
        </p:nvSpPr>
        <p:spPr>
          <a:xfrm>
            <a:off x="4125952" y="1441488"/>
            <a:ext cx="3493621" cy="714811"/>
          </a:xfrm>
          <a:prstGeom prst="rect">
            <a:avLst/>
          </a:prstGeom>
          <a:noFill/>
        </p:spPr>
        <p:txBody>
          <a:bodyPr>
            <a:spAutoFit/>
          </a:bodyPr>
          <a:lstStyle/>
          <a:p>
            <a:pPr algn="ctr" defTabSz="684964">
              <a:defRPr/>
            </a:pPr>
            <a:r>
              <a:rPr lang="en-US" sz="4045" spc="-113" dirty="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TUẦN </a:t>
            </a:r>
            <a:r>
              <a:rPr lang="vi-VN" sz="4045" spc="-113" dirty="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29 </a:t>
            </a:r>
            <a:endParaRPr lang="en-US" sz="4045" spc="-113" dirty="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endParaRPr>
          </a:p>
        </p:txBody>
      </p:sp>
      <p:sp>
        <p:nvSpPr>
          <p:cNvPr id="41990" name="TextBox 7">
            <a:extLst>
              <a:ext uri="{FF2B5EF4-FFF2-40B4-BE49-F238E27FC236}">
                <a16:creationId xmlns:a16="http://schemas.microsoft.com/office/drawing/2014/main" id="{2478F3B8-589F-0718-9DB0-032D57A29532}"/>
              </a:ext>
            </a:extLst>
          </p:cNvPr>
          <p:cNvSpPr txBox="1">
            <a:spLocks noChangeArrowheads="1"/>
          </p:cNvSpPr>
          <p:nvPr/>
        </p:nvSpPr>
        <p:spPr bwMode="auto">
          <a:xfrm>
            <a:off x="688001" y="2226699"/>
            <a:ext cx="10369521" cy="195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defTabSz="684964" fontAlgn="base">
              <a:lnSpc>
                <a:spcPct val="100000"/>
              </a:lnSpc>
              <a:spcBef>
                <a:spcPct val="0"/>
              </a:spcBef>
              <a:spcAft>
                <a:spcPct val="0"/>
              </a:spcAft>
              <a:buNone/>
              <a:defRPr/>
            </a:pPr>
            <a:r>
              <a:rPr lang="vi-VN" altLang="en-AI" sz="4045" b="1" dirty="0">
                <a:solidFill>
                  <a:srgbClr val="FF0000"/>
                </a:solidFill>
                <a:latin typeface="Times New Roman" panose="02020603050405020304" pitchFamily="18" charset="0"/>
                <a:ea typeface="Zilla Slab"/>
                <a:cs typeface="Times New Roman" panose="02020603050405020304" pitchFamily="18" charset="0"/>
              </a:rPr>
              <a:t>Toán</a:t>
            </a:r>
            <a:endParaRPr lang="en-US" altLang="en-AI" sz="4045" b="1" dirty="0">
              <a:solidFill>
                <a:srgbClr val="FF0000"/>
              </a:solidFill>
              <a:latin typeface="Times New Roman" panose="02020603050405020304" pitchFamily="18" charset="0"/>
              <a:ea typeface="Zilla Slab"/>
              <a:cs typeface="Times New Roman" panose="02020603050405020304" pitchFamily="18" charset="0"/>
            </a:endParaRPr>
          </a:p>
          <a:p>
            <a:pPr algn="ctr" defTabSz="684964" fontAlgn="base">
              <a:lnSpc>
                <a:spcPct val="100000"/>
              </a:lnSpc>
              <a:spcBef>
                <a:spcPct val="0"/>
              </a:spcBef>
              <a:spcAft>
                <a:spcPct val="0"/>
              </a:spcAft>
              <a:buNone/>
              <a:defRPr/>
            </a:pPr>
            <a:r>
              <a:rPr lang="vi-VN" altLang="en-AI" sz="4045" b="1" dirty="0">
                <a:solidFill>
                  <a:srgbClr val="FF0000"/>
                </a:solidFill>
                <a:latin typeface="Times New Roman" panose="02020603050405020304" pitchFamily="18" charset="0"/>
                <a:ea typeface="Zilla Slab"/>
                <a:cs typeface="Times New Roman" panose="02020603050405020304" pitchFamily="18" charset="0"/>
              </a:rPr>
              <a:t>Tiền Việt Nam</a:t>
            </a:r>
            <a:r>
              <a:rPr lang="en-US" altLang="en-AI" sz="4045" b="1" dirty="0">
                <a:solidFill>
                  <a:srgbClr val="FF0000"/>
                </a:solidFill>
                <a:latin typeface="Times New Roman" panose="02020603050405020304" pitchFamily="18" charset="0"/>
                <a:ea typeface="Zilla Slab"/>
                <a:cs typeface="Times New Roman" panose="02020603050405020304" pitchFamily="18" charset="0"/>
              </a:rPr>
              <a:t> (</a:t>
            </a:r>
            <a:r>
              <a:rPr lang="vi-VN" altLang="en-AI" sz="4045" b="1" dirty="0">
                <a:solidFill>
                  <a:srgbClr val="FF0000"/>
                </a:solidFill>
                <a:latin typeface="Times New Roman" panose="02020603050405020304" pitchFamily="18" charset="0"/>
                <a:ea typeface="Zilla Slab"/>
                <a:cs typeface="Times New Roman" panose="02020603050405020304" pitchFamily="18" charset="0"/>
              </a:rPr>
              <a:t>T1</a:t>
            </a:r>
            <a:r>
              <a:rPr lang="en-US" altLang="en-AI" sz="4045" b="1" dirty="0">
                <a:solidFill>
                  <a:srgbClr val="FF0000"/>
                </a:solidFill>
                <a:latin typeface="Times New Roman" panose="02020603050405020304" pitchFamily="18" charset="0"/>
                <a:ea typeface="Zilla Slab"/>
                <a:cs typeface="Times New Roman" panose="02020603050405020304" pitchFamily="18" charset="0"/>
              </a:rPr>
              <a:t>)</a:t>
            </a:r>
            <a:endParaRPr lang="vi-VN" altLang="en-AI" sz="4045" b="1" dirty="0">
              <a:solidFill>
                <a:srgbClr val="FF0000"/>
              </a:solidFill>
              <a:latin typeface="Times New Roman" panose="02020603050405020304" pitchFamily="18" charset="0"/>
              <a:ea typeface="Zilla Slab"/>
              <a:cs typeface="Times New Roman" panose="02020603050405020304" pitchFamily="18" charset="0"/>
            </a:endParaRPr>
          </a:p>
          <a:p>
            <a:pPr algn="ctr" defTabSz="684964" fontAlgn="base">
              <a:lnSpc>
                <a:spcPct val="100000"/>
              </a:lnSpc>
              <a:spcBef>
                <a:spcPct val="0"/>
              </a:spcBef>
              <a:spcAft>
                <a:spcPct val="0"/>
              </a:spcAft>
              <a:buNone/>
              <a:defRPr/>
            </a:pPr>
            <a:endParaRPr lang="en-US" altLang="en-AI" sz="4045" b="1" dirty="0">
              <a:solidFill>
                <a:srgbClr val="FF0000"/>
              </a:solidFill>
              <a:latin typeface="Times New Roman" panose="02020603050405020304" pitchFamily="18" charset="0"/>
              <a:ea typeface="Zilla Slab"/>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37D4D2B-D8E4-AFB6-ADC2-263E5DC2483C}"/>
              </a:ext>
            </a:extLst>
          </p:cNvPr>
          <p:cNvPicPr>
            <a:picLocks noChangeAspect="1"/>
          </p:cNvPicPr>
          <p:nvPr/>
        </p:nvPicPr>
        <p:blipFill>
          <a:blip r:embed="rId4"/>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a16="http://schemas.microsoft.com/office/drawing/2014/main" id="{AD7134D1-3E5C-9AED-C4DF-DF49402F9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a16="http://schemas.microsoft.com/office/drawing/2014/main" id="{F6CAB8AB-942F-AB54-78BB-78AA3C8B9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438150" y="3081334"/>
            <a:ext cx="1163002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Mặt </a:t>
            </a:r>
            <a:r>
              <a:rPr lang="en-US" sz="2800" b="1" dirty="0" err="1">
                <a:solidFill>
                  <a:prstClr val="black"/>
                </a:solidFill>
                <a:latin typeface="Calibri" panose="020F0502020204030204" pitchFamily="34" charset="0"/>
                <a:cs typeface="Calibri" panose="020F0502020204030204" pitchFamily="34" charset="0"/>
              </a:rPr>
              <a:t>phải</a:t>
            </a:r>
            <a:r>
              <a:rPr lang="vi-VN" sz="2800" b="1" dirty="0">
                <a:solidFill>
                  <a:prstClr val="black"/>
                </a:solidFill>
                <a:latin typeface="Calibri" panose="020F0502020204030204" pitchFamily="34" charset="0"/>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499F3318-AF4E-ECF7-F74D-6E6564AAD715}"/>
              </a:ext>
            </a:extLst>
          </p:cNvPr>
          <p:cNvPicPr>
            <a:picLocks noChangeAspect="1"/>
          </p:cNvPicPr>
          <p:nvPr/>
        </p:nvPicPr>
        <p:blipFill>
          <a:blip r:embed="rId4"/>
          <a:stretch>
            <a:fillRect/>
          </a:stretch>
        </p:blipFill>
        <p:spPr>
          <a:xfrm>
            <a:off x="857250" y="1409700"/>
            <a:ext cx="10591800" cy="1676400"/>
          </a:xfrm>
          <a:prstGeom prst="rect">
            <a:avLst/>
          </a:prstGeom>
        </p:spPr>
      </p:pic>
      <p:pic>
        <p:nvPicPr>
          <p:cNvPr id="9" name="Picture 8">
            <a:extLst>
              <a:ext uri="{FF2B5EF4-FFF2-40B4-BE49-F238E27FC236}">
                <a16:creationId xmlns:a16="http://schemas.microsoft.com/office/drawing/2014/main" id="{7223198E-9D8C-9005-2EDC-D646CF61A31C}"/>
              </a:ext>
            </a:extLst>
          </p:cNvPr>
          <p:cNvPicPr>
            <a:picLocks noChangeAspect="1"/>
          </p:cNvPicPr>
          <p:nvPr/>
        </p:nvPicPr>
        <p:blipFill>
          <a:blip r:embed="rId5"/>
          <a:stretch>
            <a:fillRect/>
          </a:stretch>
        </p:blipFill>
        <p:spPr>
          <a:xfrm>
            <a:off x="1085850" y="4129087"/>
            <a:ext cx="10458450" cy="1609725"/>
          </a:xfrm>
          <a:prstGeom prst="rect">
            <a:avLst/>
          </a:prstGeom>
        </p:spPr>
      </p:pic>
    </p:spTree>
    <p:extLst>
      <p:ext uri="{BB962C8B-B14F-4D97-AF65-F5344CB8AC3E}">
        <p14:creationId xmlns:p14="http://schemas.microsoft.com/office/powerpoint/2010/main" val="1989163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a16="http://schemas.microsoft.com/office/drawing/2014/main" id="{932FE8AD-E666-A68A-2158-735252AF2395}"/>
              </a:ext>
            </a:extLst>
          </p:cNvPr>
          <p:cNvSpPr txBox="1"/>
          <p:nvPr/>
        </p:nvSpPr>
        <p:spPr>
          <a:xfrm>
            <a:off x="1000125" y="3096220"/>
            <a:ext cx="3012484"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a16="http://schemas.microsoft.com/office/drawing/2014/main" id="{049460D9-7090-4CF1-7B9B-FEE4896FD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18C898-5FA9-DF6D-9A2C-3A25F15D11EF}"/>
              </a:ext>
            </a:extLst>
          </p:cNvPr>
          <p:cNvPicPr>
            <a:picLocks noChangeAspect="1"/>
          </p:cNvPicPr>
          <p:nvPr/>
        </p:nvPicPr>
        <p:blipFill>
          <a:blip r:embed="rId5"/>
          <a:stretch>
            <a:fillRect/>
          </a:stretch>
        </p:blipFill>
        <p:spPr>
          <a:xfrm>
            <a:off x="395287" y="1400175"/>
            <a:ext cx="3626304" cy="1562100"/>
          </a:xfrm>
          <a:prstGeom prst="rect">
            <a:avLst/>
          </a:prstGeom>
        </p:spPr>
      </p:pic>
      <p:sp>
        <p:nvSpPr>
          <p:cNvPr id="10" name="TextBox 9">
            <a:extLst>
              <a:ext uri="{FF2B5EF4-FFF2-40B4-BE49-F238E27FC236}">
                <a16:creationId xmlns:a16="http://schemas.microsoft.com/office/drawing/2014/main" id="{92B31606-6697-BD46-BCC7-656F6A9EC99A}"/>
              </a:ext>
            </a:extLst>
          </p:cNvPr>
          <p:cNvSpPr txBox="1"/>
          <p:nvPr/>
        </p:nvSpPr>
        <p:spPr>
          <a:xfrm>
            <a:off x="4457699" y="3039070"/>
            <a:ext cx="3203757" cy="954107"/>
          </a:xfrm>
          <a:prstGeom prst="rect">
            <a:avLst/>
          </a:prstGeom>
          <a:noFill/>
        </p:spPr>
        <p:txBody>
          <a:bodyPr wrap="square" rtlCol="0">
            <a:spAutoFit/>
          </a:bodyPr>
          <a:lstStyle/>
          <a:p>
            <a:pPr lvl="0" algn="ctr"/>
            <a:r>
              <a:rPr lang="en-US" sz="2800" b="1" dirty="0" err="1">
                <a:solidFill>
                  <a:prstClr val="black"/>
                </a:solidFill>
                <a:latin typeface="Calibri" panose="020F0502020204030204" pitchFamily="34" charset="0"/>
                <a:cs typeface="Calibri" panose="020F0502020204030204" pitchFamily="34" charset="0"/>
              </a:rPr>
              <a:t>Nhà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máy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dệt</a:t>
            </a:r>
            <a:r>
              <a:rPr lang="en-US" sz="2800" b="1" dirty="0">
                <a:solidFill>
                  <a:prstClr val="black"/>
                </a:solidFill>
                <a:latin typeface="Calibri" panose="020F0502020204030204" pitchFamily="34" charset="0"/>
                <a:cs typeface="Calibri" panose="020F0502020204030204" pitchFamily="34" charset="0"/>
              </a:rPr>
              <a:t> Nam </a:t>
            </a:r>
            <a:r>
              <a:rPr lang="en-US" sz="2800" b="1" dirty="0" err="1">
                <a:solidFill>
                  <a:prstClr val="black"/>
                </a:solidFill>
                <a:latin typeface="Calibri" panose="020F0502020204030204" pitchFamily="34" charset="0"/>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B93D15FB-5E3F-89B8-91E0-7725530D2A65}"/>
              </a:ext>
            </a:extLst>
          </p:cNvPr>
          <p:cNvPicPr>
            <a:picLocks noChangeAspect="1"/>
          </p:cNvPicPr>
          <p:nvPr/>
        </p:nvPicPr>
        <p:blipFill>
          <a:blip r:embed="rId6"/>
          <a:stretch>
            <a:fillRect/>
          </a:stretch>
        </p:blipFill>
        <p:spPr>
          <a:xfrm>
            <a:off x="8143874" y="723899"/>
            <a:ext cx="3228975" cy="3228975"/>
          </a:xfrm>
          <a:prstGeom prst="rect">
            <a:avLst/>
          </a:prstGeom>
        </p:spPr>
      </p:pic>
      <p:sp>
        <p:nvSpPr>
          <p:cNvPr id="13" name="TextBox 12">
            <a:extLst>
              <a:ext uri="{FF2B5EF4-FFF2-40B4-BE49-F238E27FC236}">
                <a16:creationId xmlns:a16="http://schemas.microsoft.com/office/drawing/2014/main" id="{D3511F18-B6A2-6343-D16E-20A9D21CC34E}"/>
              </a:ext>
            </a:extLst>
          </p:cNvPr>
          <p:cNvSpPr txBox="1"/>
          <p:nvPr/>
        </p:nvSpPr>
        <p:spPr>
          <a:xfrm>
            <a:off x="8181974" y="4039195"/>
            <a:ext cx="3203757"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884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a16="http://schemas.microsoft.com/office/drawing/2014/main" id="{AD501057-754F-3F84-3518-1F135364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a16="http://schemas.microsoft.com/office/drawing/2014/main" id="{EC56F31F-8DAB-918C-A17E-C8F86706A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a16="http://schemas.microsoft.com/office/drawing/2014/main" id="{4A2ACCBC-CDFB-E1D0-6D61-82C44ED2E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a16="http://schemas.microsoft.com/office/drawing/2014/main" id="{6E703B70-3ECA-FE7B-EE38-7C0A4A4C9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a16="http://schemas.microsoft.com/office/drawing/2014/main" id="{86CC3ED1-19EC-68A3-12F1-D053AE0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a16="http://schemas.microsoft.com/office/drawing/2014/main" id="{65E7F39F-74F5-46E8-9DFB-2F5FDA65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000" b="1" kern="0" dirty="0" err="1">
                <a:solidFill>
                  <a:srgbClr val="000000"/>
                </a:solidFill>
                <a:latin typeface="Calibri" panose="020F0502020204030204" pitchFamily="34" charset="0"/>
                <a:cs typeface="Calibri" panose="020F0502020204030204" pitchFamily="34" charset="0"/>
                <a:sym typeface="Arial"/>
              </a:rPr>
              <a:t>Em</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hãy</a:t>
            </a:r>
            <a:r>
              <a:rPr lang="en-US" sz="4000" b="1" kern="0" dirty="0">
                <a:solidFill>
                  <a:srgbClr val="000000"/>
                </a:solidFill>
                <a:latin typeface="Calibri" panose="020F0502020204030204" pitchFamily="34" charset="0"/>
                <a:cs typeface="Calibri" panose="020F0502020204030204" pitchFamily="34" charset="0"/>
                <a:sym typeface="Arial"/>
              </a:rPr>
              <a:t> so </a:t>
            </a:r>
            <a:r>
              <a:rPr lang="en-US" sz="4000" b="1" kern="0" dirty="0" err="1">
                <a:solidFill>
                  <a:srgbClr val="000000"/>
                </a:solidFill>
                <a:latin typeface="Calibri" panose="020F0502020204030204" pitchFamily="34" charset="0"/>
                <a:cs typeface="Calibri" panose="020F0502020204030204" pitchFamily="34" charset="0"/>
                <a:sym typeface="Arial"/>
              </a:rPr>
              <a:t>sánh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sự</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giống</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và</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khác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nhau</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giữa</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tờ</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tiền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polyme</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có</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mệnh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giá</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từ</a:t>
            </a:r>
            <a:r>
              <a:rPr lang="en-US" sz="4000" b="1" kern="0" dirty="0">
                <a:solidFill>
                  <a:srgbClr val="000000"/>
                </a:solidFill>
                <a:latin typeface="Calibri" panose="020F0502020204030204" pitchFamily="34" charset="0"/>
                <a:cs typeface="Calibri" panose="020F0502020204030204" pitchFamily="34" charset="0"/>
                <a:sym typeface="Arial"/>
              </a:rPr>
              <a:t> 20.000đ </a:t>
            </a:r>
            <a:r>
              <a:rPr lang="en-US" sz="4000" b="1" kern="0" dirty="0" err="1">
                <a:solidFill>
                  <a:srgbClr val="000000"/>
                </a:solidFill>
                <a:latin typeface="Calibri" panose="020F0502020204030204" pitchFamily="34" charset="0"/>
                <a:cs typeface="Calibri" panose="020F0502020204030204" pitchFamily="34" charset="0"/>
                <a:sym typeface="Arial"/>
              </a:rPr>
              <a:t>đến</a:t>
            </a:r>
            <a:r>
              <a:rPr lang="en-US" sz="4000" b="1" kern="0" dirty="0">
                <a:solidFill>
                  <a:srgbClr val="000000"/>
                </a:solidFill>
                <a:latin typeface="Calibri" panose="020F0502020204030204" pitchFamily="34" charset="0"/>
                <a:cs typeface="Calibri" panose="020F0502020204030204" pitchFamily="34" charset="0"/>
                <a:sym typeface="Arial"/>
              </a:rPr>
              <a:t> 500.000đ</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khác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của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tờ</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tiền</a:t>
            </a:r>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Giống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nhau</a:t>
            </a:r>
            <a:r>
              <a:rPr lang="en-US" sz="3200" b="1" i="1" dirty="0">
                <a:solidFill>
                  <a:srgbClr val="FF000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561975" y="3081334"/>
            <a:ext cx="11258549" cy="954107"/>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phải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Cộng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hòa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chủ</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nghĩa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huy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chân</a:t>
            </a:r>
            <a:r>
              <a:rPr lang="en-US" sz="2800" b="1" dirty="0">
                <a:latin typeface="Calibri" panose="020F0502020204030204" pitchFamily="34" charset="0"/>
                <a:cs typeface="Calibri" panose="020F0502020204030204" pitchFamily="34" charset="0"/>
              </a:rPr>
              <a:t> dung </a:t>
            </a:r>
            <a:r>
              <a:rPr lang="en-US" sz="2800" b="1" dirty="0" err="1">
                <a:latin typeface="Calibri" panose="020F0502020204030204" pitchFamily="34" charset="0"/>
                <a:cs typeface="Calibri" panose="020F0502020204030204" pitchFamily="34" charset="0"/>
              </a:rPr>
              <a:t>Bác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Hồ</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mệnh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số</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seri</a:t>
            </a:r>
            <a:r>
              <a:rPr lang="en-US" sz="2800" b="1" dirty="0">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3C487CF0-6903-7746-55D6-C04903A0F068}"/>
              </a:ext>
            </a:extLst>
          </p:cNvPr>
          <p:cNvSpPr txBox="1"/>
          <p:nvPr/>
        </p:nvSpPr>
        <p:spPr>
          <a:xfrm>
            <a:off x="2262156" y="5667393"/>
            <a:ext cx="8458790" cy="523220"/>
          </a:xfrm>
          <a:prstGeom prst="rect">
            <a:avLst/>
          </a:prstGeom>
          <a:noFill/>
        </p:spPr>
        <p:txBody>
          <a:bodyPr wrap="none" rtlCol="0">
            <a:spAutoFit/>
          </a:bodyPr>
          <a:lstStyle/>
          <a:p>
            <a:pPr algn="just"/>
            <a:r>
              <a:rPr lang="en-US" sz="2800"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hàng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nước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a:t>
            </a:r>
            <a:r>
              <a:rPr lang="en-US" sz="2200" b="1" dirty="0">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109DB2B4-2AB9-B08C-7074-CA882A5F4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a16="http://schemas.microsoft.com/office/drawing/2014/main" id="{D752DD7A-0720-481E-8BA9-D561DCAE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a16="http://schemas.microsoft.com/office/drawing/2014/main" id="{B3787804-9530-FF8E-0080-539A757A0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a16="http://schemas.microsoft.com/office/drawing/2014/main" id="{260FB8DC-000A-222F-6D24-9E763E5F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a16="http://schemas.microsoft.com/office/drawing/2014/main" id="{B4B85F62-23DA-C435-D227-2F3C3E2F4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a16="http://schemas.microsoft.com/office/drawing/2014/main" id="{B4631E44-9B3D-DBDC-23F3-07E37F9C71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a16="http://schemas.microsoft.com/office/drawing/2014/main" id="{2D227D2B-2DF7-01DB-1776-1D4B4375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0E43989-B66B-583F-6F31-664BA8F07347}"/>
              </a:ext>
            </a:extLst>
          </p:cNvPr>
          <p:cNvPicPr>
            <a:picLocks noChangeAspect="1"/>
          </p:cNvPicPr>
          <p:nvPr/>
        </p:nvPicPr>
        <p:blipFill>
          <a:blip r:embed="rId11"/>
          <a:stretch>
            <a:fillRect/>
          </a:stretch>
        </p:blipFill>
        <p:spPr>
          <a:xfrm>
            <a:off x="9676295" y="1838325"/>
            <a:ext cx="2415692" cy="1042987"/>
          </a:xfrm>
          <a:prstGeom prst="rect">
            <a:avLst/>
          </a:prstGeom>
        </p:spPr>
      </p:pic>
      <p:pic>
        <p:nvPicPr>
          <p:cNvPr id="26" name="Picture 25">
            <a:extLst>
              <a:ext uri="{FF2B5EF4-FFF2-40B4-BE49-F238E27FC236}">
                <a16:creationId xmlns:a16="http://schemas.microsoft.com/office/drawing/2014/main" id="{64351E37-840B-FFC7-ABFD-61AA6E925041}"/>
              </a:ext>
            </a:extLst>
          </p:cNvPr>
          <p:cNvPicPr>
            <a:picLocks noChangeAspect="1"/>
          </p:cNvPicPr>
          <p:nvPr/>
        </p:nvPicPr>
        <p:blipFill>
          <a:blip r:embed="rId12"/>
          <a:stretch>
            <a:fillRect/>
          </a:stretch>
        </p:blipFill>
        <p:spPr>
          <a:xfrm>
            <a:off x="7454792" y="4229100"/>
            <a:ext cx="2360720" cy="1095374"/>
          </a:xfrm>
          <a:prstGeom prst="rect">
            <a:avLst/>
          </a:prstGeom>
        </p:spPr>
      </p:pic>
      <p:pic>
        <p:nvPicPr>
          <p:cNvPr id="28" name="Picture 27">
            <a:extLst>
              <a:ext uri="{FF2B5EF4-FFF2-40B4-BE49-F238E27FC236}">
                <a16:creationId xmlns:a16="http://schemas.microsoft.com/office/drawing/2014/main" id="{EDD83D7C-22AB-CB68-DBA6-2B3BFEDAEA5D}"/>
              </a:ext>
            </a:extLst>
          </p:cNvPr>
          <p:cNvPicPr>
            <a:picLocks noChangeAspect="1"/>
          </p:cNvPicPr>
          <p:nvPr/>
        </p:nvPicPr>
        <p:blipFill>
          <a:blip r:embed="rId13"/>
          <a:stretch>
            <a:fillRect/>
          </a:stretch>
        </p:blipFill>
        <p:spPr>
          <a:xfrm>
            <a:off x="9804474" y="4200524"/>
            <a:ext cx="2387526" cy="1114425"/>
          </a:xfrm>
          <a:prstGeom prst="rect">
            <a:avLst/>
          </a:prstGeom>
        </p:spPr>
      </p:pic>
    </p:spTree>
    <p:extLst>
      <p:ext uri="{BB962C8B-B14F-4D97-AF65-F5344CB8AC3E}">
        <p14:creationId xmlns:p14="http://schemas.microsoft.com/office/powerpoint/2010/main" val="222058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algn="ct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Khác</a:t>
            </a: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nhau</a:t>
            </a:r>
            <a:r>
              <a:rPr lang="en-US" sz="2200" b="1" i="1" dirty="0">
                <a:solidFill>
                  <a:srgbClr val="FF000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5B78AF69-59AD-68A9-060F-8D02CA50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a16="http://schemas.microsoft.com/office/drawing/2014/main" id="{79CBD7A8-547F-E469-BDA0-26CE45F5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a16="http://schemas.microsoft.com/office/drawing/2014/main" id="{53417D1B-48D6-5E20-8281-665A5E0B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a16="http://schemas.microsoft.com/office/drawing/2014/main" id="{932FE8AD-E666-A68A-2158-735252AF2395}"/>
              </a:ext>
            </a:extLst>
          </p:cNvPr>
          <p:cNvSpPr txBox="1"/>
          <p:nvPr/>
        </p:nvSpPr>
        <p:spPr>
          <a:xfrm>
            <a:off x="1547565" y="5239345"/>
            <a:ext cx="2922595"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Chùa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Cầu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An</a:t>
            </a:r>
          </a:p>
        </p:txBody>
      </p:sp>
      <p:sp>
        <p:nvSpPr>
          <p:cNvPr id="19" name="TextBox 18">
            <a:extLst>
              <a:ext uri="{FF2B5EF4-FFF2-40B4-BE49-F238E27FC236}">
                <a16:creationId xmlns:a16="http://schemas.microsoft.com/office/drawing/2014/main" id="{A7DD8E32-6E97-DC76-35F6-3858B0F55A74}"/>
              </a:ext>
            </a:extLst>
          </p:cNvPr>
          <p:cNvSpPr txBox="1"/>
          <p:nvPr/>
        </p:nvSpPr>
        <p:spPr>
          <a:xfrm>
            <a:off x="4848223" y="4738897"/>
            <a:ext cx="3400427"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Nghênh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Lương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Đình</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Phu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Lâu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Huế</a:t>
            </a:r>
            <a:endParaRPr lang="en-US" sz="28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8239848-1D19-04C6-92F8-A21B421E0AC2}"/>
              </a:ext>
            </a:extLst>
          </p:cNvPr>
          <p:cNvSpPr txBox="1"/>
          <p:nvPr/>
        </p:nvSpPr>
        <p:spPr>
          <a:xfrm>
            <a:off x="8564146" y="4841470"/>
            <a:ext cx="3180179"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miếu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Tử</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Giám</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Nội</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a16="http://schemas.microsoft.com/office/drawing/2014/main"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a16="http://schemas.microsoft.com/office/drawing/2014/main" id="{07992934-64D7-4C94-A7E1-21AA68253B63}"/>
                </a:ext>
              </a:extLst>
            </p:cNvPr>
            <p:cNvPicPr>
              <a:picLocks noChangeAspect="1"/>
            </p:cNvPicPr>
            <p:nvPr/>
          </p:nvPicPr>
          <p:blipFill>
            <a:blip r:embed="rId4"/>
            <a:stretch>
              <a:fillRect/>
            </a:stretch>
          </p:blipFill>
          <p:spPr>
            <a:xfrm>
              <a:off x="806341" y="1600199"/>
              <a:ext cx="3592403" cy="1666875"/>
            </a:xfrm>
            <a:prstGeom prst="rect">
              <a:avLst/>
            </a:prstGeom>
          </p:spPr>
        </p:pic>
        <p:pic>
          <p:nvPicPr>
            <p:cNvPr id="8" name="Picture 7">
              <a:extLst>
                <a:ext uri="{FF2B5EF4-FFF2-40B4-BE49-F238E27FC236}">
                  <a16:creationId xmlns:a16="http://schemas.microsoft.com/office/drawing/2014/main" id="{EFCA9886-34C5-2631-E982-30236F26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a16="http://schemas.microsoft.com/office/drawing/2014/main"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a16="http://schemas.microsoft.com/office/drawing/2014/main" id="{B1EFDD9F-CE16-CE4A-9F0A-FCE15403736A}"/>
                </a:ext>
              </a:extLst>
            </p:cNvPr>
            <p:cNvPicPr>
              <a:picLocks noChangeAspect="1"/>
            </p:cNvPicPr>
            <p:nvPr/>
          </p:nvPicPr>
          <p:blipFill>
            <a:blip r:embed="rId6"/>
            <a:stretch>
              <a:fillRect/>
            </a:stretch>
          </p:blipFill>
          <p:spPr>
            <a:xfrm>
              <a:off x="6375473" y="1200148"/>
              <a:ext cx="3754745" cy="1752601"/>
            </a:xfrm>
            <a:prstGeom prst="rect">
              <a:avLst/>
            </a:prstGeom>
          </p:spPr>
        </p:pic>
        <p:pic>
          <p:nvPicPr>
            <p:cNvPr id="12" name="Picture 11">
              <a:extLst>
                <a:ext uri="{FF2B5EF4-FFF2-40B4-BE49-F238E27FC236}">
                  <a16:creationId xmlns:a16="http://schemas.microsoft.com/office/drawing/2014/main" id="{CC22E46C-354B-D27E-7D95-CE2AD35BE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a16="http://schemas.microsoft.com/office/drawing/2014/main" id="{0E7CBECD-4E01-0170-260B-B0F797F5FA53}"/>
              </a:ext>
            </a:extLst>
          </p:cNvPr>
          <p:cNvSpPr txBox="1"/>
          <p:nvPr/>
        </p:nvSpPr>
        <p:spPr>
          <a:xfrm>
            <a:off x="784668" y="5658445"/>
            <a:ext cx="4257897"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Vịnh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Hạ</a:t>
            </a:r>
            <a:r>
              <a:rPr lang="en-US" sz="2800" b="1" dirty="0">
                <a:latin typeface="Calibri" panose="020F0502020204030204" pitchFamily="34" charset="0"/>
                <a:cs typeface="Calibri" panose="020F0502020204030204" pitchFamily="34" charset="0"/>
              </a:rPr>
              <a:t> Long – </a:t>
            </a:r>
            <a:r>
              <a:rPr lang="en-US" sz="2800" b="1" dirty="0" err="1">
                <a:latin typeface="Calibri" panose="020F0502020204030204" pitchFamily="34" charset="0"/>
                <a:cs typeface="Calibri" panose="020F0502020204030204" pitchFamily="34" charset="0"/>
              </a:rPr>
              <a:t>Quảng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Ninh</a:t>
            </a:r>
            <a:endParaRPr lang="en-US" sz="28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A6F69B2-9600-E50C-D961-E52F3AB9F501}"/>
              </a:ext>
            </a:extLst>
          </p:cNvPr>
          <p:cNvSpPr txBox="1"/>
          <p:nvPr/>
        </p:nvSpPr>
        <p:spPr>
          <a:xfrm>
            <a:off x="6172203" y="5544145"/>
            <a:ext cx="4512774" cy="523220"/>
          </a:xfrm>
          <a:prstGeom prst="rect">
            <a:avLst/>
          </a:prstGeom>
          <a:noFill/>
        </p:spPr>
        <p:txBody>
          <a:bodyPr wrap="none" rtlCol="0">
            <a:spAutoFit/>
          </a:bodyPr>
          <a:lstStyle/>
          <a:p>
            <a:pPr algn="ctr"/>
            <a:r>
              <a:rPr lang="en-US" sz="2800" b="1">
                <a:latin typeface="Calibri" panose="020F0502020204030204" pitchFamily="34" charset="0"/>
                <a:cs typeface="Calibri" panose="020F0502020204030204" pitchFamily="34" charset="0"/>
              </a:rPr>
              <a:t>Làng Sen, Nam Đàn, Nghệ An</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76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00F3F67-26B2-E0E7-A92B-A24965A9CCA8}"/>
              </a:ext>
            </a:extLst>
          </p:cNvPr>
          <p:cNvPicPr>
            <a:picLocks noChangeAspect="1"/>
          </p:cNvPicPr>
          <p:nvPr/>
        </p:nvPicPr>
        <p:blipFill>
          <a:blip r:embed="rId7"/>
          <a:stretch>
            <a:fillRect/>
          </a:stretch>
        </p:blipFill>
        <p:spPr>
          <a:xfrm>
            <a:off x="3529748" y="597347"/>
            <a:ext cx="4999153" cy="1396105"/>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923925"/>
            <a:ext cx="11553825" cy="559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1070DA4D-0F9E-57A0-440D-DDC4FABF21DF}"/>
              </a:ext>
            </a:extLst>
          </p:cNvPr>
          <p:cNvSpPr/>
          <p:nvPr/>
        </p:nvSpPr>
        <p:spPr>
          <a:xfrm>
            <a:off x="419101" y="13906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085851" y="1255046"/>
            <a:ext cx="6457949" cy="859504"/>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srgbClr val="000000"/>
                </a:solidFill>
                <a:latin typeface="Calibri"/>
              </a:rPr>
              <a:t>Chú</a:t>
            </a:r>
            <a:r>
              <a:rPr lang="en-US" sz="3300" b="1" dirty="0">
                <a:solidFill>
                  <a:srgbClr val="000000"/>
                </a:solidFill>
                <a:latin typeface="Calibri"/>
              </a:rPr>
              <a:t> </a:t>
            </a:r>
            <a:r>
              <a:rPr lang="en-US" sz="3300" b="1" dirty="0" err="1">
                <a:solidFill>
                  <a:srgbClr val="000000"/>
                </a:solidFill>
                <a:latin typeface="Calibri"/>
              </a:rPr>
              <a:t>lợn</a:t>
            </a:r>
            <a:r>
              <a:rPr lang="en-US" sz="3300" b="1" dirty="0">
                <a:solidFill>
                  <a:srgbClr val="000000"/>
                </a:solidFill>
                <a:latin typeface="Calibri"/>
              </a:rPr>
              <a:t> </a:t>
            </a:r>
            <a:r>
              <a:rPr lang="en-US" sz="3300" b="1" dirty="0" err="1">
                <a:solidFill>
                  <a:srgbClr val="000000"/>
                </a:solidFill>
                <a:latin typeface="Calibri"/>
              </a:rPr>
              <a:t>nào</a:t>
            </a:r>
            <a:r>
              <a:rPr lang="en-US" sz="3300" b="1" dirty="0">
                <a:solidFill>
                  <a:srgbClr val="000000"/>
                </a:solidFill>
                <a:latin typeface="Calibri"/>
              </a:rPr>
              <a:t> </a:t>
            </a:r>
            <a:r>
              <a:rPr lang="en-US" sz="3300" b="1" dirty="0" err="1">
                <a:solidFill>
                  <a:srgbClr val="000000"/>
                </a:solidFill>
                <a:latin typeface="Calibri"/>
              </a:rPr>
              <a:t>đựng</a:t>
            </a:r>
            <a:r>
              <a:rPr lang="en-US" sz="3300" b="1" dirty="0">
                <a:solidFill>
                  <a:srgbClr val="000000"/>
                </a:solidFill>
                <a:latin typeface="Calibri"/>
              </a:rPr>
              <a:t> </a:t>
            </a:r>
            <a:r>
              <a:rPr lang="en-US" sz="3300" b="1" dirty="0" err="1">
                <a:solidFill>
                  <a:srgbClr val="000000"/>
                </a:solidFill>
                <a:latin typeface="Calibri"/>
              </a:rPr>
              <a:t>nhiều</a:t>
            </a:r>
            <a:r>
              <a:rPr lang="en-US" sz="3300" b="1" dirty="0">
                <a:solidFill>
                  <a:srgbClr val="000000"/>
                </a:solidFill>
                <a:latin typeface="Calibri"/>
              </a:rPr>
              <a:t> </a:t>
            </a:r>
            <a:r>
              <a:rPr lang="en-US" sz="3300" b="1" dirty="0" err="1">
                <a:solidFill>
                  <a:srgbClr val="000000"/>
                </a:solidFill>
                <a:latin typeface="Calibri"/>
              </a:rPr>
              <a:t>tiền</a:t>
            </a:r>
            <a:r>
              <a:rPr lang="en-US" sz="3300" b="1" dirty="0">
                <a:solidFill>
                  <a:srgbClr val="000000"/>
                </a:solidFill>
                <a:latin typeface="Calibri"/>
              </a:rPr>
              <a:t> </a:t>
            </a:r>
            <a:r>
              <a:rPr lang="en-US" sz="3300" b="1" dirty="0" err="1">
                <a:solidFill>
                  <a:srgbClr val="000000"/>
                </a:solidFill>
                <a:latin typeface="Calibri"/>
              </a:rPr>
              <a:t>nhất</a:t>
            </a:r>
            <a:r>
              <a:rPr lang="en-US" sz="3300" b="1" dirty="0">
                <a:solidFill>
                  <a:srgbClr val="000000"/>
                </a:solidFill>
                <a:latin typeface="Calibri"/>
              </a:rPr>
              <a:t>?</a:t>
            </a:r>
            <a:endParaRPr lang="vi-VN" sz="3300" b="1" dirty="0">
              <a:solidFill>
                <a:srgbClr val="000000"/>
              </a:solidFill>
              <a:latin typeface="Calibri"/>
            </a:endParaRPr>
          </a:p>
        </p:txBody>
      </p:sp>
      <p:pic>
        <p:nvPicPr>
          <p:cNvPr id="7" name="Picture 6">
            <a:extLst>
              <a:ext uri="{FF2B5EF4-FFF2-40B4-BE49-F238E27FC236}">
                <a16:creationId xmlns:a16="http://schemas.microsoft.com/office/drawing/2014/main" id="{026D645E-6C9F-E450-75CF-0726D7AC021F}"/>
              </a:ext>
            </a:extLst>
          </p:cNvPr>
          <p:cNvPicPr>
            <a:picLocks noChangeAspect="1"/>
          </p:cNvPicPr>
          <p:nvPr/>
        </p:nvPicPr>
        <p:blipFill>
          <a:blip r:embed="rId4"/>
          <a:stretch>
            <a:fillRect/>
          </a:stretch>
        </p:blipFill>
        <p:spPr>
          <a:xfrm>
            <a:off x="2347912" y="2495549"/>
            <a:ext cx="7435994" cy="2143125"/>
          </a:xfrm>
          <a:prstGeom prst="rect">
            <a:avLst/>
          </a:prstGeom>
        </p:spPr>
      </p:pic>
      <p:sp>
        <p:nvSpPr>
          <p:cNvPr id="9" name="Rectangle: Rounded Corners 8">
            <a:extLst>
              <a:ext uri="{FF2B5EF4-FFF2-40B4-BE49-F238E27FC236}">
                <a16:creationId xmlns:a16="http://schemas.microsoft.com/office/drawing/2014/main" id="{406F6E67-D965-B51B-CC07-558370D49731}"/>
              </a:ext>
            </a:extLst>
          </p:cNvPr>
          <p:cNvSpPr/>
          <p:nvPr/>
        </p:nvSpPr>
        <p:spPr>
          <a:xfrm>
            <a:off x="2390776" y="4686301"/>
            <a:ext cx="3162299" cy="838199"/>
          </a:xfrm>
          <a:prstGeom prst="roundRect">
            <a:avLst/>
          </a:prstGeom>
          <a:solidFill>
            <a:srgbClr val="FFFF99"/>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0000"/>
                </a:solidFill>
                <a:latin typeface="Calibri"/>
              </a:rPr>
              <a:t>10 000 + 20 000</a:t>
            </a:r>
          </a:p>
          <a:p>
            <a:pPr lvl="0" algn="just"/>
            <a:r>
              <a:rPr lang="en-US" sz="2800" b="1" dirty="0">
                <a:solidFill>
                  <a:srgbClr val="000000"/>
                </a:solidFill>
                <a:latin typeface="Calibri"/>
              </a:rPr>
              <a:t> + 20 000 = 50 000</a:t>
            </a:r>
            <a:endParaRPr lang="vi-VN" sz="2800" b="1" dirty="0">
              <a:solidFill>
                <a:srgbClr val="000000"/>
              </a:solidFill>
              <a:latin typeface="Calibri"/>
            </a:endParaRPr>
          </a:p>
        </p:txBody>
      </p:sp>
      <p:sp>
        <p:nvSpPr>
          <p:cNvPr id="11" name="TextBox 10">
            <a:extLst>
              <a:ext uri="{FF2B5EF4-FFF2-40B4-BE49-F238E27FC236}">
                <a16:creationId xmlns:a16="http://schemas.microsoft.com/office/drawing/2014/main" id="{0462E19C-7BB6-395D-D277-B16D59A01CFE}"/>
              </a:ext>
            </a:extLst>
          </p:cNvPr>
          <p:cNvSpPr txBox="1"/>
          <p:nvPr/>
        </p:nvSpPr>
        <p:spPr>
          <a:xfrm>
            <a:off x="6229350" y="4686300"/>
            <a:ext cx="5686425" cy="1200329"/>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=&gt; </a:t>
            </a:r>
            <a:r>
              <a:rPr lang="en-US" sz="3600" b="1" dirty="0" err="1">
                <a:solidFill>
                  <a:srgbClr val="FF0000"/>
                </a:solidFill>
                <a:latin typeface="Calibri" panose="020F0502020204030204" pitchFamily="34" charset="0"/>
                <a:cs typeface="Calibri" panose="020F0502020204030204" pitchFamily="34" charset="0"/>
              </a:rPr>
              <a:t>Chú</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lợn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xanh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đựng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nhiều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tiền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130717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Mẹ đi chợ mua chanh hết 3 000 đồng và mua hành hết 2 000 đồng. Mẹ đưa cho cô bán hàng 10 000 đồng. Chọn những cách cô bán hàng có thể trả lại tiền thừa cho mẹ.</a:t>
            </a:r>
          </a:p>
        </p:txBody>
      </p:sp>
      <p:pic>
        <p:nvPicPr>
          <p:cNvPr id="4098" name="Picture 2" descr="5000 đồng (tiền Việt) – Wikipedia tiếng Việt">
            <a:extLst>
              <a:ext uri="{FF2B5EF4-FFF2-40B4-BE49-F238E27FC236}">
                <a16:creationId xmlns:a16="http://schemas.microsoft.com/office/drawing/2014/main" id="{2DB6355A-F7AB-3966-C08A-6AF5DD520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2181226"/>
            <a:ext cx="2310543" cy="11334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EA98FBFA-79E0-7E8E-FF9A-56A6AB50B412}"/>
              </a:ext>
            </a:extLst>
          </p:cNvPr>
          <p:cNvGrpSpPr/>
          <p:nvPr/>
        </p:nvGrpSpPr>
        <p:grpSpPr>
          <a:xfrm>
            <a:off x="3152775" y="1971677"/>
            <a:ext cx="4457700" cy="2143124"/>
            <a:chOff x="2876550" y="1866901"/>
            <a:chExt cx="4922044" cy="2438399"/>
          </a:xfrm>
        </p:grpSpPr>
        <p:pic>
          <p:nvPicPr>
            <p:cNvPr id="4100" name="Picture 4" descr="1000 đồng (tiền Việt) – Wikipedia tiếng Việt">
              <a:extLst>
                <a:ext uri="{FF2B5EF4-FFF2-40B4-BE49-F238E27FC236}">
                  <a16:creationId xmlns:a16="http://schemas.microsoft.com/office/drawing/2014/main" id="{EF5AA716-7002-D496-0E81-C297D161A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529" y="1866901"/>
              <a:ext cx="2380096" cy="1181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281E048-4C97-982F-4E7D-D6E7ECF4C90B}"/>
                </a:ext>
              </a:extLst>
            </p:cNvPr>
            <p:cNvPicPr>
              <a:picLocks noChangeAspect="1"/>
            </p:cNvPicPr>
            <p:nvPr/>
          </p:nvPicPr>
          <p:blipFill>
            <a:blip r:embed="rId7"/>
            <a:stretch>
              <a:fillRect/>
            </a:stretch>
          </p:blipFill>
          <p:spPr>
            <a:xfrm>
              <a:off x="2876550" y="3048000"/>
              <a:ext cx="2540794" cy="1257300"/>
            </a:xfrm>
            <a:prstGeom prst="rect">
              <a:avLst/>
            </a:prstGeom>
          </p:spPr>
        </p:pic>
        <p:pic>
          <p:nvPicPr>
            <p:cNvPr id="8" name="Picture 7">
              <a:extLst>
                <a:ext uri="{FF2B5EF4-FFF2-40B4-BE49-F238E27FC236}">
                  <a16:creationId xmlns:a16="http://schemas.microsoft.com/office/drawing/2014/main" id="{E9DE6077-BF71-C5B7-8B42-04890B82B26D}"/>
                </a:ext>
              </a:extLst>
            </p:cNvPr>
            <p:cNvPicPr>
              <a:picLocks noChangeAspect="1"/>
            </p:cNvPicPr>
            <p:nvPr/>
          </p:nvPicPr>
          <p:blipFill>
            <a:blip r:embed="rId7"/>
            <a:stretch>
              <a:fillRect/>
            </a:stretch>
          </p:blipFill>
          <p:spPr>
            <a:xfrm>
              <a:off x="5257800" y="3038475"/>
              <a:ext cx="2540794" cy="1257300"/>
            </a:xfrm>
            <a:prstGeom prst="rect">
              <a:avLst/>
            </a:prstGeom>
          </p:spPr>
        </p:pic>
      </p:grpSp>
      <p:grpSp>
        <p:nvGrpSpPr>
          <p:cNvPr id="15" name="Group 14">
            <a:extLst>
              <a:ext uri="{FF2B5EF4-FFF2-40B4-BE49-F238E27FC236}">
                <a16:creationId xmlns:a16="http://schemas.microsoft.com/office/drawing/2014/main" id="{5BE5E33F-6C9A-77F2-9B3A-AA24DA41CD1D}"/>
              </a:ext>
            </a:extLst>
          </p:cNvPr>
          <p:cNvGrpSpPr/>
          <p:nvPr/>
        </p:nvGrpSpPr>
        <p:grpSpPr>
          <a:xfrm>
            <a:off x="7991475" y="1914525"/>
            <a:ext cx="3838575" cy="1971675"/>
            <a:chOff x="8010525" y="1800225"/>
            <a:chExt cx="4969669" cy="2628900"/>
          </a:xfrm>
        </p:grpSpPr>
        <p:pic>
          <p:nvPicPr>
            <p:cNvPr id="10" name="Picture 9">
              <a:extLst>
                <a:ext uri="{FF2B5EF4-FFF2-40B4-BE49-F238E27FC236}">
                  <a16:creationId xmlns:a16="http://schemas.microsoft.com/office/drawing/2014/main" id="{F9393A8B-7E9B-D307-3E53-AE83BCC71CF4}"/>
                </a:ext>
              </a:extLst>
            </p:cNvPr>
            <p:cNvPicPr>
              <a:picLocks noChangeAspect="1"/>
            </p:cNvPicPr>
            <p:nvPr/>
          </p:nvPicPr>
          <p:blipFill>
            <a:blip r:embed="rId7"/>
            <a:stretch>
              <a:fillRect/>
            </a:stretch>
          </p:blipFill>
          <p:spPr>
            <a:xfrm>
              <a:off x="9151403" y="1800225"/>
              <a:ext cx="2540794" cy="1257300"/>
            </a:xfrm>
            <a:prstGeom prst="rect">
              <a:avLst/>
            </a:prstGeom>
          </p:spPr>
        </p:pic>
        <p:pic>
          <p:nvPicPr>
            <p:cNvPr id="12" name="Picture 11">
              <a:extLst>
                <a:ext uri="{FF2B5EF4-FFF2-40B4-BE49-F238E27FC236}">
                  <a16:creationId xmlns:a16="http://schemas.microsoft.com/office/drawing/2014/main" id="{1DBEF538-B16E-E988-1EF8-AD2787F3270F}"/>
                </a:ext>
              </a:extLst>
            </p:cNvPr>
            <p:cNvPicPr>
              <a:picLocks noChangeAspect="1"/>
            </p:cNvPicPr>
            <p:nvPr/>
          </p:nvPicPr>
          <p:blipFill>
            <a:blip r:embed="rId7"/>
            <a:stretch>
              <a:fillRect/>
            </a:stretch>
          </p:blipFill>
          <p:spPr>
            <a:xfrm>
              <a:off x="8010525" y="3171825"/>
              <a:ext cx="2540794" cy="1257300"/>
            </a:xfrm>
            <a:prstGeom prst="rect">
              <a:avLst/>
            </a:prstGeom>
          </p:spPr>
        </p:pic>
        <p:pic>
          <p:nvPicPr>
            <p:cNvPr id="13" name="Picture 12">
              <a:extLst>
                <a:ext uri="{FF2B5EF4-FFF2-40B4-BE49-F238E27FC236}">
                  <a16:creationId xmlns:a16="http://schemas.microsoft.com/office/drawing/2014/main" id="{94378C3E-EDFB-FD89-6E77-EE1B9AD97DC7}"/>
                </a:ext>
              </a:extLst>
            </p:cNvPr>
            <p:cNvPicPr>
              <a:picLocks noChangeAspect="1"/>
            </p:cNvPicPr>
            <p:nvPr/>
          </p:nvPicPr>
          <p:blipFill>
            <a:blip r:embed="rId7"/>
            <a:stretch>
              <a:fillRect/>
            </a:stretch>
          </p:blipFill>
          <p:spPr>
            <a:xfrm>
              <a:off x="10439400" y="3152775"/>
              <a:ext cx="2540794" cy="1257300"/>
            </a:xfrm>
            <a:prstGeom prst="rect">
              <a:avLst/>
            </a:prstGeom>
          </p:spPr>
        </p:pic>
      </p:grpSp>
      <p:sp>
        <p:nvSpPr>
          <p:cNvPr id="17" name="TextBox 16">
            <a:extLst>
              <a:ext uri="{FF2B5EF4-FFF2-40B4-BE49-F238E27FC236}">
                <a16:creationId xmlns:a16="http://schemas.microsoft.com/office/drawing/2014/main" id="{D573E307-11AE-87B5-8F79-B97CE56B34BB}"/>
              </a:ext>
            </a:extLst>
          </p:cNvPr>
          <p:cNvSpPr txBox="1"/>
          <p:nvPr/>
        </p:nvSpPr>
        <p:spPr>
          <a:xfrm>
            <a:off x="1285875" y="32766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A</a:t>
            </a:r>
          </a:p>
        </p:txBody>
      </p:sp>
      <p:sp>
        <p:nvSpPr>
          <p:cNvPr id="18" name="TextBox 17">
            <a:extLst>
              <a:ext uri="{FF2B5EF4-FFF2-40B4-BE49-F238E27FC236}">
                <a16:creationId xmlns:a16="http://schemas.microsoft.com/office/drawing/2014/main" id="{8D515FE7-B28A-5236-AF5F-61FA0A9DF65C}"/>
              </a:ext>
            </a:extLst>
          </p:cNvPr>
          <p:cNvSpPr txBox="1"/>
          <p:nvPr/>
        </p:nvSpPr>
        <p:spPr>
          <a:xfrm>
            <a:off x="5172075" y="413385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B</a:t>
            </a:r>
          </a:p>
        </p:txBody>
      </p:sp>
      <p:sp>
        <p:nvSpPr>
          <p:cNvPr id="19" name="TextBox 18">
            <a:extLst>
              <a:ext uri="{FF2B5EF4-FFF2-40B4-BE49-F238E27FC236}">
                <a16:creationId xmlns:a16="http://schemas.microsoft.com/office/drawing/2014/main" id="{E4B5D1F5-D48E-6D37-DAEE-1FCD111766A9}"/>
              </a:ext>
            </a:extLst>
          </p:cNvPr>
          <p:cNvSpPr txBox="1"/>
          <p:nvPr/>
        </p:nvSpPr>
        <p:spPr>
          <a:xfrm>
            <a:off x="9839325" y="38481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C</a:t>
            </a:r>
          </a:p>
        </p:txBody>
      </p:sp>
      <p:sp>
        <p:nvSpPr>
          <p:cNvPr id="20" name="TextBox 19">
            <a:extLst>
              <a:ext uri="{FF2B5EF4-FFF2-40B4-BE49-F238E27FC236}">
                <a16:creationId xmlns:a16="http://schemas.microsoft.com/office/drawing/2014/main" id="{78150F0F-E281-D9C8-78A6-A99618693F05}"/>
              </a:ext>
            </a:extLst>
          </p:cNvPr>
          <p:cNvSpPr txBox="1"/>
          <p:nvPr/>
        </p:nvSpPr>
        <p:spPr>
          <a:xfrm>
            <a:off x="1123950" y="4810125"/>
            <a:ext cx="10772775" cy="1077218"/>
          </a:xfrm>
          <a:prstGeom prst="rect">
            <a:avLst/>
          </a:prstGeom>
          <a:noFill/>
        </p:spPr>
        <p:txBody>
          <a:bodyPr wrap="square" rtlCol="0">
            <a:spAutoFit/>
          </a:bodyPr>
          <a:lstStyle/>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đã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tiêu</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3 000 + 2 000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cô</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bán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hàng</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trả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lại</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10 000 – 5 000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3ACEE37A-81B9-239E-BA4F-EC631ED41F06}"/>
              </a:ext>
            </a:extLst>
          </p:cNvPr>
          <p:cNvSpPr/>
          <p:nvPr/>
        </p:nvSpPr>
        <p:spPr>
          <a:xfrm>
            <a:off x="2924176" y="1885950"/>
            <a:ext cx="4953000" cy="28384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C798D0-8CC3-C9A2-7509-43CE7FA5ECDB}"/>
              </a:ext>
            </a:extLst>
          </p:cNvPr>
          <p:cNvSpPr/>
          <p:nvPr/>
        </p:nvSpPr>
        <p:spPr>
          <a:xfrm>
            <a:off x="7858126" y="1762124"/>
            <a:ext cx="4095749" cy="28098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anim calcmode="lin" valueType="num">
                                      <p:cBhvr>
                                        <p:cTn id="28" dur="1000" fill="hold"/>
                                        <p:tgtEl>
                                          <p:spTgt spid="4098"/>
                                        </p:tgtEl>
                                        <p:attrNameLst>
                                          <p:attrName>ppt_x</p:attrName>
                                        </p:attrNameLst>
                                      </p:cBhvr>
                                      <p:tavLst>
                                        <p:tav tm="0">
                                          <p:val>
                                            <p:strVal val="#ppt_x"/>
                                          </p:val>
                                        </p:tav>
                                        <p:tav tm="100000">
                                          <p:val>
                                            <p:strVal val="#ppt_x"/>
                                          </p:val>
                                        </p:tav>
                                      </p:tavLst>
                                    </p:anim>
                                    <p:anim calcmode="lin" valueType="num">
                                      <p:cBhvr>
                                        <p:cTn id="29" dur="1000" fill="hold"/>
                                        <p:tgtEl>
                                          <p:spTgt spid="409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barn(inVertical)">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subTnLst>
                                    <p:audio>
                                      <p:cMediaNode>
                                        <p:cTn display="0" masterRel="sameClick">
                                          <p:stCondLst>
                                            <p:cond evt="begin" delay="0">
                                              <p:tn val="52"/>
                                            </p:cond>
                                          </p:stCondLst>
                                          <p:endCondLst>
                                            <p:cond evt="onStopAudio" delay="0">
                                              <p:tgtEl>
                                                <p:sldTgt/>
                                              </p:tgtEl>
                                            </p:cond>
                                          </p:endCondLst>
                                        </p:cTn>
                                        <p:tgtEl>
                                          <p:sndTgt r:embed="rId3" name="Check mark.wav"/>
                                        </p:tgtEl>
                                      </p:cMediaNode>
                                    </p:audio>
                                  </p:sub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19" grpId="0"/>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24311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Khi mua mỗi món hàng dưới đây, ta cần trả một tờ tiền có trong hình bên. Em hãy tìm giá tiền của mỗi món hàng, biết:</a:t>
            </a:r>
          </a:p>
          <a:p>
            <a:pPr lvl="0" algn="just"/>
            <a:r>
              <a:rPr lang="vi-VN" sz="2800" b="1" dirty="0">
                <a:solidFill>
                  <a:srgbClr val="000000"/>
                </a:solidFill>
                <a:latin typeface="Calibri"/>
              </a:rPr>
              <a:t>- Giá tiền của bóng đèn thấp nhất;</a:t>
            </a:r>
          </a:p>
          <a:p>
            <a:pPr lvl="0" algn="just"/>
            <a:r>
              <a:rPr lang="vi-VN" sz="2800" b="1" dirty="0">
                <a:solidFill>
                  <a:srgbClr val="000000"/>
                </a:solidFill>
                <a:latin typeface="Calibri"/>
              </a:rPr>
              <a:t>- Giá tiền của quyển sách cao nhất;</a:t>
            </a:r>
          </a:p>
          <a:p>
            <a:pPr lvl="0" algn="just"/>
            <a:r>
              <a:rPr lang="vi-VN" sz="2800" b="1" dirty="0">
                <a:solidFill>
                  <a:srgbClr val="000000"/>
                </a:solidFill>
                <a:latin typeface="Calibri"/>
              </a:rPr>
              <a:t>- Giá tiền của rô-bốt cao hơn giá tiền của cái lược.</a:t>
            </a:r>
          </a:p>
        </p:txBody>
      </p:sp>
      <p:pic>
        <p:nvPicPr>
          <p:cNvPr id="7" name="Picture 6">
            <a:extLst>
              <a:ext uri="{FF2B5EF4-FFF2-40B4-BE49-F238E27FC236}">
                <a16:creationId xmlns:a16="http://schemas.microsoft.com/office/drawing/2014/main" id="{EB3AE351-79D8-1E13-482A-B800BF8DD9F4}"/>
              </a:ext>
            </a:extLst>
          </p:cNvPr>
          <p:cNvPicPr>
            <a:picLocks noChangeAspect="1"/>
          </p:cNvPicPr>
          <p:nvPr/>
        </p:nvPicPr>
        <p:blipFill>
          <a:blip r:embed="rId4"/>
          <a:stretch>
            <a:fillRect/>
          </a:stretch>
        </p:blipFill>
        <p:spPr>
          <a:xfrm>
            <a:off x="7841005" y="3209924"/>
            <a:ext cx="4350995" cy="2200275"/>
          </a:xfrm>
          <a:prstGeom prst="rect">
            <a:avLst/>
          </a:prstGeom>
        </p:spPr>
      </p:pic>
      <p:pic>
        <p:nvPicPr>
          <p:cNvPr id="11" name="Picture 10">
            <a:extLst>
              <a:ext uri="{FF2B5EF4-FFF2-40B4-BE49-F238E27FC236}">
                <a16:creationId xmlns:a16="http://schemas.microsoft.com/office/drawing/2014/main" id="{AC42400D-A81E-2C09-5333-0E8095A696AD}"/>
              </a:ext>
            </a:extLst>
          </p:cNvPr>
          <p:cNvPicPr>
            <a:picLocks noChangeAspect="1"/>
          </p:cNvPicPr>
          <p:nvPr/>
        </p:nvPicPr>
        <p:blipFill>
          <a:blip r:embed="rId5"/>
          <a:stretch>
            <a:fillRect/>
          </a:stretch>
        </p:blipFill>
        <p:spPr>
          <a:xfrm>
            <a:off x="657224" y="3233737"/>
            <a:ext cx="6677025" cy="1547813"/>
          </a:xfrm>
          <a:prstGeom prst="rect">
            <a:avLst/>
          </a:prstGeom>
        </p:spPr>
      </p:pic>
      <p:cxnSp>
        <p:nvCxnSpPr>
          <p:cNvPr id="24" name="Straight Connector 23">
            <a:extLst>
              <a:ext uri="{FF2B5EF4-FFF2-40B4-BE49-F238E27FC236}">
                <a16:creationId xmlns:a16="http://schemas.microsoft.com/office/drawing/2014/main" id="{F8D4F2C6-0C55-65CA-6957-CEF5A64DD516}"/>
              </a:ext>
            </a:extLst>
          </p:cNvPr>
          <p:cNvCxnSpPr/>
          <p:nvPr/>
        </p:nvCxnSpPr>
        <p:spPr>
          <a:xfrm>
            <a:off x="1762125" y="1819275"/>
            <a:ext cx="4676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5DD784D-AFFF-6897-1B01-B9CE1C5E0E47}"/>
              </a:ext>
            </a:extLst>
          </p:cNvPr>
          <p:cNvPicPr>
            <a:picLocks noChangeAspect="1"/>
          </p:cNvPicPr>
          <p:nvPr/>
        </p:nvPicPr>
        <p:blipFill>
          <a:blip r:embed="rId6"/>
          <a:stretch>
            <a:fillRect/>
          </a:stretch>
        </p:blipFill>
        <p:spPr>
          <a:xfrm>
            <a:off x="366712" y="4714875"/>
            <a:ext cx="1795463" cy="790179"/>
          </a:xfrm>
          <a:prstGeom prst="rect">
            <a:avLst/>
          </a:prstGeom>
        </p:spPr>
      </p:pic>
      <p:cxnSp>
        <p:nvCxnSpPr>
          <p:cNvPr id="27" name="Straight Connector 26">
            <a:extLst>
              <a:ext uri="{FF2B5EF4-FFF2-40B4-BE49-F238E27FC236}">
                <a16:creationId xmlns:a16="http://schemas.microsoft.com/office/drawing/2014/main" id="{CE9D65D7-4272-3C14-3CEF-24F3257E421F}"/>
              </a:ext>
            </a:extLst>
          </p:cNvPr>
          <p:cNvCxnSpPr>
            <a:cxnSpLocks/>
          </p:cNvCxnSpPr>
          <p:nvPr/>
        </p:nvCxnSpPr>
        <p:spPr>
          <a:xfrm>
            <a:off x="1704975" y="2286000"/>
            <a:ext cx="4838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5AFD8159-9B94-EEA9-FD08-4706EE900F82}"/>
              </a:ext>
            </a:extLst>
          </p:cNvPr>
          <p:cNvPicPr>
            <a:picLocks noChangeAspect="1"/>
          </p:cNvPicPr>
          <p:nvPr/>
        </p:nvPicPr>
        <p:blipFill>
          <a:blip r:embed="rId7"/>
          <a:stretch>
            <a:fillRect/>
          </a:stretch>
        </p:blipFill>
        <p:spPr>
          <a:xfrm>
            <a:off x="2333625" y="4762500"/>
            <a:ext cx="1685925" cy="755442"/>
          </a:xfrm>
          <a:prstGeom prst="rect">
            <a:avLst/>
          </a:prstGeom>
        </p:spPr>
      </p:pic>
      <p:cxnSp>
        <p:nvCxnSpPr>
          <p:cNvPr id="31" name="Straight Connector 30">
            <a:extLst>
              <a:ext uri="{FF2B5EF4-FFF2-40B4-BE49-F238E27FC236}">
                <a16:creationId xmlns:a16="http://schemas.microsoft.com/office/drawing/2014/main" id="{D28E068A-19B5-5D4F-96D8-23CB4D01790A}"/>
              </a:ext>
            </a:extLst>
          </p:cNvPr>
          <p:cNvCxnSpPr>
            <a:cxnSpLocks/>
          </p:cNvCxnSpPr>
          <p:nvPr/>
        </p:nvCxnSpPr>
        <p:spPr>
          <a:xfrm>
            <a:off x="1666875" y="2724150"/>
            <a:ext cx="7048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099" name="Picture 4098">
            <a:extLst>
              <a:ext uri="{FF2B5EF4-FFF2-40B4-BE49-F238E27FC236}">
                <a16:creationId xmlns:a16="http://schemas.microsoft.com/office/drawing/2014/main" id="{37AF943C-4973-0183-8835-D87563138919}"/>
              </a:ext>
            </a:extLst>
          </p:cNvPr>
          <p:cNvPicPr>
            <a:picLocks noChangeAspect="1"/>
          </p:cNvPicPr>
          <p:nvPr/>
        </p:nvPicPr>
        <p:blipFill>
          <a:blip r:embed="rId8"/>
          <a:stretch>
            <a:fillRect/>
          </a:stretch>
        </p:blipFill>
        <p:spPr>
          <a:xfrm>
            <a:off x="5991225" y="4657725"/>
            <a:ext cx="1824947" cy="828675"/>
          </a:xfrm>
          <a:prstGeom prst="rect">
            <a:avLst/>
          </a:prstGeom>
        </p:spPr>
      </p:pic>
      <p:pic>
        <p:nvPicPr>
          <p:cNvPr id="4102" name="Picture 4101">
            <a:extLst>
              <a:ext uri="{FF2B5EF4-FFF2-40B4-BE49-F238E27FC236}">
                <a16:creationId xmlns:a16="http://schemas.microsoft.com/office/drawing/2014/main" id="{5D4CB755-04BE-C6CB-6039-A41BE930E7C5}"/>
              </a:ext>
            </a:extLst>
          </p:cNvPr>
          <p:cNvPicPr>
            <a:picLocks noChangeAspect="1"/>
          </p:cNvPicPr>
          <p:nvPr/>
        </p:nvPicPr>
        <p:blipFill>
          <a:blip r:embed="rId9"/>
          <a:stretch>
            <a:fillRect/>
          </a:stretch>
        </p:blipFill>
        <p:spPr>
          <a:xfrm>
            <a:off x="4124325" y="4672013"/>
            <a:ext cx="1759541" cy="823912"/>
          </a:xfrm>
          <a:prstGeom prst="rect">
            <a:avLst/>
          </a:prstGeom>
        </p:spPr>
      </p:pic>
    </p:spTree>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wipe(down)">
                                      <p:cBhvr>
                                        <p:cTn id="49" dur="500"/>
                                        <p:tgtEl>
                                          <p:spTgt spid="40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02"/>
                                        </p:tgtEl>
                                        <p:attrNameLst>
                                          <p:attrName>style.visibility</p:attrName>
                                        </p:attrNameLst>
                                      </p:cBhvr>
                                      <p:to>
                                        <p:strVal val="visible"/>
                                      </p:to>
                                    </p:set>
                                    <p:animEffect transition="in" filter="wipe(down)">
                                      <p:cBhvr>
                                        <p:cTn id="5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pic>
        <p:nvPicPr>
          <p:cNvPr id="5" name="Picture 4">
            <a:extLst>
              <a:ext uri="{FF2B5EF4-FFF2-40B4-BE49-F238E27FC236}">
                <a16:creationId xmlns:a16="http://schemas.microsoft.com/office/drawing/2014/main" id="{D11722D3-F983-6E84-2E6D-CA6D05835371}"/>
              </a:ext>
            </a:extLst>
          </p:cNvPr>
          <p:cNvPicPr>
            <a:picLocks noChangeAspect="1"/>
          </p:cNvPicPr>
          <p:nvPr/>
        </p:nvPicPr>
        <p:blipFill>
          <a:blip r:embed="rId7"/>
          <a:stretch>
            <a:fillRect/>
          </a:stretch>
        </p:blipFill>
        <p:spPr>
          <a:xfrm>
            <a:off x="2108143" y="1554704"/>
            <a:ext cx="7175614" cy="3615241"/>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9" name="Picture 18">
            <a:extLst>
              <a:ext uri="{FF2B5EF4-FFF2-40B4-BE49-F238E27FC236}">
                <a16:creationId xmlns:a16="http://schemas.microsoft.com/office/drawing/2014/main" id="{1EA948C7-E563-461E-9ADC-7B8A9439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089" y="3429000"/>
            <a:ext cx="5382794" cy="3514337"/>
          </a:xfrm>
          <a:prstGeom prst="rect">
            <a:avLst/>
          </a:prstGeom>
        </p:spPr>
      </p:pic>
      <p:sp>
        <p:nvSpPr>
          <p:cNvPr id="7" name="Title 2">
            <a:extLst>
              <a:ext uri="{FF2B5EF4-FFF2-40B4-BE49-F238E27FC236}">
                <a16:creationId xmlns:a16="http://schemas.microsoft.com/office/drawing/2014/main" id="{9AEE9F86-B023-4838-863C-7018347353D8}"/>
              </a:ext>
            </a:extLst>
          </p:cNvPr>
          <p:cNvSpPr txBox="1">
            <a:spLocks/>
          </p:cNvSpPr>
          <p:nvPr/>
        </p:nvSpPr>
        <p:spPr>
          <a:xfrm>
            <a:off x="1822790" y="799366"/>
            <a:ext cx="9311935" cy="1804000"/>
          </a:xfrm>
          <a:prstGeom prst="rect">
            <a:avLst/>
          </a:prstGeom>
        </p:spPr>
        <p:txBody>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GAME LẬT MẢNH GHÉP</a:t>
            </a:r>
            <a:endParaRPr kumimoji="0" lang="en-US" sz="54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2" name="TextBox 1">
            <a:extLst>
              <a:ext uri="{FF2B5EF4-FFF2-40B4-BE49-F238E27FC236}">
                <a16:creationId xmlns:a16="http://schemas.microsoft.com/office/drawing/2014/main" id="{D1C92AAF-1AD0-44AE-B4D1-4BDB3F11747B}"/>
              </a:ext>
            </a:extLst>
          </p:cNvPr>
          <p:cNvSpPr txBox="1"/>
          <p:nvPr/>
        </p:nvSpPr>
        <p:spPr>
          <a:xfrm>
            <a:off x="972085" y="2060397"/>
            <a:ext cx="103150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Luật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chơi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Ẩn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sau</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em</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hãy</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cô</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mở</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từng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nhỏ</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để</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dự</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mệnh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giá</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nhé</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nào</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nhanh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nhất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sẽ</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chiến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thắng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733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a16="http://schemas.microsoft.com/office/drawing/2014/main" id="{2C4A166A-09E4-47FD-9889-D7E3E1F939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97616" y="1925753"/>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a16="http://schemas.microsoft.com/office/drawing/2014/main" id="{07CD9C1F-6178-4FDA-A195-76EF142523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24241"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a16="http://schemas.microsoft.com/office/drawing/2014/main" id="{24044FC7-B076-43F8-870D-3ADDAB062C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73643"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a16="http://schemas.microsoft.com/office/drawing/2014/main" id="{C08A362D-CF87-470A-BFDB-B24DE93EFF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24998"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9541499" y="4314825"/>
            <a:ext cx="1802858" cy="269914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id="{EE3ADFF9-765A-3247-4D0F-F7EB42349719}"/>
              </a:ext>
            </a:extLst>
          </p:cNvPr>
          <p:cNvPicPr>
            <a:picLocks noChangeAspect="1"/>
          </p:cNvPicPr>
          <p:nvPr/>
        </p:nvPicPr>
        <p:blipFill rotWithShape="1">
          <a:blip r:embed="rId7"/>
          <a:srcRect b="37814"/>
          <a:stretch/>
        </p:blipFill>
        <p:spPr>
          <a:xfrm>
            <a:off x="5102121" y="1685950"/>
            <a:ext cx="1949769" cy="878209"/>
          </a:xfrm>
          <a:prstGeom prst="rect">
            <a:avLst/>
          </a:prstGeom>
        </p:spPr>
      </p:pic>
      <p:pic>
        <p:nvPicPr>
          <p:cNvPr id="11" name="Picture 10">
            <a:extLst>
              <a:ext uri="{FF2B5EF4-FFF2-40B4-BE49-F238E27FC236}">
                <a16:creationId xmlns:a16="http://schemas.microsoft.com/office/drawing/2014/main" id="{4E62CCAE-5727-A74C-7C25-3BA8FEAD6B0B}"/>
              </a:ext>
            </a:extLst>
          </p:cNvPr>
          <p:cNvPicPr>
            <a:picLocks noChangeAspect="1"/>
          </p:cNvPicPr>
          <p:nvPr/>
        </p:nvPicPr>
        <p:blipFill>
          <a:blip r:embed="rId8"/>
          <a:stretch>
            <a:fillRect/>
          </a:stretch>
        </p:blipFill>
        <p:spPr>
          <a:xfrm>
            <a:off x="1951086" y="2737678"/>
            <a:ext cx="8955800" cy="177409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图片 9">
            <a:extLst>
              <a:ext uri="{FF2B5EF4-FFF2-40B4-BE49-F238E27FC236}">
                <a16:creationId xmlns:a16="http://schemas.microsoft.com/office/drawing/2014/main" id="{AE8B2F7A-4065-451E-BA42-E6F4F2040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5" name="TextBox 94">
            <a:extLst>
              <a:ext uri="{FF2B5EF4-FFF2-40B4-BE49-F238E27FC236}">
                <a16:creationId xmlns:a16="http://schemas.microsoft.com/office/drawing/2014/main" id="{8DC48B90-D2BD-4027-B428-C35E30B34F4A}"/>
              </a:ext>
            </a:extLst>
          </p:cNvPr>
          <p:cNvSpPr txBox="1"/>
          <p:nvPr/>
        </p:nvSpPr>
        <p:spPr>
          <a:xfrm>
            <a:off x="4295775" y="1019175"/>
            <a:ext cx="44291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Yêu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cần</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đạt</a:t>
            </a:r>
            <a:endPar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endParaRPr>
          </a:p>
        </p:txBody>
      </p:sp>
      <p:sp>
        <p:nvSpPr>
          <p:cNvPr id="97" name="TextBox 96">
            <a:extLst>
              <a:ext uri="{FF2B5EF4-FFF2-40B4-BE49-F238E27FC236}">
                <a16:creationId xmlns:a16="http://schemas.microsoft.com/office/drawing/2014/main" id="{F095930B-D750-459E-919D-8C2CCA4BDE9F}"/>
              </a:ext>
            </a:extLst>
          </p:cNvPr>
          <p:cNvSpPr txBox="1"/>
          <p:nvPr/>
        </p:nvSpPr>
        <p:spPr>
          <a:xfrm>
            <a:off x="1257300" y="1924050"/>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Nhận biết được các đồng tiền Việt Nam từ một nghìn đồng đến một trăm nghìn đồng. </a:t>
            </a:r>
          </a:p>
        </p:txBody>
      </p:sp>
      <p:sp>
        <p:nvSpPr>
          <p:cNvPr id="98" name="TextBox 97">
            <a:extLst>
              <a:ext uri="{FF2B5EF4-FFF2-40B4-BE49-F238E27FC236}">
                <a16:creationId xmlns:a16="http://schemas.microsoft.com/office/drawing/2014/main" id="{5F493559-C5DB-4B11-905A-ABB067F50A77}"/>
              </a:ext>
            </a:extLst>
          </p:cNvPr>
          <p:cNvSpPr txBox="1"/>
          <p:nvPr/>
        </p:nvSpPr>
        <p:spPr>
          <a:xfrm>
            <a:off x="1155508" y="3160217"/>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Giải được một số bài toán liên quan đến các tình huống thực tế về tiết kiệm và chi tiêu.</a:t>
            </a:r>
            <a:endParaRPr kumimoji="0" lang="en-US" sz="3000" b="1" i="0" u="none" strike="noStrike" kern="1200" cap="none" spc="0" normalizeH="0" baseline="0" noProof="0" dirty="0">
              <a:ln>
                <a:noFill/>
              </a:ln>
              <a:solidFill>
                <a:prstClr val="white"/>
              </a:solidFill>
              <a:effectLst/>
              <a:uLnTx/>
              <a:uFillTx/>
              <a:latin typeface="Arial"/>
              <a:ea typeface="微软雅黑"/>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0" end="0"/>
                                            </p:txEl>
                                          </p:spTgt>
                                        </p:tgtEl>
                                        <p:attrNameLst>
                                          <p:attrName>style.visibility</p:attrName>
                                        </p:attrNameLst>
                                      </p:cBhvr>
                                      <p:to>
                                        <p:strVal val="visible"/>
                                      </p:to>
                                    </p:set>
                                    <p:animEffect transition="in" filter="fade">
                                      <p:cBhvr>
                                        <p:cTn id="12" dur="500"/>
                                        <p:tgtEl>
                                          <p:spTgt spid="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7">
                                            <p:txEl>
                                              <p:pRg st="0" end="0"/>
                                            </p:txEl>
                                          </p:spTgt>
                                        </p:tgtEl>
                                        <p:attrNameLst>
                                          <p:attrName>style.visibility</p:attrName>
                                        </p:attrNameLst>
                                      </p:cBhvr>
                                      <p:to>
                                        <p:strVal val="visible"/>
                                      </p:to>
                                    </p:set>
                                    <p:anim calcmode="lin" valueType="num">
                                      <p:cBhvr>
                                        <p:cTn id="17" dur="500" fill="hold"/>
                                        <p:tgtEl>
                                          <p:spTgt spid="9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8">
                                            <p:txEl>
                                              <p:pRg st="0" end="0"/>
                                            </p:txEl>
                                          </p:spTgt>
                                        </p:tgtEl>
                                        <p:attrNameLst>
                                          <p:attrName>style.visibility</p:attrName>
                                        </p:attrNameLst>
                                      </p:cBhvr>
                                      <p:to>
                                        <p:strVal val="visible"/>
                                      </p:to>
                                    </p:set>
                                    <p:anim calcmode="lin" valueType="num">
                                      <p:cBhvr>
                                        <p:cTn id="24"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656</Words>
  <Application>Microsoft Office PowerPoint</Application>
  <PresentationFormat>Widescreen</PresentationFormat>
  <Paragraphs>76</Paragraphs>
  <Slides>24</Slides>
  <Notes>22</Notes>
  <HiddenSlides>0</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24</vt:i4>
      </vt:variant>
    </vt:vector>
  </HeadingPairs>
  <TitlesOfParts>
    <vt:vector size="46" baseType="lpstr">
      <vt:lpstr>等线</vt:lpstr>
      <vt:lpstr>等线 Light</vt:lpstr>
      <vt:lpstr>Microsoft YaHei</vt:lpstr>
      <vt:lpstr>Anaheim</vt:lpstr>
      <vt:lpstr>Annie Use Your Telescope</vt:lpstr>
      <vt:lpstr>Arial</vt:lpstr>
      <vt:lpstr>Barlow Condensed</vt:lpstr>
      <vt:lpstr>Barriecito</vt:lpstr>
      <vt:lpstr>Boogaloo</vt:lpstr>
      <vt:lpstr>Calibri</vt:lpstr>
      <vt:lpstr>Dekko</vt:lpstr>
      <vt:lpstr>Exo</vt:lpstr>
      <vt:lpstr>Lato</vt:lpstr>
      <vt:lpstr>Open Sans</vt:lpstr>
      <vt:lpstr>RocknRoll One</vt:lpstr>
      <vt:lpstr>Times New Roman</vt:lpstr>
      <vt:lpstr>UVN Van Chuong Nang</vt:lpstr>
      <vt:lpstr>字魂36号-正文宋楷</vt:lpstr>
      <vt:lpstr>Office 主题​​</vt:lpstr>
      <vt:lpstr>FLOWERS 16X9</vt:lpstr>
      <vt:lpstr>Math Subject for Middle School - 7th Grade: Ratio, Proportion and Percent by Slidesgo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Phuong</cp:lastModifiedBy>
  <cp:revision>18</cp:revision>
  <dcterms:created xsi:type="dcterms:W3CDTF">2023-02-05T05:33:30Z</dcterms:created>
  <dcterms:modified xsi:type="dcterms:W3CDTF">2023-03-28T04:57:57Z</dcterms:modified>
</cp:coreProperties>
</file>