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Lst>
  <p:notesMasterIdLst>
    <p:notesMasterId r:id="rId38"/>
  </p:notesMasterIdLst>
  <p:sldIdLst>
    <p:sldId id="660" r:id="rId4"/>
    <p:sldId id="652" r:id="rId5"/>
    <p:sldId id="257" r:id="rId6"/>
    <p:sldId id="256" r:id="rId7"/>
    <p:sldId id="661" r:id="rId8"/>
    <p:sldId id="260" r:id="rId9"/>
    <p:sldId id="261" r:id="rId10"/>
    <p:sldId id="262" r:id="rId11"/>
    <p:sldId id="264" r:id="rId12"/>
    <p:sldId id="263" r:id="rId13"/>
    <p:sldId id="269" r:id="rId14"/>
    <p:sldId id="653" r:id="rId15"/>
    <p:sldId id="265" r:id="rId16"/>
    <p:sldId id="267" r:id="rId17"/>
    <p:sldId id="266" r:id="rId18"/>
    <p:sldId id="654" r:id="rId19"/>
    <p:sldId id="268" r:id="rId20"/>
    <p:sldId id="271" r:id="rId21"/>
    <p:sldId id="272" r:id="rId22"/>
    <p:sldId id="655" r:id="rId23"/>
    <p:sldId id="656" r:id="rId24"/>
    <p:sldId id="657" r:id="rId25"/>
    <p:sldId id="658" r:id="rId26"/>
    <p:sldId id="270" r:id="rId27"/>
    <p:sldId id="659" r:id="rId28"/>
    <p:sldId id="290" r:id="rId29"/>
    <p:sldId id="291" r:id="rId30"/>
    <p:sldId id="293" r:id="rId31"/>
    <p:sldId id="292" r:id="rId32"/>
    <p:sldId id="296" r:id="rId33"/>
    <p:sldId id="295" r:id="rId34"/>
    <p:sldId id="303" r:id="rId35"/>
    <p:sldId id="305" r:id="rId36"/>
    <p:sldId id="275" r:id="rId37"/>
  </p:sldIdLst>
  <p:sldSz cx="12192000" cy="6858000"/>
  <p:notesSz cx="7104063" cy="10234613"/>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7" autoAdjust="0"/>
    <p:restoredTop sz="86393" autoAdjust="0"/>
  </p:normalViewPr>
  <p:slideViewPr>
    <p:cSldViewPr snapToGrid="0">
      <p:cViewPr varScale="1">
        <p:scale>
          <a:sx n="60" d="100"/>
          <a:sy n="60" d="100"/>
        </p:scale>
        <p:origin x="160" y="56"/>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gs" Target="tags/tag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2023/2/8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6290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24</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25</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927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EF444F1-8373-4823-AD54-A8C09D4007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937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34</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b6f96fd3f7_0_1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b6f96fd3f7_0_1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9915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1255767" y="999767"/>
            <a:ext cx="58564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7"/>
          <p:cNvSpPr txBox="1">
            <a:spLocks noGrp="1"/>
          </p:cNvSpPr>
          <p:nvPr>
            <p:ph type="subTitle" idx="1"/>
          </p:nvPr>
        </p:nvSpPr>
        <p:spPr>
          <a:xfrm>
            <a:off x="1255767" y="2289467"/>
            <a:ext cx="4383200" cy="388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754C24"/>
              </a:buClr>
              <a:buSzPts val="2800"/>
              <a:buNone/>
              <a:defRPr sz="2133">
                <a:solidFill>
                  <a:srgbClr val="754C24"/>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97514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36748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3061169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7509702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573605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8932643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75738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135385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6925737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007405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6719194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5385307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407808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7808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44E5CC29-D4C1-43AF-92DE-EAC9F1236EA8}"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56966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7093F466-4605-4A4F-B0AC-603452C1E21D}"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634476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4DEA88E6-BDD8-4DB5-B2C6-C275153AB3E5}"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8549678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609600" y="6356352"/>
            <a:ext cx="2844800" cy="365125"/>
          </a:xfrm>
          <a:prstGeom prst="rect">
            <a:avLst/>
          </a:prstGeom>
        </p:spPr>
        <p:txBody>
          <a:bodyPr/>
          <a:lstStyle/>
          <a:p>
            <a:fld id="{8115AA7B-1762-4F64-867E-A62A0D51D324}"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4713996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a:lstStyle/>
          <a:p>
            <a:fld id="{EA9D4AF0-7703-437A-B20F-E0BB415885CC}"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2799704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603395C6-8E53-46E5-AC3C-60082576D5DD}"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03302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233ABE5B-D107-4870-84B0-07085A150ACA}"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321467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09F8459F-9C12-43E6-BEBC-D62F03F1A77A}"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4178894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2A175CD-49EE-4D6F-98ED-BCF7E28E17CB}"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1087563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4062118-105C-45D5-A1E0-F6B5E5B344D0}"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353652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reserve="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28363593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56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3788687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907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jpg"/><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1280577" y="322345"/>
            <a:ext cx="672075" cy="3840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3094BC8-22A0-4C48-90FC-9CC66632C2C8}" type="datetime1">
              <a:rPr lang="zh-CN" altLang="en-US" smtClean="0">
                <a:solidFill>
                  <a:prstClr val="black">
                    <a:tint val="75000"/>
                  </a:prstClr>
                </a:solidFill>
              </a:rPr>
              <a:pPr/>
              <a:t>2023/2/8</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976320" y="311284"/>
            <a:ext cx="28448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Impact" pitchFamily="34" charset="0"/>
                <a:ea typeface="+mn-ea"/>
              </a:defRPr>
            </a:lvl1p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072770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useBgFill="1">
        <p:nvSpPr>
          <p:cNvPr id="3" name="圆角矩形 2"/>
          <p:cNvSpPr/>
          <p:nvPr userDrawn="1"/>
        </p:nvSpPr>
        <p:spPr>
          <a:xfrm>
            <a:off x="11280577" y="322345"/>
            <a:ext cx="672075" cy="3840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extLst>
      <p:ext uri="{BB962C8B-B14F-4D97-AF65-F5344CB8AC3E}">
        <p14:creationId xmlns:p14="http://schemas.microsoft.com/office/powerpoint/2010/main" val="35376312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jpe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png"/><Relationship Id="rId10" Type="http://schemas.openxmlformats.org/officeDocument/2006/relationships/image" Target="../media/image31.jpeg"/><Relationship Id="rId4" Type="http://schemas.openxmlformats.org/officeDocument/2006/relationships/image" Target="../media/image15.jpeg"/><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7.emf"/><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jpe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jpe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emf"/><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7" Type="http://schemas.microsoft.com/office/2007/relationships/hdphoto" Target="../media/hdphoto5.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4.jpe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jpeg"/><Relationship Id="rId9"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jpeg"/><Relationship Id="rId7" Type="http://schemas.microsoft.com/office/2007/relationships/hdphoto" Target="../media/hdphoto7.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17.emf"/><Relationship Id="rId4" Type="http://schemas.openxmlformats.org/officeDocument/2006/relationships/image" Target="../media/image16.png"/><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jpeg"/><Relationship Id="rId7" Type="http://schemas.microsoft.com/office/2007/relationships/hdphoto" Target="../media/hdphoto7.wdp"/><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17.emf"/><Relationship Id="rId4" Type="http://schemas.openxmlformats.org/officeDocument/2006/relationships/image" Target="../media/image16.png"/><Relationship Id="rId9"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7.emf"/><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7.emf"/><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4.jpeg"/><Relationship Id="rId7" Type="http://schemas.openxmlformats.org/officeDocument/2006/relationships/image" Target="../media/image44.png"/><Relationship Id="rId12" Type="http://schemas.microsoft.com/office/2007/relationships/hdphoto" Target="../media/hdphoto8.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35.png"/><Relationship Id="rId9"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7.emf"/><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emf"/><Relationship Id="rId5"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emf"/><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emf"/><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27.png"/><Relationship Id="rId4" Type="http://schemas.openxmlformats.org/officeDocument/2006/relationships/image" Target="../media/image15.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9" y="8483"/>
            <a:ext cx="12308618" cy="684103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3" y="8486"/>
            <a:ext cx="816123" cy="816123"/>
          </a:xfrm>
          <a:prstGeom prst="rect">
            <a:avLst/>
          </a:prstGeom>
        </p:spPr>
      </p:pic>
      <p:sp>
        <p:nvSpPr>
          <p:cNvPr id="6" name="TextBox 5"/>
          <p:cNvSpPr txBox="1"/>
          <p:nvPr/>
        </p:nvSpPr>
        <p:spPr>
          <a:xfrm>
            <a:off x="3354820" y="302681"/>
            <a:ext cx="6445264" cy="521926"/>
          </a:xfrm>
          <a:prstGeom prst="rect">
            <a:avLst/>
          </a:prstGeom>
          <a:noFill/>
        </p:spPr>
        <p:txBody>
          <a:bodyPr wrap="square" rtlCol="0">
            <a:spAutoFit/>
          </a:bodyPr>
          <a:lstStyle/>
          <a:p>
            <a:r>
              <a:rPr lang="en-US" sz="2793" b="1" dirty="0">
                <a:solidFill>
                  <a:schemeClr val="accent6">
                    <a:lumMod val="75000"/>
                  </a:schemeClr>
                </a:solidFill>
                <a:latin typeface="UVN Van Chuong Nang" panose="00000400000000000000" pitchFamily="2" charset="0"/>
              </a:rPr>
              <a:t>TRƯỜNG TIỂU HỌC PHÚC LỢI</a:t>
            </a:r>
            <a:endParaRPr lang="vi-VN" sz="2793" b="1" dirty="0">
              <a:solidFill>
                <a:schemeClr val="accent6">
                  <a:lumMod val="75000"/>
                </a:schemeClr>
              </a:solidFill>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4425111" y="935090"/>
            <a:ext cx="3488557" cy="713938"/>
          </a:xfrm>
          <a:prstGeom prst="rect">
            <a:avLst/>
          </a:prstGeom>
          <a:noFill/>
        </p:spPr>
        <p:txBody>
          <a:bodyPr wrap="square" rtlCol="0">
            <a:spAutoFit/>
          </a:bodyPr>
          <a:lstStyle/>
          <a:p>
            <a:pPr algn="ctr">
              <a:defRPr/>
            </a:pPr>
            <a:r>
              <a:rPr lang="en-US" sz="404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4041" spc="-113"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22</a:t>
            </a:r>
            <a:endParaRPr lang="en-US" sz="404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831205" y="1759510"/>
            <a:ext cx="11166206" cy="2752741"/>
          </a:xfrm>
          <a:prstGeom prst="rect">
            <a:avLst/>
          </a:prstGeom>
          <a:noFill/>
        </p:spPr>
        <p:txBody>
          <a:bodyPr wrap="square" rtlCol="0">
            <a:spAutoFit/>
          </a:bodyPr>
          <a:lstStyle/>
          <a:p>
            <a:pPr algn="ctr"/>
            <a:r>
              <a:rPr lang="en-US" sz="4041" b="1" dirty="0" err="1">
                <a:solidFill>
                  <a:srgbClr val="FF0000"/>
                </a:solidFill>
                <a:latin typeface="Times New Roman" panose="02020603050405020304" pitchFamily="18" charset="0"/>
                <a:ea typeface="Zilla Slab" pitchFamily="2" charset="0"/>
                <a:cs typeface="Times New Roman" panose="02020603050405020304" pitchFamily="18" charset="0"/>
              </a:rPr>
              <a:t>Tiếng</a:t>
            </a:r>
            <a:r>
              <a:rPr lang="en-US" sz="4041"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41" b="1" dirty="0" err="1">
                <a:solidFill>
                  <a:srgbClr val="FF0000"/>
                </a:solidFill>
                <a:latin typeface="Times New Roman" panose="02020603050405020304" pitchFamily="18" charset="0"/>
                <a:ea typeface="Zilla Slab" pitchFamily="2" charset="0"/>
                <a:cs typeface="Times New Roman" panose="02020603050405020304" pitchFamily="18" charset="0"/>
              </a:rPr>
              <a:t>Việt</a:t>
            </a:r>
            <a:endParaRPr lang="en-US" sz="4041"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lnSpc>
                <a:spcPct val="120000"/>
              </a:lnSpc>
            </a:pPr>
            <a:r>
              <a:rPr lang="vi-VN" sz="4389" b="1" dirty="0">
                <a:ln w="0"/>
                <a:latin typeface="Times New Roman" panose="02020603050405020304" pitchFamily="18" charset="0"/>
                <a:ea typeface="Tahoma" panose="020B0604030504040204" pitchFamily="34" charset="0"/>
                <a:cs typeface="Times New Roman" panose="02020603050405020304" pitchFamily="18" charset="0"/>
              </a:rPr>
              <a:t>BÀI </a:t>
            </a:r>
            <a:r>
              <a:rPr lang="en-US" sz="4389" b="1" dirty="0" smtClean="0">
                <a:ln w="0"/>
                <a:latin typeface="Times New Roman" panose="02020603050405020304" pitchFamily="18" charset="0"/>
                <a:ea typeface="Tahoma" panose="020B0604030504040204" pitchFamily="34" charset="0"/>
                <a:cs typeface="Times New Roman" panose="02020603050405020304" pitchFamily="18" charset="0"/>
              </a:rPr>
              <a:t>7</a:t>
            </a:r>
            <a:endParaRPr lang="vi-VN" sz="4389" b="1" dirty="0">
              <a:ln w="0"/>
              <a:latin typeface="Times New Roman" panose="02020603050405020304" pitchFamily="18" charset="0"/>
              <a:ea typeface="Tahoma" panose="020B0604030504040204" pitchFamily="34" charset="0"/>
              <a:cs typeface="Times New Roman" panose="02020603050405020304" pitchFamily="18" charset="0"/>
            </a:endParaRPr>
          </a:p>
          <a:p>
            <a:r>
              <a:rPr lang="en-US" sz="3990" b="1" dirty="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a:ln w="0"/>
                <a:latin typeface="Times New Roman" panose="02020603050405020304" pitchFamily="18" charset="0"/>
                <a:ea typeface="Tahoma" panose="020B0604030504040204" pitchFamily="34" charset="0"/>
                <a:cs typeface="Times New Roman" panose="02020603050405020304" pitchFamily="18" charset="0"/>
              </a:rPr>
              <a:t>Đọc</a:t>
            </a:r>
            <a:r>
              <a:rPr lang="en-US" sz="3990" b="1" dirty="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smtClean="0">
                <a:ln w="0"/>
                <a:latin typeface="Times New Roman" panose="02020603050405020304" pitchFamily="18" charset="0"/>
                <a:ea typeface="Tahoma" panose="020B0604030504040204" pitchFamily="34" charset="0"/>
                <a:cs typeface="Times New Roman" panose="02020603050405020304" pitchFamily="18" charset="0"/>
              </a:rPr>
              <a:t>Mặt</a:t>
            </a:r>
            <a:r>
              <a:rPr lang="en-US" sz="399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smtClean="0">
                <a:ln w="0"/>
                <a:latin typeface="Times New Roman" panose="02020603050405020304" pitchFamily="18" charset="0"/>
                <a:ea typeface="Tahoma" panose="020B0604030504040204" pitchFamily="34" charset="0"/>
                <a:cs typeface="Times New Roman" panose="02020603050405020304" pitchFamily="18" charset="0"/>
              </a:rPr>
              <a:t>trời</a:t>
            </a:r>
            <a:r>
              <a:rPr lang="en-US" sz="399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smtClean="0">
                <a:ln w="0"/>
                <a:latin typeface="Times New Roman" panose="02020603050405020304" pitchFamily="18" charset="0"/>
                <a:ea typeface="Tahoma" panose="020B0604030504040204" pitchFamily="34" charset="0"/>
                <a:cs typeface="Times New Roman" panose="02020603050405020304" pitchFamily="18" charset="0"/>
              </a:rPr>
              <a:t>xanh</a:t>
            </a:r>
            <a:r>
              <a:rPr lang="en-US" sz="399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smtClean="0">
                <a:ln w="0"/>
                <a:latin typeface="Times New Roman" panose="02020603050405020304" pitchFamily="18" charset="0"/>
                <a:ea typeface="Tahoma" panose="020B0604030504040204" pitchFamily="34" charset="0"/>
                <a:cs typeface="Times New Roman" panose="02020603050405020304" pitchFamily="18" charset="0"/>
              </a:rPr>
              <a:t>của</a:t>
            </a:r>
            <a:r>
              <a:rPr lang="en-US" sz="399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smtClean="0">
                <a:ln w="0"/>
                <a:latin typeface="Times New Roman" panose="02020603050405020304" pitchFamily="18" charset="0"/>
                <a:ea typeface="Tahoma" panose="020B0604030504040204" pitchFamily="34" charset="0"/>
                <a:cs typeface="Times New Roman" panose="02020603050405020304" pitchFamily="18" charset="0"/>
              </a:rPr>
              <a:t>tôi</a:t>
            </a:r>
            <a:endParaRPr lang="en-US" sz="3990" b="1" dirty="0">
              <a:ln w="0"/>
              <a:latin typeface="Times New Roman" panose="02020603050405020304" pitchFamily="18" charset="0"/>
              <a:ea typeface="Tahoma" panose="020B0604030504040204" pitchFamily="34" charset="0"/>
              <a:cs typeface="Times New Roman" panose="02020603050405020304" pitchFamily="18" charset="0"/>
            </a:endParaRPr>
          </a:p>
          <a:p>
            <a:r>
              <a:rPr lang="en-US" sz="3990" b="1" dirty="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a:ln w="0"/>
                <a:latin typeface="Times New Roman" panose="02020603050405020304" pitchFamily="18" charset="0"/>
                <a:ea typeface="Tahoma" panose="020B0604030504040204" pitchFamily="34" charset="0"/>
                <a:cs typeface="Times New Roman" panose="02020603050405020304" pitchFamily="18" charset="0"/>
              </a:rPr>
              <a:t>Nói</a:t>
            </a:r>
            <a:r>
              <a:rPr lang="en-US" sz="3990" b="1" dirty="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a:ln w="0"/>
                <a:latin typeface="Times New Roman" panose="02020603050405020304" pitchFamily="18" charset="0"/>
                <a:ea typeface="Tahoma" panose="020B0604030504040204" pitchFamily="34" charset="0"/>
                <a:cs typeface="Times New Roman" panose="02020603050405020304" pitchFamily="18" charset="0"/>
              </a:rPr>
              <a:t>và</a:t>
            </a:r>
            <a:r>
              <a:rPr lang="en-US" sz="3990" b="1" dirty="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a:ln w="0"/>
                <a:latin typeface="Times New Roman" panose="02020603050405020304" pitchFamily="18" charset="0"/>
                <a:ea typeface="Tahoma" panose="020B0604030504040204" pitchFamily="34" charset="0"/>
                <a:cs typeface="Times New Roman" panose="02020603050405020304" pitchFamily="18" charset="0"/>
              </a:rPr>
              <a:t>nghe</a:t>
            </a:r>
            <a:r>
              <a:rPr lang="en-US" sz="3990" b="1" dirty="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smtClean="0">
                <a:ln w="0"/>
                <a:latin typeface="Times New Roman" panose="02020603050405020304" pitchFamily="18" charset="0"/>
                <a:ea typeface="Tahoma" panose="020B0604030504040204" pitchFamily="34" charset="0"/>
                <a:cs typeface="Times New Roman" panose="02020603050405020304" pitchFamily="18" charset="0"/>
              </a:rPr>
              <a:t>Kể</a:t>
            </a:r>
            <a:r>
              <a:rPr lang="en-US" sz="399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smtClean="0">
                <a:ln w="0"/>
                <a:latin typeface="Times New Roman" panose="02020603050405020304" pitchFamily="18" charset="0"/>
                <a:ea typeface="Tahoma" panose="020B0604030504040204" pitchFamily="34" charset="0"/>
                <a:cs typeface="Times New Roman" panose="02020603050405020304" pitchFamily="18" charset="0"/>
              </a:rPr>
              <a:t>chuyện</a:t>
            </a:r>
            <a:r>
              <a:rPr lang="en-US" sz="399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smtClean="0">
                <a:ln w="0"/>
                <a:latin typeface="Times New Roman" panose="02020603050405020304" pitchFamily="18" charset="0"/>
                <a:ea typeface="Tahoma" panose="020B0604030504040204" pitchFamily="34" charset="0"/>
                <a:cs typeface="Times New Roman" panose="02020603050405020304" pitchFamily="18" charset="0"/>
              </a:rPr>
              <a:t>S</a:t>
            </a:r>
            <a:r>
              <a:rPr lang="en-US" sz="3990" b="1" dirty="0" err="1" smtClean="0">
                <a:ln w="0"/>
                <a:latin typeface="Times New Roman" panose="02020603050405020304" pitchFamily="18" charset="0"/>
                <a:ea typeface="Tahoma" panose="020B0604030504040204" pitchFamily="34" charset="0"/>
                <a:cs typeface="Times New Roman" panose="02020603050405020304" pitchFamily="18" charset="0"/>
              </a:rPr>
              <a:t>ự</a:t>
            </a:r>
            <a:r>
              <a:rPr lang="en-US" sz="399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smtClean="0">
                <a:ln w="0"/>
                <a:latin typeface="Times New Roman" panose="02020603050405020304" pitchFamily="18" charset="0"/>
                <a:ea typeface="Tahoma" panose="020B0604030504040204" pitchFamily="34" charset="0"/>
                <a:cs typeface="Times New Roman" panose="02020603050405020304" pitchFamily="18" charset="0"/>
              </a:rPr>
              <a:t>tích</a:t>
            </a:r>
            <a:r>
              <a:rPr lang="en-US" sz="399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smtClean="0">
                <a:ln w="0"/>
                <a:latin typeface="Times New Roman" panose="02020603050405020304" pitchFamily="18" charset="0"/>
                <a:ea typeface="Tahoma" panose="020B0604030504040204" pitchFamily="34" charset="0"/>
                <a:cs typeface="Times New Roman" panose="02020603050405020304" pitchFamily="18" charset="0"/>
              </a:rPr>
              <a:t>hoa</a:t>
            </a:r>
            <a:r>
              <a:rPr lang="en-US" sz="399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smtClean="0">
                <a:ln w="0"/>
                <a:latin typeface="Times New Roman" panose="02020603050405020304" pitchFamily="18" charset="0"/>
                <a:ea typeface="Tahoma" panose="020B0604030504040204" pitchFamily="34" charset="0"/>
                <a:cs typeface="Times New Roman" panose="02020603050405020304" pitchFamily="18" charset="0"/>
              </a:rPr>
              <a:t>mào</a:t>
            </a:r>
            <a:r>
              <a:rPr lang="en-US" sz="399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3990" b="1" dirty="0" err="1" smtClean="0">
                <a:ln w="0"/>
                <a:latin typeface="Times New Roman" panose="02020603050405020304" pitchFamily="18" charset="0"/>
                <a:ea typeface="Tahoma" panose="020B0604030504040204" pitchFamily="34" charset="0"/>
                <a:cs typeface="Times New Roman" panose="02020603050405020304" pitchFamily="18" charset="0"/>
              </a:rPr>
              <a:t>gà</a:t>
            </a:r>
            <a:endParaRPr lang="vi-VN" sz="4389" b="1" dirty="0">
              <a:ln w="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63336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Tm="3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10</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25" y="125701"/>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xmlns=""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8" name="Straight Connector 27">
            <a:extLst>
              <a:ext uri="{FF2B5EF4-FFF2-40B4-BE49-F238E27FC236}">
                <a16:creationId xmlns:a16="http://schemas.microsoft.com/office/drawing/2014/main" xmlns="" id="{1B97278B-4021-E925-AEB3-4E4041D5F673}"/>
              </a:ext>
            </a:extLst>
          </p:cNvPr>
          <p:cNvCxnSpPr/>
          <p:nvPr/>
        </p:nvCxnSpPr>
        <p:spPr>
          <a:xfrm flipH="1">
            <a:off x="5967756" y="124990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xmlns="" id="{96C8BE32-E9C2-F923-2B8E-5E564AEA14AF}"/>
              </a:ext>
            </a:extLst>
          </p:cNvPr>
          <p:cNvCxnSpPr/>
          <p:nvPr/>
        </p:nvCxnSpPr>
        <p:spPr>
          <a:xfrm flipH="1">
            <a:off x="6141204" y="226715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xmlns="" id="{D9BD163B-E7B4-3279-5C6D-55C461D46B42}"/>
              </a:ext>
            </a:extLst>
          </p:cNvPr>
          <p:cNvCxnSpPr/>
          <p:nvPr/>
        </p:nvCxnSpPr>
        <p:spPr>
          <a:xfrm flipH="1">
            <a:off x="6321004" y="188057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xmlns="" id="{800B1AC7-22DB-F203-C1C6-4C4CBAF247CD}"/>
              </a:ext>
            </a:extLst>
          </p:cNvPr>
          <p:cNvSpPr/>
          <p:nvPr/>
        </p:nvSpPr>
        <p:spPr>
          <a:xfrm>
            <a:off x="3132610" y="136273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14" name="Oval 13">
            <a:extLst>
              <a:ext uri="{FF2B5EF4-FFF2-40B4-BE49-F238E27FC236}">
                <a16:creationId xmlns:a16="http://schemas.microsoft.com/office/drawing/2014/main" xmlns="" id="{010E0E48-2129-B01B-AA0A-87986CDC0DA2}"/>
              </a:ext>
            </a:extLst>
          </p:cNvPr>
          <p:cNvSpPr/>
          <p:nvPr/>
        </p:nvSpPr>
        <p:spPr>
          <a:xfrm>
            <a:off x="3103304" y="440231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17" name="Oval 16">
            <a:extLst>
              <a:ext uri="{FF2B5EF4-FFF2-40B4-BE49-F238E27FC236}">
                <a16:creationId xmlns:a16="http://schemas.microsoft.com/office/drawing/2014/main" xmlns="" id="{60D1B25B-7C04-56F9-6128-202B83ED2F6A}"/>
              </a:ext>
            </a:extLst>
          </p:cNvPr>
          <p:cNvSpPr/>
          <p:nvPr/>
        </p:nvSpPr>
        <p:spPr>
          <a:xfrm>
            <a:off x="3132610" y="2894896"/>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18" name="TextBox 17">
            <a:extLst>
              <a:ext uri="{FF2B5EF4-FFF2-40B4-BE49-F238E27FC236}">
                <a16:creationId xmlns:a16="http://schemas.microsoft.com/office/drawing/2014/main" xmlns="" id="{ABDC085F-0C72-6555-C0CA-32A4DA598A97}"/>
              </a:ext>
            </a:extLst>
          </p:cNvPr>
          <p:cNvSpPr txBox="1"/>
          <p:nvPr/>
        </p:nvSpPr>
        <p:spPr>
          <a:xfrm>
            <a:off x="3726761" y="942297"/>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a16="http://schemas.microsoft.com/office/drawing/2014/main" xmlns="" id="{02FA3DB6-B521-7B38-7CE2-74D0C57A97C7}"/>
              </a:ext>
            </a:extLst>
          </p:cNvPr>
          <p:cNvCxnSpPr/>
          <p:nvPr/>
        </p:nvCxnSpPr>
        <p:spPr>
          <a:xfrm flipH="1">
            <a:off x="5035198" y="158664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xmlns="" id="{0668A1C8-6476-A611-CAF9-17443CC26170}"/>
              </a:ext>
            </a:extLst>
          </p:cNvPr>
          <p:cNvCxnSpPr/>
          <p:nvPr/>
        </p:nvCxnSpPr>
        <p:spPr>
          <a:xfrm flipH="1">
            <a:off x="6095998" y="22364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xmlns="" id="{921276ED-4CE7-0749-BC9F-3C4FA73BF967}"/>
              </a:ext>
            </a:extLst>
          </p:cNvPr>
          <p:cNvCxnSpPr/>
          <p:nvPr/>
        </p:nvCxnSpPr>
        <p:spPr>
          <a:xfrm flipH="1">
            <a:off x="6359894" y="37320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xmlns="" id="{BD89C5CF-F273-C27E-192F-94699E2B82BB}"/>
              </a:ext>
            </a:extLst>
          </p:cNvPr>
          <p:cNvCxnSpPr/>
          <p:nvPr/>
        </p:nvCxnSpPr>
        <p:spPr>
          <a:xfrm flipH="1">
            <a:off x="5870774" y="283405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xmlns="" id="{6B88C09A-9332-E6E1-89C8-B0F71069DCE8}"/>
              </a:ext>
            </a:extLst>
          </p:cNvPr>
          <p:cNvCxnSpPr/>
          <p:nvPr/>
        </p:nvCxnSpPr>
        <p:spPr>
          <a:xfrm flipH="1">
            <a:off x="6432719" y="308048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xmlns="" id="{CEECFFCF-D44A-9BAF-18E0-C25A310964FF}"/>
              </a:ext>
            </a:extLst>
          </p:cNvPr>
          <p:cNvCxnSpPr/>
          <p:nvPr/>
        </p:nvCxnSpPr>
        <p:spPr>
          <a:xfrm flipH="1">
            <a:off x="6389504" y="376197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xmlns="" id="{E3C3FC34-A66B-34A2-2EC0-A1BD73FBF755}"/>
              </a:ext>
            </a:extLst>
          </p:cNvPr>
          <p:cNvCxnSpPr/>
          <p:nvPr/>
        </p:nvCxnSpPr>
        <p:spPr>
          <a:xfrm flipH="1">
            <a:off x="6148700" y="341820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xmlns="" id="{EAFA1BC5-35FD-B08F-ABF3-B39A1B384CBE}"/>
              </a:ext>
            </a:extLst>
          </p:cNvPr>
          <p:cNvCxnSpPr/>
          <p:nvPr/>
        </p:nvCxnSpPr>
        <p:spPr>
          <a:xfrm flipH="1">
            <a:off x="5773792" y="42426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xmlns="" id="{00B4F0DB-F3D1-C18A-890B-093072F2AB43}"/>
              </a:ext>
            </a:extLst>
          </p:cNvPr>
          <p:cNvCxnSpPr/>
          <p:nvPr/>
        </p:nvCxnSpPr>
        <p:spPr>
          <a:xfrm flipH="1">
            <a:off x="6141204" y="462208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xmlns="" id="{EEDFF030-EABB-E488-7738-D24F711EE227}"/>
              </a:ext>
            </a:extLst>
          </p:cNvPr>
          <p:cNvCxnSpPr/>
          <p:nvPr/>
        </p:nvCxnSpPr>
        <p:spPr>
          <a:xfrm flipH="1">
            <a:off x="5943137" y="487946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xmlns="" id="{CE585FAC-530B-CA71-1EE9-83E441263817}"/>
              </a:ext>
            </a:extLst>
          </p:cNvPr>
          <p:cNvCxnSpPr/>
          <p:nvPr/>
        </p:nvCxnSpPr>
        <p:spPr>
          <a:xfrm flipH="1">
            <a:off x="648121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xmlns="" id="{C0A6D0C5-D1A1-CF4A-6419-84650FDEE228}"/>
              </a:ext>
            </a:extLst>
          </p:cNvPr>
          <p:cNvCxnSpPr/>
          <p:nvPr/>
        </p:nvCxnSpPr>
        <p:spPr>
          <a:xfrm flipH="1">
            <a:off x="653359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xmlns="" id="{1510F424-16F5-B987-EF60-E97F747A0094}"/>
              </a:ext>
            </a:extLst>
          </p:cNvPr>
          <p:cNvGrpSpPr/>
          <p:nvPr/>
        </p:nvGrpSpPr>
        <p:grpSpPr>
          <a:xfrm>
            <a:off x="4157489" y="-1002441"/>
            <a:ext cx="3268053" cy="2389281"/>
            <a:chOff x="5767848" y="165919"/>
            <a:chExt cx="3429000" cy="3429000"/>
          </a:xfrm>
        </p:grpSpPr>
        <p:pic>
          <p:nvPicPr>
            <p:cNvPr id="5" name="Picture 8">
              <a:extLst>
                <a:ext uri="{FF2B5EF4-FFF2-40B4-BE49-F238E27FC236}">
                  <a16:creationId xmlns:a16="http://schemas.microsoft.com/office/drawing/2014/main" xmlns=""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AD0CC073-0EB0-35A9-A756-3BBB5A600EB4}"/>
                </a:ext>
              </a:extLst>
            </p:cNvPr>
            <p:cNvSpPr txBox="1"/>
            <p:nvPr/>
          </p:nvSpPr>
          <p:spPr>
            <a:xfrm>
              <a:off x="6129125" y="2081117"/>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Giải</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nghĩa</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từ</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sp>
        <p:nvSpPr>
          <p:cNvPr id="20" name="TextBox 19">
            <a:extLst>
              <a:ext uri="{FF2B5EF4-FFF2-40B4-BE49-F238E27FC236}">
                <a16:creationId xmlns:a16="http://schemas.microsoft.com/office/drawing/2014/main" xmlns="" id="{5B317C0D-7F01-0C5E-D43D-BD1F372EF989}"/>
              </a:ext>
            </a:extLst>
          </p:cNvPr>
          <p:cNvSpPr txBox="1"/>
          <p:nvPr/>
        </p:nvSpPr>
        <p:spPr>
          <a:xfrm>
            <a:off x="799296" y="1594257"/>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Cọ</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thuộc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họ</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dừa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cao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lá</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to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và</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xoè</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ra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như</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hình</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cái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quạt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pic>
        <p:nvPicPr>
          <p:cNvPr id="2050" name="Picture 2" descr="Cây cọ - Đặc điểm và ý nghĩa phong thủy như thế nào?">
            <a:extLst>
              <a:ext uri="{FF2B5EF4-FFF2-40B4-BE49-F238E27FC236}">
                <a16:creationId xmlns:a16="http://schemas.microsoft.com/office/drawing/2014/main" xmlns="" id="{AFD8D9B1-E8EC-49AB-7250-222CA57AD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2423" y="535311"/>
            <a:ext cx="3967162" cy="3429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2EB3E74-3EFA-982F-9920-77F633A1AE6A}"/>
              </a:ext>
            </a:extLst>
          </p:cNvPr>
          <p:cNvSpPr txBox="1"/>
          <p:nvPr/>
        </p:nvSpPr>
        <p:spPr>
          <a:xfrm>
            <a:off x="1272778" y="3716834"/>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libri" panose="020F0502020204030204" pitchFamily="34" charset="0"/>
                <a:ea typeface="微软雅黑"/>
                <a:cs typeface="Calibri" panose="020F0502020204030204" pitchFamily="34" charset="0"/>
              </a:rPr>
              <a:t>Hoa</a:t>
            </a:r>
            <a:r>
              <a:rPr lang="en-US" sz="3600" b="1" dirty="0">
                <a:solidFill>
                  <a:srgbClr val="FF0000"/>
                </a:solidFill>
                <a:latin typeface="Calibri" panose="020F0502020204030204" pitchFamily="34" charset="0"/>
                <a:ea typeface="微软雅黑"/>
                <a:cs typeface="Calibri" panose="020F0502020204030204" pitchFamily="34" charset="0"/>
              </a:rPr>
              <a:t> </a:t>
            </a:r>
            <a:r>
              <a:rPr lang="en-US" sz="3600" b="1" dirty="0" err="1">
                <a:solidFill>
                  <a:srgbClr val="FF0000"/>
                </a:solidFill>
                <a:latin typeface="Calibri" panose="020F0502020204030204" pitchFamily="34" charset="0"/>
                <a:ea typeface="微软雅黑"/>
                <a:cs typeface="Calibri" panose="020F0502020204030204" pitchFamily="34" charset="0"/>
              </a:rPr>
              <a:t>cau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Hoa</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cau</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màu</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vàng</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nhạt</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a:t>
            </a:r>
          </a:p>
        </p:txBody>
      </p:sp>
      <p:pic>
        <p:nvPicPr>
          <p:cNvPr id="2052" name="Picture 4" descr="Hoa cau (tân lang hoa) và các món ăn làm thuốc hay từ dân gian">
            <a:extLst>
              <a:ext uri="{FF2B5EF4-FFF2-40B4-BE49-F238E27FC236}">
                <a16:creationId xmlns:a16="http://schemas.microsoft.com/office/drawing/2014/main" xmlns="" id="{967D841F-C459-8A0F-DE8D-1C071C513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2336" y="3930700"/>
            <a:ext cx="3889847" cy="2595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barn(inVertic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12</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xmlns=""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xmlns=""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Oval 15">
            <a:extLst>
              <a:ext uri="{FF2B5EF4-FFF2-40B4-BE49-F238E27FC236}">
                <a16:creationId xmlns:a16="http://schemas.microsoft.com/office/drawing/2014/main" xmlns="" id="{B3319171-B157-0ADD-D081-15A83819A485}"/>
              </a:ext>
            </a:extLst>
          </p:cNvPr>
          <p:cNvSpPr/>
          <p:nvPr/>
        </p:nvSpPr>
        <p:spPr>
          <a:xfrm>
            <a:off x="4317689" y="318355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4" name="Oval 23">
            <a:extLst>
              <a:ext uri="{FF2B5EF4-FFF2-40B4-BE49-F238E27FC236}">
                <a16:creationId xmlns:a16="http://schemas.microsoft.com/office/drawing/2014/main" xmlns="" id="{BF53F42E-AD8C-9046-07EC-EB3E0DEEA245}"/>
              </a:ext>
            </a:extLst>
          </p:cNvPr>
          <p:cNvSpPr/>
          <p:nvPr/>
        </p:nvSpPr>
        <p:spPr>
          <a:xfrm>
            <a:off x="4338009" y="181953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5" name="TextBox 24">
            <a:extLst>
              <a:ext uri="{FF2B5EF4-FFF2-40B4-BE49-F238E27FC236}">
                <a16:creationId xmlns:a16="http://schemas.microsoft.com/office/drawing/2014/main" xmlns="" id="{CDD72BCC-59F4-0E4D-1473-15ED2C26B2E0}"/>
              </a:ext>
            </a:extLst>
          </p:cNvPr>
          <p:cNvSpPr txBox="1"/>
          <p:nvPr/>
        </p:nvSpPr>
        <p:spPr>
          <a:xfrm>
            <a:off x="4778290" y="1670973"/>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xmlns="" id="{B448F08E-C5F7-B4F3-590D-4FD79A39EEF6}"/>
              </a:ext>
            </a:extLst>
          </p:cNvPr>
          <p:cNvCxnSpPr/>
          <p:nvPr/>
        </p:nvCxnSpPr>
        <p:spPr>
          <a:xfrm flipH="1">
            <a:off x="6917254" y="16369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xmlns="" id="{67FE4039-9B23-B225-A371-15AF403AB850}"/>
              </a:ext>
            </a:extLst>
          </p:cNvPr>
          <p:cNvCxnSpPr/>
          <p:nvPr/>
        </p:nvCxnSpPr>
        <p:spPr>
          <a:xfrm flipH="1">
            <a:off x="5677734" y="35393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89EC95C1-CE86-D1C3-70DC-442654C863B7}"/>
              </a:ext>
            </a:extLst>
          </p:cNvPr>
          <p:cNvCxnSpPr/>
          <p:nvPr/>
        </p:nvCxnSpPr>
        <p:spPr>
          <a:xfrm flipH="1">
            <a:off x="7253143" y="22764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xmlns="" id="{0E6C1591-9778-51FF-F166-F57EBFE6EE76}"/>
              </a:ext>
            </a:extLst>
          </p:cNvPr>
          <p:cNvCxnSpPr/>
          <p:nvPr/>
        </p:nvCxnSpPr>
        <p:spPr>
          <a:xfrm flipH="1">
            <a:off x="7301634" y="312782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xmlns="" id="{1B901703-7B34-929E-2E9A-63EEB41F79D3}"/>
              </a:ext>
            </a:extLst>
          </p:cNvPr>
          <p:cNvCxnSpPr/>
          <p:nvPr/>
        </p:nvCxnSpPr>
        <p:spPr>
          <a:xfrm flipH="1">
            <a:off x="6170265" y="32464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xmlns="" id="{CD9966B5-EE1B-ECC3-7450-28CFAD1E52E3}"/>
              </a:ext>
            </a:extLst>
          </p:cNvPr>
          <p:cNvCxnSpPr/>
          <p:nvPr/>
        </p:nvCxnSpPr>
        <p:spPr>
          <a:xfrm flipH="1">
            <a:off x="7184332" y="348391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xmlns="" id="{0187607E-D5B0-88DD-E68E-EBAD7BE834E5}"/>
              </a:ext>
            </a:extLst>
          </p:cNvPr>
          <p:cNvCxnSpPr/>
          <p:nvPr/>
        </p:nvCxnSpPr>
        <p:spPr>
          <a:xfrm flipH="1">
            <a:off x="7586114" y="379427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xmlns="" id="{D23FACB6-F726-8073-D8B7-859770427AF7}"/>
              </a:ext>
            </a:extLst>
          </p:cNvPr>
          <p:cNvCxnSpPr/>
          <p:nvPr/>
        </p:nvCxnSpPr>
        <p:spPr>
          <a:xfrm flipH="1">
            <a:off x="7362249"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A72CF0CD-06BD-82FD-4E1D-9E7289820AE7}"/>
              </a:ext>
            </a:extLst>
          </p:cNvPr>
          <p:cNvCxnSpPr/>
          <p:nvPr/>
        </p:nvCxnSpPr>
        <p:spPr>
          <a:xfrm flipH="1">
            <a:off x="7442174"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xmlns=""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xmlns=""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xmlns=""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xmlns=""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xmlns=""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xmlns=""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panose="02020603050405020304" pitchFamily="18" charset="0"/>
                <a:ea typeface="Arial-Rounded" panose="020B0500000000000000" pitchFamily="34" charset="0"/>
                <a:cs typeface="Times" panose="02020603050405020304" pitchFamily="18" charset="0"/>
              </a:rPr>
              <a:t>Đọc</a:t>
            </a:r>
            <a:r>
              <a:rPr lang="en-US" altLang="zh-CN" sz="4400" b="1" dirty="0">
                <a:solidFill>
                  <a:srgbClr val="FF8600"/>
                </a:solidFill>
                <a:latin typeface="Times" panose="02020603050405020304" pitchFamily="18" charset="0"/>
                <a:ea typeface="Arial-Rounded" panose="020B0500000000000000" pitchFamily="34" charset="0"/>
                <a:cs typeface="Times" panose="02020603050405020304" pitchFamily="18" charset="0"/>
              </a:rPr>
              <a:t> </a:t>
            </a:r>
            <a:r>
              <a:rPr lang="en-US" altLang="zh-CN" sz="4400" b="1" dirty="0" err="1">
                <a:solidFill>
                  <a:srgbClr val="FF8600"/>
                </a:solidFill>
                <a:latin typeface="Times" panose="02020603050405020304" pitchFamily="18" charset="0"/>
                <a:ea typeface="Arial-Rounded" panose="020B0500000000000000" pitchFamily="34" charset="0"/>
                <a:cs typeface="Times" panose="02020603050405020304" pitchFamily="18" charset="0"/>
              </a:rPr>
              <a:t>theo</a:t>
            </a:r>
            <a:r>
              <a:rPr lang="en-US" altLang="zh-CN" sz="4400" b="1" dirty="0">
                <a:solidFill>
                  <a:srgbClr val="FF8600"/>
                </a:solidFill>
                <a:latin typeface="Times" panose="02020603050405020304" pitchFamily="18" charset="0"/>
                <a:ea typeface="Arial-Rounded" panose="020B0500000000000000" pitchFamily="34" charset="0"/>
                <a:cs typeface="Times" panose="02020603050405020304" pitchFamily="18" charset="0"/>
              </a:rPr>
              <a:t> </a:t>
            </a:r>
            <a:r>
              <a:rPr lang="en-US" altLang="zh-CN" sz="4400" b="1" dirty="0" err="1">
                <a:solidFill>
                  <a:srgbClr val="FF8600"/>
                </a:solidFill>
                <a:latin typeface="Times" panose="02020603050405020304" pitchFamily="18" charset="0"/>
                <a:ea typeface="Arial-Rounded" panose="020B0500000000000000" pitchFamily="34" charset="0"/>
                <a:cs typeface="Times" panose="02020603050405020304" pitchFamily="18" charset="0"/>
              </a:rPr>
              <a:t>nhóm</a:t>
            </a:r>
            <a:endParaRPr kumimoji="0" lang="zh-CN" altLang="en-US" sz="4400" b="1" i="0" u="none" strike="noStrike" kern="1200" cap="none" spc="0" normalizeH="0" baseline="0" noProof="0" dirty="0">
              <a:ln>
                <a:noFill/>
              </a:ln>
              <a:solidFill>
                <a:srgbClr val="FF8600"/>
              </a:solidFill>
              <a:effectLst/>
              <a:uLnTx/>
              <a:uFillTx/>
              <a:latin typeface="Times" panose="02020603050405020304" pitchFamily="18" charset="0"/>
              <a:ea typeface="Arial-Rounded" panose="020B0500000000000000" pitchFamily="34" charset="0"/>
              <a:cs typeface="Times" panose="02020603050405020304" pitchFamily="18" charset="0"/>
            </a:endParaRPr>
          </a:p>
        </p:txBody>
      </p:sp>
      <p:sp>
        <p:nvSpPr>
          <p:cNvPr id="2" name="TextBox 1">
            <a:extLst>
              <a:ext uri="{FF2B5EF4-FFF2-40B4-BE49-F238E27FC236}">
                <a16:creationId xmlns:a16="http://schemas.microsoft.com/office/drawing/2014/main" xmlns="" id="{97EF4888-0BDB-549A-025F-110F861E604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xmlns="" id="{8F8A0A37-9AA5-D038-965E-13027326307F}"/>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C994E6F7-6792-6549-CF9C-0B382ED79795}"/>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xmlns=""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xmlns=""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xmlns=""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xmlns=""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13EEBAC9-4CE5-258A-E367-BE92EDA36CB1}"/>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xmlns="" id="{27C5B396-DEBE-15EA-AB7F-EBE026DE83DA}"/>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67ED8A06-86DB-2078-DD20-9550A392B42B}"/>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xmlns="" id="{CD29B72A-1CF4-8DAC-1F6B-0B6C1A637277}"/>
              </a:ext>
            </a:extLst>
          </p:cNvPr>
          <p:cNvPicPr>
            <a:picLocks noChangeAspect="1"/>
          </p:cNvPicPr>
          <p:nvPr/>
        </p:nvPicPr>
        <p:blipFill>
          <a:blip r:embed="rId5"/>
          <a:stretch>
            <a:fillRect/>
          </a:stretch>
        </p:blipFill>
        <p:spPr>
          <a:xfrm>
            <a:off x="1224723" y="3273742"/>
            <a:ext cx="9742554" cy="2630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xmlns="" id="{68E5E689-AC2D-96C2-75BF-41A24E8E8C23}"/>
              </a:ext>
            </a:extLst>
          </p:cNvPr>
          <p:cNvGrpSpPr/>
          <p:nvPr/>
        </p:nvGrpSpPr>
        <p:grpSpPr>
          <a:xfrm>
            <a:off x="1329445" y="1384307"/>
            <a:ext cx="9533109" cy="707886"/>
            <a:chOff x="1603464" y="2459552"/>
            <a:chExt cx="9533109" cy="856397"/>
          </a:xfrm>
        </p:grpSpPr>
        <p:sp>
          <p:nvSpPr>
            <p:cNvPr id="5" name="矩形 8">
              <a:extLst>
                <a:ext uri="{FF2B5EF4-FFF2-40B4-BE49-F238E27FC236}">
                  <a16:creationId xmlns:a16="http://schemas.microsoft.com/office/drawing/2014/main" xmlns=""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xmlns=""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xmlns="" id="{B4B96631-247C-B388-2AA6-8B399FC93059}"/>
              </a:ext>
            </a:extLst>
          </p:cNvPr>
          <p:cNvGrpSpPr/>
          <p:nvPr/>
        </p:nvGrpSpPr>
        <p:grpSpPr>
          <a:xfrm>
            <a:off x="1329445" y="2255561"/>
            <a:ext cx="9533109" cy="779040"/>
            <a:chOff x="1603464" y="2459552"/>
            <a:chExt cx="9533109" cy="856397"/>
          </a:xfrm>
        </p:grpSpPr>
        <p:sp>
          <p:nvSpPr>
            <p:cNvPr id="18" name="矩形 11">
              <a:extLst>
                <a:ext uri="{FF2B5EF4-FFF2-40B4-BE49-F238E27FC236}">
                  <a16:creationId xmlns:a16="http://schemas.microsoft.com/office/drawing/2014/main" xmlns=""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xmlns=""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xmlns="" id="{11819058-7066-57A8-8B64-5562BCD1AEAB}"/>
              </a:ext>
            </a:extLst>
          </p:cNvPr>
          <p:cNvGrpSpPr/>
          <p:nvPr/>
        </p:nvGrpSpPr>
        <p:grpSpPr>
          <a:xfrm>
            <a:off x="1324527" y="3116356"/>
            <a:ext cx="9572013" cy="902421"/>
            <a:chOff x="1603464" y="2459552"/>
            <a:chExt cx="9533109" cy="856397"/>
          </a:xfrm>
        </p:grpSpPr>
        <p:sp>
          <p:nvSpPr>
            <p:cNvPr id="28" name="矩形 27">
              <a:extLst>
                <a:ext uri="{FF2B5EF4-FFF2-40B4-BE49-F238E27FC236}">
                  <a16:creationId xmlns:a16="http://schemas.microsoft.com/office/drawing/2014/main" xmlns=""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xmlns=""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xmlns="" id="{0FD05463-672A-B4F9-786B-9CCA369D2322}"/>
              </a:ext>
            </a:extLst>
          </p:cNvPr>
          <p:cNvGrpSpPr/>
          <p:nvPr/>
        </p:nvGrpSpPr>
        <p:grpSpPr>
          <a:xfrm>
            <a:off x="1329445" y="4216260"/>
            <a:ext cx="9533109" cy="1043407"/>
            <a:chOff x="1603464" y="2459552"/>
            <a:chExt cx="9533109" cy="856397"/>
          </a:xfrm>
        </p:grpSpPr>
        <p:sp>
          <p:nvSpPr>
            <p:cNvPr id="31" name="矩形 30">
              <a:extLst>
                <a:ext uri="{FF2B5EF4-FFF2-40B4-BE49-F238E27FC236}">
                  <a16:creationId xmlns:a16="http://schemas.microsoft.com/office/drawing/2014/main" xmlns=""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xmlns=""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xmlns=""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xmlns=""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xmlns="" id="{65A05B80-DF8D-E0E9-DA5C-0838D8D79A74}"/>
                </a:ext>
              </a:extLst>
            </p:cNvPr>
            <p:cNvSpPr txBox="1"/>
            <p:nvPr/>
          </p:nvSpPr>
          <p:spPr>
            <a:xfrm>
              <a:off x="4615712" y="452391"/>
              <a:ext cx="3376866" cy="889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Times" panose="02020603050405020304" pitchFamily="18" charset="0"/>
                  <a:ea typeface="Arial-Rounded" panose="020B0500000000000000" pitchFamily="34" charset="0"/>
                  <a:cs typeface="Times" panose="02020603050405020304" pitchFamily="18" charset="0"/>
                </a:rPr>
                <a:t>Cùng</a:t>
              </a:r>
              <a:r>
                <a:rPr kumimoji="0" lang="en-US" sz="4000" b="1" i="0" u="none" strike="noStrike" kern="1200" cap="none" spc="0" normalizeH="0" baseline="0" noProof="0" dirty="0">
                  <a:ln>
                    <a:noFill/>
                  </a:ln>
                  <a:solidFill>
                    <a:srgbClr val="FFFFFF"/>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panose="02020603050405020304" pitchFamily="18" charset="0"/>
                  <a:ea typeface="Arial-Rounded" panose="020B0500000000000000" pitchFamily="34" charset="0"/>
                  <a:cs typeface="Times" panose="02020603050405020304" pitchFamily="18" charset="0"/>
                </a:rPr>
                <a:t>tìm</a:t>
              </a:r>
              <a:r>
                <a:rPr kumimoji="0" lang="en-US" sz="4000" b="1" i="0" u="none" strike="noStrike" kern="1200" cap="none" spc="0" normalizeH="0" baseline="0" noProof="0" dirty="0">
                  <a:ln>
                    <a:noFill/>
                  </a:ln>
                  <a:solidFill>
                    <a:srgbClr val="FFFFFF"/>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panose="02020603050405020304" pitchFamily="18" charset="0"/>
                  <a:ea typeface="Arial-Rounded" panose="020B0500000000000000" pitchFamily="34" charset="0"/>
                  <a:cs typeface="Times" panose="02020603050405020304" pitchFamily="18" charset="0"/>
                </a:rPr>
                <a:t>hiểu</a:t>
              </a:r>
              <a:endParaRPr kumimoji="0" lang="en-US" sz="4000" b="1" i="0" u="none" strike="noStrike" kern="1200" cap="none" spc="0" normalizeH="0" baseline="0" noProof="0" dirty="0">
                <a:ln>
                  <a:noFill/>
                </a:ln>
                <a:solidFill>
                  <a:srgbClr val="FFFFFF"/>
                </a:solidFill>
                <a:effectLst/>
                <a:uLnTx/>
                <a:uFillTx/>
                <a:latin typeface="Times" panose="02020603050405020304" pitchFamily="18" charset="0"/>
                <a:ea typeface="Arial-Rounded" panose="020B0500000000000000" pitchFamily="34" charset="0"/>
                <a:cs typeface="Times" panose="02020603050405020304" pitchFamily="18" charset="0"/>
              </a:endParaRPr>
            </a:p>
          </p:txBody>
        </p:sp>
      </p:grpSp>
      <p:sp>
        <p:nvSpPr>
          <p:cNvPr id="36" name="TextBox 35">
            <a:extLst>
              <a:ext uri="{FF2B5EF4-FFF2-40B4-BE49-F238E27FC236}">
                <a16:creationId xmlns:a16="http://schemas.microsoft.com/office/drawing/2014/main" xmlns="" id="{31907C42-5B3A-D009-70B3-CAC8C7BFA072}"/>
              </a:ext>
            </a:extLst>
          </p:cNvPr>
          <p:cNvSpPr txBox="1"/>
          <p:nvPr/>
        </p:nvSpPr>
        <p:spPr>
          <a:xfrm>
            <a:off x="2220482" y="1459015"/>
            <a:ext cx="8470766" cy="954107"/>
          </a:xfrm>
          <a:prstGeom prst="rect">
            <a:avLst/>
          </a:prstGeom>
          <a:noFill/>
        </p:spPr>
        <p:txBody>
          <a:bodyPr wrap="square" rtlCol="0">
            <a:spAutoFit/>
          </a:bodyPr>
          <a:lstStyle/>
          <a:p>
            <a:pPr lvl="0"/>
            <a:endParaRPr kumimoji="0" lang="en-US" sz="2800" b="1" i="0" u="none" strike="noStrike" kern="120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endParaRPr kumimoji="0" lang="en-US" sz="2800" b="1" i="0" u="none" strike="noStrike" kern="120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nodePh="1">
                                  <p:stCondLst>
                                    <p:cond delay="0"/>
                                  </p:stCondLst>
                                  <p:endCondLst>
                                    <p:cond evt="begin" delay="0">
                                      <p:tn val="13"/>
                                    </p:cond>
                                  </p:end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par>
                          <p:cTn id="20" fill="hold">
                            <p:stCondLst>
                              <p:cond delay="15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par>
                          <p:cTn id="24" fill="hold">
                            <p:stCondLst>
                              <p:cond delay="2000"/>
                            </p:stCondLst>
                            <p:childTnLst>
                              <p:par>
                                <p:cTn id="25" presetID="16" presetClass="entr" presetSubtype="21"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xmlns="" id="{8DC7E513-E1D7-4801-F20E-12BF607BECD1}"/>
              </a:ext>
            </a:extLst>
          </p:cNvPr>
          <p:cNvGrpSpPr/>
          <p:nvPr/>
        </p:nvGrpSpPr>
        <p:grpSpPr>
          <a:xfrm>
            <a:off x="2015862" y="1490118"/>
            <a:ext cx="7284494" cy="2897762"/>
            <a:chOff x="503736" y="2521384"/>
            <a:chExt cx="6325689" cy="1943829"/>
          </a:xfrm>
        </p:grpSpPr>
        <p:sp>
          <p:nvSpPr>
            <p:cNvPr id="28" name="Rectangle 27">
              <a:extLst>
                <a:ext uri="{FF2B5EF4-FFF2-40B4-BE49-F238E27FC236}">
                  <a16:creationId xmlns:a16="http://schemas.microsoft.com/office/drawing/2014/main" xmlns=""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xmlns=""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946709" y="4927417"/>
            <a:ext cx="1400851" cy="1255346"/>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组合 3">
            <a:extLst>
              <a:ext uri="{FF2B5EF4-FFF2-40B4-BE49-F238E27FC236}">
                <a16:creationId xmlns:a16="http://schemas.microsoft.com/office/drawing/2014/main" xmlns=""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xmlns=""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xmlns=""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panose="02020603050405020304" pitchFamily="18" charset="0"/>
                  <a:ea typeface="Arial-Rounded" panose="020B0500000000000000" pitchFamily="34" charset="0"/>
                  <a:cs typeface="Times" panose="02020603050405020304" pitchFamily="18" charset="0"/>
                </a:rPr>
                <a:t>01</a:t>
              </a:r>
            </a:p>
          </p:txBody>
        </p:sp>
      </p:grpSp>
      <p:sp>
        <p:nvSpPr>
          <p:cNvPr id="38" name="TextBox 37">
            <a:extLst>
              <a:ext uri="{FF2B5EF4-FFF2-40B4-BE49-F238E27FC236}">
                <a16:creationId xmlns:a16="http://schemas.microsoft.com/office/drawing/2014/main" xmlns=""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Tiếng</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mưa</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trong</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được</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tả</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như</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thế</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nào</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endParaRPr>
          </a:p>
        </p:txBody>
      </p:sp>
      <p:sp>
        <p:nvSpPr>
          <p:cNvPr id="2" name="TextBox 1">
            <a:extLst>
              <a:ext uri="{FF2B5EF4-FFF2-40B4-BE49-F238E27FC236}">
                <a16:creationId xmlns:a16="http://schemas.microsoft.com/office/drawing/2014/main" xmlns="" id="{C251A3AD-3360-19CF-B825-F15FB48F6789}"/>
              </a:ext>
            </a:extLst>
          </p:cNvPr>
          <p:cNvSpPr txBox="1"/>
          <p:nvPr/>
        </p:nvSpPr>
        <p:spPr>
          <a:xfrm>
            <a:off x="2763520" y="2275840"/>
            <a:ext cx="6329680" cy="1569660"/>
          </a:xfrm>
          <a:prstGeom prst="rect">
            <a:avLst/>
          </a:prstGeom>
          <a:noFill/>
        </p:spPr>
        <p:txBody>
          <a:bodyPr wrap="square" rtlCol="0">
            <a:spAutoFit/>
          </a:bodyPr>
          <a:lstStyle/>
          <a:p>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Tiếng</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mưa</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trong</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rừng</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cọ</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được</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tác</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giả</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ví</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như</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tiếng</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thác</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dội</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về</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như</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ào</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ào</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trận</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2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gió</a:t>
            </a:r>
            <a:r>
              <a:rPr lang="en-US" sz="3200" b="1" dirty="0">
                <a:solidFill>
                  <a:srgbClr val="FF0000"/>
                </a:solidFill>
                <a:latin typeface="Times" panose="02020603050405020304" pitchFamily="18" charset="0"/>
                <a:ea typeface="Arial-Rounded" panose="020B0500000000000000" pitchFamily="34" charset="0"/>
                <a:cs typeface="Times"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xmlns=""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xmlns=""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xmlns=""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0">
            <a:extLst>
              <a:ext uri="{FF2B5EF4-FFF2-40B4-BE49-F238E27FC236}">
                <a16:creationId xmlns:a16="http://schemas.microsoft.com/office/drawing/2014/main" xmlns=""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xmlns=""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xmlns=""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panose="02020603050405020304" pitchFamily="18" charset="0"/>
                  <a:ea typeface="Arial-Rounded" panose="020B0500000000000000" pitchFamily="34" charset="0"/>
                  <a:cs typeface="Times" panose="02020603050405020304" pitchFamily="18" charset="0"/>
                </a:rPr>
                <a:t>02</a:t>
              </a:r>
            </a:p>
          </p:txBody>
        </p:sp>
      </p:grpSp>
      <p:sp>
        <p:nvSpPr>
          <p:cNvPr id="6" name="TextBox 5">
            <a:extLst>
              <a:ext uri="{FF2B5EF4-FFF2-40B4-BE49-F238E27FC236}">
                <a16:creationId xmlns:a16="http://schemas.microsoft.com/office/drawing/2014/main" xmlns="" id="{1DFA2419-241F-3FE9-7C64-18A611391523}"/>
              </a:ext>
            </a:extLst>
          </p:cNvPr>
          <p:cNvSpPr txBox="1"/>
          <p:nvPr/>
        </p:nvSpPr>
        <p:spPr>
          <a:xfrm>
            <a:off x="2250782" y="661894"/>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Buổi</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trưa</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mùa</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hè</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lang="en-US" sz="2800" b="1" dirty="0">
                <a:solidFill>
                  <a:srgbClr val="000000"/>
                </a:solidFill>
                <a:latin typeface="Times" panose="02020603050405020304" pitchFamily="18" charset="0"/>
                <a:ea typeface="Arial-Rounded" panose="020B0500000000000000" pitchFamily="34" charset="0"/>
                <a:cs typeface="Times" panose="02020603050405020304" pitchFamily="18" charset="0"/>
              </a:rPr>
              <a:t>ở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có</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gì</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thú</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vị</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endParaRPr>
          </a:p>
        </p:txBody>
      </p:sp>
      <p:sp>
        <p:nvSpPr>
          <p:cNvPr id="7" name="TextBox 6">
            <a:extLst>
              <a:ext uri="{FF2B5EF4-FFF2-40B4-BE49-F238E27FC236}">
                <a16:creationId xmlns:a16="http://schemas.microsoft.com/office/drawing/2014/main" xmlns="" id="{7B9F6113-12BC-DE72-3F56-21E47688A398}"/>
              </a:ext>
            </a:extLst>
          </p:cNvPr>
          <p:cNvSpPr txBox="1"/>
          <p:nvPr/>
        </p:nvSpPr>
        <p:spPr>
          <a:xfrm>
            <a:off x="2052366" y="2146545"/>
            <a:ext cx="8652412" cy="1815882"/>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Buổi</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trưa</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mùa</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hè</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ở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rừng</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cọ</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rất</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mát</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vì</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lá</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cọ</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che</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đi</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ánh</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nắng</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mặt</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trời</a:t>
            </a:r>
            <a:r>
              <a:rPr kumimoji="0" lang="en-US" sz="2800" b="1" i="0"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a:t>
            </a:r>
          </a:p>
          <a:p>
            <a:pPr lvl="0"/>
            <a:r>
              <a:rPr lang="en-US" sz="2800" b="1" baseline="0" dirty="0" err="1">
                <a:solidFill>
                  <a:srgbClr val="FF0000"/>
                </a:solidFill>
                <a:latin typeface="Times" panose="02020603050405020304" pitchFamily="18" charset="0"/>
                <a:ea typeface="Arial-Rounded" panose="020B0500000000000000" pitchFamily="34" charset="0"/>
                <a:cs typeface="Times" panose="02020603050405020304" pitchFamily="18" charset="0"/>
              </a:rPr>
              <a:t>Buổi</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trưa</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mùa</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hè</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ở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rừng</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cọ</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rất</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thơ</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mộng</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vì</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có</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thể</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gối</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đầu</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lên</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thảm</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cỏ</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nhìn</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trời</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xanh</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endParaRPr>
          </a:p>
        </p:txBody>
      </p:sp>
    </p:spTree>
    <p:extLst>
      <p:ext uri="{BB962C8B-B14F-4D97-AF65-F5344CB8AC3E}">
        <p14:creationId xmlns:p14="http://schemas.microsoft.com/office/powerpoint/2010/main" val="26074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xmlns="" id="{17431AD3-E679-10CA-B2B4-BA1DD9CD9ED0}"/>
              </a:ext>
            </a:extLst>
          </p:cNvPr>
          <p:cNvGrpSpPr/>
          <p:nvPr/>
        </p:nvGrpSpPr>
        <p:grpSpPr>
          <a:xfrm>
            <a:off x="2946709" y="3556000"/>
            <a:ext cx="7109731" cy="4630558"/>
            <a:chOff x="2210738" y="-1461943"/>
            <a:chExt cx="9410579" cy="4890943"/>
          </a:xfrm>
        </p:grpSpPr>
        <p:grpSp>
          <p:nvGrpSpPr>
            <p:cNvPr id="31" name="Group 30">
              <a:extLst>
                <a:ext uri="{FF2B5EF4-FFF2-40B4-BE49-F238E27FC236}">
                  <a16:creationId xmlns:a16="http://schemas.microsoft.com/office/drawing/2014/main" xmlns=""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xmlns=""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DB9F2EDF-7AC1-4824-4CC0-F31BC4BD8CE8}"/>
                  </a:ext>
                </a:extLst>
              </p:cNvPr>
              <p:cNvSpPr txBox="1"/>
              <p:nvPr/>
            </p:nvSpPr>
            <p:spPr>
              <a:xfrm>
                <a:off x="4096133" y="1019935"/>
                <a:ext cx="6596230" cy="648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xmlns="" id="{EE312A52-8859-B7DD-9BAA-DEABEC9E10B6}"/>
              </a:ext>
            </a:extLst>
          </p:cNvPr>
          <p:cNvGrpSpPr/>
          <p:nvPr/>
        </p:nvGrpSpPr>
        <p:grpSpPr>
          <a:xfrm>
            <a:off x="1418357" y="584113"/>
            <a:ext cx="9300443" cy="997835"/>
            <a:chOff x="1692376" y="2459551"/>
            <a:chExt cx="9444197" cy="808235"/>
          </a:xfrm>
        </p:grpSpPr>
        <p:sp>
          <p:nvSpPr>
            <p:cNvPr id="7" name="矩形 27">
              <a:extLst>
                <a:ext uri="{FF2B5EF4-FFF2-40B4-BE49-F238E27FC236}">
                  <a16:creationId xmlns:a16="http://schemas.microsoft.com/office/drawing/2014/main" xmlns=""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xmlns="" id="{07806D8C-131D-884B-ADCC-F3929F94A0B5}"/>
                </a:ext>
              </a:extLst>
            </p:cNvPr>
            <p:cNvSpPr/>
            <p:nvPr/>
          </p:nvSpPr>
          <p:spPr>
            <a:xfrm>
              <a:off x="1692376" y="2459551"/>
              <a:ext cx="859756" cy="808235"/>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2" name="TextBox 1">
            <a:extLst>
              <a:ext uri="{FF2B5EF4-FFF2-40B4-BE49-F238E27FC236}">
                <a16:creationId xmlns:a16="http://schemas.microsoft.com/office/drawing/2014/main" xmlns="" id="{347D10E2-6FC4-14E4-A4FA-BF8E304E3C9D}"/>
              </a:ext>
            </a:extLst>
          </p:cNvPr>
          <p:cNvSpPr txBox="1"/>
          <p:nvPr/>
        </p:nvSpPr>
        <p:spPr>
          <a:xfrm>
            <a:off x="2270136" y="565468"/>
            <a:ext cx="8271549" cy="954107"/>
          </a:xfrm>
          <a:prstGeom prst="rect">
            <a:avLst/>
          </a:prstGeom>
          <a:noFill/>
        </p:spPr>
        <p:txBody>
          <a:bodyPr wrap="square" rtlCol="0">
            <a:spAutoFit/>
          </a:bodyPr>
          <a:lstStyle/>
          <a:p>
            <a:pPr lvl="0"/>
            <a:r>
              <a:rPr lang="en-US" sz="2800" b="1" noProof="0" dirty="0" err="1">
                <a:latin typeface="Times" panose="02020603050405020304" pitchFamily="18" charset="0"/>
                <a:ea typeface="Arial-Rounded" panose="020B0500000000000000" pitchFamily="34" charset="0"/>
                <a:cs typeface="Times" panose="02020603050405020304" pitchFamily="18" charset="0"/>
              </a:rPr>
              <a:t>Tìm</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những</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câu</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thơ</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nói</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về</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vẻ</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đẹp</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của</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hoa</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cọ</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và</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lá</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cọ</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Vì</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sao</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lá</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cọ</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được</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gọi</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là</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mặt</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trời</a:t>
            </a:r>
            <a:r>
              <a:rPr lang="en-US" sz="2800" b="1" noProof="0" dirty="0">
                <a:latin typeface="Times" panose="02020603050405020304" pitchFamily="18" charset="0"/>
                <a:ea typeface="Arial-Rounded" panose="020B0500000000000000" pitchFamily="34" charset="0"/>
                <a:cs typeface="Times" panose="02020603050405020304" pitchFamily="18" charset="0"/>
              </a:rPr>
              <a:t> </a:t>
            </a:r>
            <a:r>
              <a:rPr lang="en-US" sz="2800" b="1" noProof="0" dirty="0" err="1">
                <a:latin typeface="Times" panose="02020603050405020304" pitchFamily="18" charset="0"/>
                <a:ea typeface="Arial-Rounded" panose="020B0500000000000000" pitchFamily="34" charset="0"/>
                <a:cs typeface="Times" panose="02020603050405020304" pitchFamily="18" charset="0"/>
              </a:rPr>
              <a:t>xanh</a:t>
            </a:r>
            <a:r>
              <a:rPr lang="en-US" sz="2800" b="1" noProof="0" dirty="0">
                <a:latin typeface="Times" panose="02020603050405020304" pitchFamily="18" charset="0"/>
                <a:ea typeface="Arial-Rounded" panose="020B0500000000000000" pitchFamily="34" charset="0"/>
                <a:cs typeface="Times"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endParaRPr>
          </a:p>
        </p:txBody>
      </p:sp>
      <p:sp>
        <p:nvSpPr>
          <p:cNvPr id="3" name="TextBox 2">
            <a:extLst>
              <a:ext uri="{FF2B5EF4-FFF2-40B4-BE49-F238E27FC236}">
                <a16:creationId xmlns:a16="http://schemas.microsoft.com/office/drawing/2014/main" xmlns="" id="{CA3E3BA8-7E28-A468-949C-563FA27DBC84}"/>
              </a:ext>
            </a:extLst>
          </p:cNvPr>
          <p:cNvSpPr txBox="1"/>
          <p:nvPr/>
        </p:nvSpPr>
        <p:spPr>
          <a:xfrm>
            <a:off x="1960056" y="1874728"/>
            <a:ext cx="8271549" cy="3108543"/>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Câu</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thơ</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nói</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lên</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vẻ</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đẹp</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của</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hoa</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là</a:t>
            </a:r>
            <a:r>
              <a:rPr kumimoji="0" lang="en-US" sz="2800" b="1" i="0" u="none" strike="noStrike" kern="1200" cap="none" spc="0" normalizeH="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Hoa</a:t>
            </a:r>
            <a:r>
              <a:rPr kumimoji="0" lang="en-US" sz="2800" b="1" i="1"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vàng</a:t>
            </a:r>
            <a:r>
              <a:rPr kumimoji="0" lang="en-US" sz="2800" b="1" i="1"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như</a:t>
            </a:r>
            <a:r>
              <a:rPr kumimoji="0" lang="en-US" sz="2800" b="1" i="1"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hoa</a:t>
            </a:r>
            <a:r>
              <a:rPr kumimoji="0" lang="en-US" sz="2800" b="1" i="1"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cau</a:t>
            </a:r>
            <a:r>
              <a:rPr kumimoji="0" lang="en-US" sz="2800" b="1" i="1"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p>
          <a:p>
            <a:pPr lvl="0"/>
            <a:r>
              <a:rPr lang="en-US" sz="2800" b="1" baseline="0" dirty="0" err="1">
                <a:latin typeface="Times" panose="02020603050405020304" pitchFamily="18" charset="0"/>
                <a:ea typeface="Arial-Rounded" panose="020B0500000000000000" pitchFamily="34" charset="0"/>
                <a:cs typeface="Times" panose="02020603050405020304" pitchFamily="18" charset="0"/>
              </a:rPr>
              <a:t>Câu</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thơ</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nói</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lên</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vẻ</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đẹp</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của</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lá</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cọ</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là</a:t>
            </a:r>
            <a:r>
              <a:rPr lang="en-US" sz="2800" b="1" dirty="0">
                <a:latin typeface="Times" panose="02020603050405020304" pitchFamily="18" charset="0"/>
                <a:ea typeface="Arial-Rounded" panose="020B0500000000000000" pitchFamily="34" charset="0"/>
                <a:cs typeface="Times" panose="02020603050405020304" pitchFamily="18" charset="0"/>
              </a:rPr>
              <a:t> </a:t>
            </a:r>
          </a:p>
          <a:p>
            <a:pPr lvl="0"/>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Lá</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xoè</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từng</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tia</a:t>
            </a:r>
            <a:r>
              <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2800" b="1" dirty="0" err="1">
                <a:solidFill>
                  <a:srgbClr val="FF0000"/>
                </a:solidFill>
                <a:latin typeface="Times" panose="02020603050405020304" pitchFamily="18" charset="0"/>
                <a:ea typeface="Arial-Rounded" panose="020B0500000000000000" pitchFamily="34" charset="0"/>
                <a:cs typeface="Times" panose="02020603050405020304" pitchFamily="18" charset="0"/>
              </a:rPr>
              <a:t>nắng</a:t>
            </a:r>
            <a:endParaRPr lang="en-US" sz="2800" b="1" dirty="0">
              <a:solidFill>
                <a:srgbClr val="FF0000"/>
              </a:solidFill>
              <a:latin typeface="Times" panose="02020603050405020304" pitchFamily="18" charset="0"/>
              <a:ea typeface="Arial-Rounded" panose="020B0500000000000000" pitchFamily="34" charset="0"/>
              <a:cs typeface="Times" panose="02020603050405020304" pitchFamily="18" charset="0"/>
            </a:endParaRPr>
          </a:p>
          <a:p>
            <a:pPr lvl="0"/>
            <a:r>
              <a:rPr kumimoji="0" lang="en-US" sz="2800" b="1" u="none" strike="noStrike" kern="1200" cap="none" spc="0" normalizeH="0" baseline="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Giống</a:t>
            </a:r>
            <a:r>
              <a:rPr kumimoji="0" lang="en-US" sz="2800" b="1"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hệt</a:t>
            </a:r>
            <a:r>
              <a:rPr kumimoji="0" lang="en-US" sz="2800" b="1"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như</a:t>
            </a:r>
            <a:r>
              <a:rPr kumimoji="0" lang="en-US" sz="2800" b="1"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mặt</a:t>
            </a:r>
            <a:r>
              <a:rPr kumimoji="0" lang="en-US" sz="2800" b="1"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rPr>
              <a:t>trời</a:t>
            </a:r>
            <a:endParaRPr kumimoji="0" lang="en-US" sz="2800" b="1" u="none" strike="noStrike" kern="1200" cap="none" spc="0" normalizeH="0" noProof="0" dirty="0">
              <a:ln>
                <a:noFill/>
              </a:ln>
              <a:solidFill>
                <a:srgbClr val="FF0000"/>
              </a:solidFill>
              <a:effectLst/>
              <a:uLnTx/>
              <a:uFillTx/>
              <a:latin typeface="Times" panose="02020603050405020304" pitchFamily="18" charset="0"/>
              <a:ea typeface="Arial-Rounded" panose="020B0500000000000000" pitchFamily="34" charset="0"/>
              <a:cs typeface="Times" panose="02020603050405020304" pitchFamily="18" charset="0"/>
            </a:endParaRPr>
          </a:p>
          <a:p>
            <a:pPr lvl="0"/>
            <a:r>
              <a:rPr lang="en-US" sz="2800" b="1" baseline="0" dirty="0" err="1">
                <a:latin typeface="Times" panose="02020603050405020304" pitchFamily="18" charset="0"/>
                <a:ea typeface="Arial-Rounded" panose="020B0500000000000000" pitchFamily="34" charset="0"/>
                <a:cs typeface="Times" panose="02020603050405020304" pitchFamily="18" charset="0"/>
              </a:rPr>
              <a:t>Lá</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cọ</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được</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gọi</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là</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mặt</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trời</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xanh</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vì</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lá</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cọ</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màu</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xanh</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hình</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tròn</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xoè</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ra</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từng</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tia</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nắng</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giống</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như</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mặt</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trời</a:t>
            </a:r>
            <a:r>
              <a:rPr lang="en-US" sz="2800" b="1" dirty="0">
                <a:latin typeface="Times" panose="02020603050405020304" pitchFamily="18" charset="0"/>
                <a:ea typeface="Arial-Rounded" panose="020B0500000000000000" pitchFamily="34" charset="0"/>
                <a:cs typeface="Times" panose="02020603050405020304" pitchFamily="18" charset="0"/>
              </a:rPr>
              <a:t>.</a:t>
            </a:r>
            <a:endParaRPr kumimoji="0" lang="en-US" sz="2800" b="1" u="none" strike="noStrike" kern="1200" cap="none" spc="0" normalizeH="0" baseline="0" noProof="0" dirty="0">
              <a:ln>
                <a:noFill/>
              </a:ln>
              <a:effectLst/>
              <a:uLnTx/>
              <a:uFillTx/>
              <a:latin typeface="Times" panose="02020603050405020304" pitchFamily="18" charset="0"/>
              <a:ea typeface="Arial-Rounded" panose="020B0500000000000000" pitchFamily="34" charset="0"/>
              <a:cs typeface="Times" panose="02020603050405020304" pitchFamily="18" charset="0"/>
            </a:endParaRPr>
          </a:p>
        </p:txBody>
      </p:sp>
    </p:spTree>
    <p:extLst>
      <p:ext uri="{BB962C8B-B14F-4D97-AF65-F5344CB8AC3E}">
        <p14:creationId xmlns:p14="http://schemas.microsoft.com/office/powerpoint/2010/main" val="201001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68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xmlns=""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xmlns=""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xmlns=""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14" name="TextBox 13">
            <a:extLst>
              <a:ext uri="{FF2B5EF4-FFF2-40B4-BE49-F238E27FC236}">
                <a16:creationId xmlns:a16="http://schemas.microsoft.com/office/drawing/2014/main" xmlns="" id="{F1FAF8CF-ABE9-87AE-8AA1-1D71795B974E}"/>
              </a:ext>
            </a:extLst>
          </p:cNvPr>
          <p:cNvSpPr txBox="1"/>
          <p:nvPr/>
        </p:nvSpPr>
        <p:spPr>
          <a:xfrm>
            <a:off x="2831345" y="3105834"/>
            <a:ext cx="8551717" cy="646331"/>
          </a:xfrm>
          <a:prstGeom prst="rect">
            <a:avLst/>
          </a:prstGeom>
          <a:noFill/>
        </p:spPr>
        <p:txBody>
          <a:bodyPr wrap="square">
            <a:spAutoFit/>
          </a:bodyPr>
          <a:lstStyle/>
          <a:p>
            <a:r>
              <a:rPr lang="en-US" sz="3600" dirty="0" err="1">
                <a:solidFill>
                  <a:srgbClr val="FF0000"/>
                </a:solidFill>
                <a:latin typeface="Times" panose="02020603050405020304" pitchFamily="18" charset="0"/>
                <a:ea typeface="Arial-Rounded" panose="020B0500000000000000" pitchFamily="34" charset="0"/>
                <a:cs typeface="Times" panose="02020603050405020304" pitchFamily="18" charset="0"/>
              </a:rPr>
              <a:t>Thính</a:t>
            </a:r>
            <a:r>
              <a:rPr lang="en-US" sz="3600"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600" dirty="0" err="1">
                <a:solidFill>
                  <a:srgbClr val="FF0000"/>
                </a:solidFill>
                <a:latin typeface="Times" panose="02020603050405020304" pitchFamily="18" charset="0"/>
                <a:ea typeface="Arial-Rounded" panose="020B0500000000000000" pitchFamily="34" charset="0"/>
                <a:cs typeface="Times" panose="02020603050405020304" pitchFamily="18" charset="0"/>
              </a:rPr>
              <a:t>giác</a:t>
            </a:r>
            <a:r>
              <a:rPr lang="en-US" sz="3600"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600" dirty="0" err="1">
                <a:solidFill>
                  <a:srgbClr val="FF0000"/>
                </a:solidFill>
                <a:latin typeface="Times" panose="02020603050405020304" pitchFamily="18" charset="0"/>
                <a:ea typeface="Arial-Rounded" panose="020B0500000000000000" pitchFamily="34" charset="0"/>
                <a:cs typeface="Times" panose="02020603050405020304" pitchFamily="18" charset="0"/>
              </a:rPr>
              <a:t>thị</a:t>
            </a:r>
            <a:r>
              <a:rPr lang="en-US" sz="3600"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600" dirty="0" err="1">
                <a:solidFill>
                  <a:srgbClr val="FF0000"/>
                </a:solidFill>
                <a:latin typeface="Times" panose="02020603050405020304" pitchFamily="18" charset="0"/>
                <a:ea typeface="Arial-Rounded" panose="020B0500000000000000" pitchFamily="34" charset="0"/>
                <a:cs typeface="Times" panose="02020603050405020304" pitchFamily="18" charset="0"/>
              </a:rPr>
              <a:t>giác</a:t>
            </a:r>
            <a:r>
              <a:rPr lang="en-US" sz="3600"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600" dirty="0" err="1">
                <a:solidFill>
                  <a:srgbClr val="FF0000"/>
                </a:solidFill>
                <a:latin typeface="Times" panose="02020603050405020304" pitchFamily="18" charset="0"/>
                <a:ea typeface="Arial-Rounded" panose="020B0500000000000000" pitchFamily="34" charset="0"/>
                <a:cs typeface="Times" panose="02020603050405020304" pitchFamily="18" charset="0"/>
              </a:rPr>
              <a:t>xúc</a:t>
            </a:r>
            <a:r>
              <a:rPr lang="en-US" sz="3600" dirty="0">
                <a:solidFill>
                  <a:srgbClr val="FF0000"/>
                </a:solidFill>
                <a:latin typeface="Times" panose="02020603050405020304" pitchFamily="18" charset="0"/>
                <a:ea typeface="Arial-Rounded" panose="020B0500000000000000" pitchFamily="34" charset="0"/>
                <a:cs typeface="Times" panose="02020603050405020304" pitchFamily="18" charset="0"/>
              </a:rPr>
              <a:t> </a:t>
            </a:r>
            <a:r>
              <a:rPr lang="en-US" sz="3600" dirty="0" err="1">
                <a:solidFill>
                  <a:srgbClr val="FF0000"/>
                </a:solidFill>
                <a:latin typeface="Times" panose="02020603050405020304" pitchFamily="18" charset="0"/>
                <a:ea typeface="Arial-Rounded" panose="020B0500000000000000" pitchFamily="34" charset="0"/>
                <a:cs typeface="Times" panose="02020603050405020304" pitchFamily="18" charset="0"/>
              </a:rPr>
              <a:t>giác</a:t>
            </a:r>
            <a:endParaRPr lang="en-US" sz="3600" dirty="0">
              <a:solidFill>
                <a:srgbClr val="FF0000"/>
              </a:solidFill>
              <a:latin typeface="Times" panose="02020603050405020304" pitchFamily="18" charset="0"/>
              <a:ea typeface="Arial-Rounded" panose="020B0500000000000000" pitchFamily="34" charset="0"/>
              <a:cs typeface="Times" panose="02020603050405020304" pitchFamily="18" charset="0"/>
            </a:endParaRPr>
          </a:p>
        </p:txBody>
      </p:sp>
      <p:grpSp>
        <p:nvGrpSpPr>
          <p:cNvPr id="15" name="Group 14">
            <a:extLst>
              <a:ext uri="{FF2B5EF4-FFF2-40B4-BE49-F238E27FC236}">
                <a16:creationId xmlns:a16="http://schemas.microsoft.com/office/drawing/2014/main" xmlns=""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xmlns=""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xmlns=""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
        <p:nvSpPr>
          <p:cNvPr id="6" name="TextBox 5">
            <a:extLst>
              <a:ext uri="{FF2B5EF4-FFF2-40B4-BE49-F238E27FC236}">
                <a16:creationId xmlns:a16="http://schemas.microsoft.com/office/drawing/2014/main" xmlns="" id="{BC33F29D-24E9-F575-5AB2-641C97C84C2B}"/>
              </a:ext>
            </a:extLst>
          </p:cNvPr>
          <p:cNvSpPr txBox="1"/>
          <p:nvPr/>
        </p:nvSpPr>
        <p:spPr>
          <a:xfrm>
            <a:off x="2355459" y="526885"/>
            <a:ext cx="8652412" cy="954107"/>
          </a:xfrm>
          <a:prstGeom prst="rect">
            <a:avLst/>
          </a:prstGeom>
          <a:noFill/>
        </p:spPr>
        <p:txBody>
          <a:bodyPr wrap="square" rtlCol="0">
            <a:spAutoFit/>
          </a:bodyPr>
          <a:lstStyle/>
          <a:p>
            <a:pPr lvl="0"/>
            <a:r>
              <a:rPr lang="en-US" sz="2800" b="1" dirty="0" err="1">
                <a:latin typeface="Times" panose="02020603050405020304" pitchFamily="18" charset="0"/>
                <a:ea typeface="Arial-Rounded" panose="020B0500000000000000" pitchFamily="34" charset="0"/>
                <a:cs typeface="Times" panose="02020603050405020304" pitchFamily="18" charset="0"/>
              </a:rPr>
              <a:t>Vẻ</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đẹp</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của</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rừng</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cọ</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được</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tác</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giả</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cảm</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nhận</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bằng</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những</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giác</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quan</a:t>
            </a:r>
            <a:r>
              <a:rPr lang="en-US" sz="2800" b="1" dirty="0">
                <a:latin typeface="Times" panose="02020603050405020304" pitchFamily="18" charset="0"/>
                <a:ea typeface="Arial-Rounded" panose="020B0500000000000000" pitchFamily="34" charset="0"/>
                <a:cs typeface="Times" panose="02020603050405020304" pitchFamily="18" charset="0"/>
              </a:rPr>
              <a:t> </a:t>
            </a:r>
            <a:r>
              <a:rPr lang="en-US" sz="2800" b="1" dirty="0" err="1">
                <a:latin typeface="Times" panose="02020603050405020304" pitchFamily="18" charset="0"/>
                <a:ea typeface="Arial-Rounded" panose="020B0500000000000000" pitchFamily="34" charset="0"/>
                <a:cs typeface="Times" panose="02020603050405020304" pitchFamily="18" charset="0"/>
              </a:rPr>
              <a:t>nào</a:t>
            </a:r>
            <a:r>
              <a:rPr lang="en-US" sz="2800" b="1" dirty="0">
                <a:latin typeface="Times" panose="02020603050405020304" pitchFamily="18" charset="0"/>
                <a:ea typeface="Arial-Rounded" panose="020B0500000000000000" pitchFamily="34" charset="0"/>
                <a:cs typeface="Times"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panose="02020603050405020304" pitchFamily="18" charset="0"/>
              <a:ea typeface="Arial-Rounded" panose="020B0500000000000000" pitchFamily="34" charset="0"/>
              <a:cs typeface="Times" panose="02020603050405020304" pitchFamily="18" charset="0"/>
            </a:endParaRPr>
          </a:p>
        </p:txBody>
      </p:sp>
    </p:spTree>
    <p:extLst>
      <p:ext uri="{BB962C8B-B14F-4D97-AF65-F5344CB8AC3E}">
        <p14:creationId xmlns:p14="http://schemas.microsoft.com/office/powerpoint/2010/main" val="284460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xmlns="" id="{F1FAF8CF-ABE9-87AE-8AA1-1D71795B974E}"/>
              </a:ext>
            </a:extLst>
          </p:cNvPr>
          <p:cNvSpPr txBox="1"/>
          <p:nvPr/>
        </p:nvSpPr>
        <p:spPr>
          <a:xfrm>
            <a:off x="2360679" y="2896187"/>
            <a:ext cx="7786880" cy="954107"/>
          </a:xfrm>
          <a:prstGeom prst="rect">
            <a:avLst/>
          </a:prstGeom>
          <a:noFill/>
        </p:spPr>
        <p:txBody>
          <a:bodyPr wrap="square">
            <a:spAutoFit/>
          </a:bodyPr>
          <a:lstStyle/>
          <a:p>
            <a:r>
              <a:rPr lang="vi-VN" sz="2800" dirty="0"/>
              <a:t>Bài thơ </a:t>
            </a:r>
            <a:r>
              <a:rPr lang="en-US" sz="2800" dirty="0" err="1"/>
              <a:t>cho</a:t>
            </a:r>
            <a:r>
              <a:rPr lang="en-US" sz="2800" dirty="0"/>
              <a:t> </a:t>
            </a:r>
            <a:r>
              <a:rPr lang="en-US" sz="2800" dirty="0" err="1"/>
              <a:t>thấy</a:t>
            </a:r>
            <a:r>
              <a:rPr lang="en-US" sz="2800" dirty="0"/>
              <a:t> </a:t>
            </a:r>
            <a:r>
              <a:rPr lang="en-US" sz="2800" dirty="0" err="1"/>
              <a:t>những</a:t>
            </a:r>
            <a:r>
              <a:rPr lang="en-US" sz="2800" dirty="0"/>
              <a:t> </a:t>
            </a:r>
            <a:r>
              <a:rPr lang="en-US" sz="2800" dirty="0" err="1"/>
              <a:t>vẻ</a:t>
            </a:r>
            <a:r>
              <a:rPr lang="en-US" sz="2800" dirty="0"/>
              <a:t> </a:t>
            </a:r>
            <a:r>
              <a:rPr lang="en-US" sz="2800" dirty="0" err="1"/>
              <a:t>đẹp</a:t>
            </a:r>
            <a:r>
              <a:rPr lang="en-US" sz="2800" dirty="0"/>
              <a:t> </a:t>
            </a:r>
            <a:r>
              <a:rPr lang="en-US" sz="2800" dirty="0" err="1"/>
              <a:t>đa</a:t>
            </a:r>
            <a:r>
              <a:rPr lang="en-US" sz="2800" dirty="0"/>
              <a:t> </a:t>
            </a:r>
            <a:r>
              <a:rPr lang="en-US" sz="2800" dirty="0" err="1"/>
              <a:t>dạng</a:t>
            </a:r>
            <a:r>
              <a:rPr lang="en-US" sz="2800" dirty="0"/>
              <a:t> </a:t>
            </a:r>
            <a:r>
              <a:rPr lang="en-US" sz="2800" dirty="0" err="1"/>
              <a:t>của</a:t>
            </a:r>
            <a:r>
              <a:rPr lang="en-US" sz="2800" dirty="0"/>
              <a:t> </a:t>
            </a:r>
            <a:r>
              <a:rPr lang="en-US" sz="2800" dirty="0" err="1"/>
              <a:t>rừng</a:t>
            </a:r>
            <a:r>
              <a:rPr lang="en-US" sz="2800" dirty="0"/>
              <a:t> </a:t>
            </a:r>
            <a:r>
              <a:rPr lang="en-US" sz="2800" dirty="0" err="1"/>
              <a:t>cọ</a:t>
            </a:r>
            <a:r>
              <a:rPr lang="en-US" sz="2800" dirty="0"/>
              <a:t>, </a:t>
            </a:r>
            <a:r>
              <a:rPr lang="en-US" sz="2800" dirty="0" err="1"/>
              <a:t>tình</a:t>
            </a:r>
            <a:r>
              <a:rPr lang="en-US" sz="2800" dirty="0"/>
              <a:t> </a:t>
            </a:r>
            <a:r>
              <a:rPr lang="en-US" sz="2800" dirty="0" err="1"/>
              <a:t>yêu</a:t>
            </a:r>
            <a:r>
              <a:rPr lang="en-US" sz="2800" dirty="0"/>
              <a:t> </a:t>
            </a:r>
            <a:r>
              <a:rPr lang="en-US" sz="2800" dirty="0" err="1"/>
              <a:t>thương</a:t>
            </a:r>
            <a:r>
              <a:rPr lang="en-US" sz="2800" dirty="0"/>
              <a:t> </a:t>
            </a:r>
            <a:r>
              <a:rPr lang="en-US" sz="2800" dirty="0" err="1"/>
              <a:t>của</a:t>
            </a:r>
            <a:r>
              <a:rPr lang="en-US" sz="2800" dirty="0"/>
              <a:t> </a:t>
            </a:r>
            <a:r>
              <a:rPr lang="en-US" sz="2800" dirty="0" err="1"/>
              <a:t>tác</a:t>
            </a:r>
            <a:r>
              <a:rPr lang="en-US" sz="2800" dirty="0"/>
              <a:t> </a:t>
            </a:r>
            <a:r>
              <a:rPr lang="en-US" sz="2800" dirty="0" err="1"/>
              <a:t>giả</a:t>
            </a:r>
            <a:r>
              <a:rPr lang="en-US" sz="2800" dirty="0"/>
              <a:t>.</a:t>
            </a:r>
          </a:p>
        </p:txBody>
      </p:sp>
      <p:grpSp>
        <p:nvGrpSpPr>
          <p:cNvPr id="15" name="Group 14">
            <a:extLst>
              <a:ext uri="{FF2B5EF4-FFF2-40B4-BE49-F238E27FC236}">
                <a16:creationId xmlns:a16="http://schemas.microsoft.com/office/drawing/2014/main" xmlns=""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xmlns=""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xmlns=""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xmlns=""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xmlns=""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xmlns=""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xmlns="" id="{C98D55C0-0520-28F1-DFF5-5B2A02D6DEF4}"/>
              </a:ext>
            </a:extLst>
          </p:cNvPr>
          <p:cNvSpPr txBox="1"/>
          <p:nvPr/>
        </p:nvSpPr>
        <p:spPr>
          <a:xfrm>
            <a:off x="2468934" y="655322"/>
            <a:ext cx="8652412"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Bài thơ giúp em hiểu điều gì</a:t>
            </a:r>
            <a:r>
              <a:rPr lang="en-US" sz="2800" b="1" dirty="0">
                <a:latin typeface="+mj-lt"/>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xmlns=""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xmlns=""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xmlns=""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xmlns=""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xmlns=""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xmlns=""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xmlns=""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xmlns=""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xmlns=""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xmlns=""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xmlns=""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xmlns=""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xmlns=""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xmlns=""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xmlns=""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xmlns=""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xmlns=""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xmlns=""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xmlns=""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xmlns=""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xmlns=""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panose="02020603050405020304" pitchFamily="18" charset="0"/>
                <a:ea typeface="Arial-Rounded" panose="020B0500000000000000" pitchFamily="34" charset="0"/>
                <a:cs typeface="Times" panose="02020603050405020304" pitchFamily="18" charset="0"/>
              </a:rPr>
              <a:t>Đọc</a:t>
            </a:r>
            <a:r>
              <a:rPr lang="en-US" altLang="zh-CN" sz="4400" b="1" dirty="0">
                <a:solidFill>
                  <a:srgbClr val="FF8600"/>
                </a:solidFill>
                <a:latin typeface="Times" panose="02020603050405020304" pitchFamily="18" charset="0"/>
                <a:ea typeface="Arial-Rounded" panose="020B0500000000000000" pitchFamily="34" charset="0"/>
                <a:cs typeface="Times" panose="02020603050405020304" pitchFamily="18" charset="0"/>
              </a:rPr>
              <a:t> </a:t>
            </a:r>
            <a:r>
              <a:rPr lang="vi-VN" altLang="zh-CN" sz="4400" b="1" dirty="0">
                <a:solidFill>
                  <a:srgbClr val="FF8600"/>
                </a:solidFill>
                <a:latin typeface="Times" panose="02020603050405020304" pitchFamily="18" charset="0"/>
                <a:ea typeface="Arial-Rounded" panose="020B0500000000000000" pitchFamily="34" charset="0"/>
                <a:cs typeface="Times"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panose="02020603050405020304" pitchFamily="18" charset="0"/>
              <a:ea typeface="Arial-Rounded" panose="020B0500000000000000" pitchFamily="34" charset="0"/>
              <a:cs typeface="Times" panose="02020603050405020304" pitchFamily="18" charset="0"/>
            </a:endParaRPr>
          </a:p>
        </p:txBody>
      </p:sp>
      <p:sp>
        <p:nvSpPr>
          <p:cNvPr id="2" name="TextBox 1">
            <a:extLst>
              <a:ext uri="{FF2B5EF4-FFF2-40B4-BE49-F238E27FC236}">
                <a16:creationId xmlns:a16="http://schemas.microsoft.com/office/drawing/2014/main" xmlns="" id="{11C7C707-D820-9E6E-5BEA-40593529CDE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xmlns="" id="{B5A2DD04-7A60-1119-8E02-BBD777FB11FE}"/>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EBC33A91-68B1-2811-5AD9-928C5DB163AA}"/>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24ECBE9-59BE-4A6B-8AFC-9385AAA14BE3}"/>
              </a:ext>
            </a:extLst>
          </p:cNvPr>
          <p:cNvSpPr txBox="1"/>
          <p:nvPr/>
        </p:nvSpPr>
        <p:spPr>
          <a:xfrm>
            <a:off x="1615361" y="45428"/>
            <a:ext cx="7963767" cy="1272009"/>
          </a:xfrm>
          <a:prstGeom prst="rect">
            <a:avLst/>
          </a:prstGeom>
          <a:noFill/>
        </p:spPr>
        <p:txBody>
          <a:bodyPr wrap="square" lIns="121915" tIns="60957" rIns="121915" bIns="60957" rtlCol="0">
            <a:spAutoFit/>
          </a:bodyPr>
          <a:lstStyle/>
          <a:p>
            <a:pPr algn="ctr" defTabSz="914377"/>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algn="ctr" defTabSz="914377"/>
            <a:r>
              <a:rPr lang="en-US" sz="3733"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 TÍCH HOA MÀO GÀ</a:t>
            </a:r>
          </a:p>
        </p:txBody>
      </p:sp>
      <p:sp>
        <p:nvSpPr>
          <p:cNvPr id="9" name="TextBox 8">
            <a:extLst>
              <a:ext uri="{FF2B5EF4-FFF2-40B4-BE49-F238E27FC236}">
                <a16:creationId xmlns:a16="http://schemas.microsoft.com/office/drawing/2014/main" xmlns="" id="{F88340FB-0109-4362-AC77-36EDAB3F8440}"/>
              </a:ext>
            </a:extLst>
          </p:cNvPr>
          <p:cNvSpPr txBox="1"/>
          <p:nvPr/>
        </p:nvSpPr>
        <p:spPr>
          <a:xfrm>
            <a:off x="10159979" y="6078261"/>
            <a:ext cx="1824203" cy="779741"/>
          </a:xfrm>
          <a:prstGeom prst="rect">
            <a:avLst/>
          </a:prstGeom>
          <a:solidFill>
            <a:srgbClr val="DBE648"/>
          </a:solidFill>
          <a:ln>
            <a:noFill/>
          </a:ln>
        </p:spPr>
        <p:txBody>
          <a:bodyPr wrap="square" lIns="121899" tIns="60948" rIns="121899" bIns="60948" rtlCol="0">
            <a:spAutoFit/>
          </a:bodyPr>
          <a:lstStyle/>
          <a:p>
            <a:pPr algn="ctr" defTabSz="914377"/>
            <a:r>
              <a:rPr lang="en-US" sz="4267"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S/33</a:t>
            </a:r>
          </a:p>
        </p:txBody>
      </p:sp>
      <p:pic>
        <p:nvPicPr>
          <p:cNvPr id="1026" name="Picture 2" descr="Sự tích hoa mào gà trang 33, 34 | Tiếng Việt lớp 3 Kết nối tri thức">
            <a:extLst>
              <a:ext uri="{FF2B5EF4-FFF2-40B4-BE49-F238E27FC236}">
                <a16:creationId xmlns:a16="http://schemas.microsoft.com/office/drawing/2014/main" xmlns="" id="{5E7E97C2-A041-46A0-4BAB-6BE276BA7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833" y="1236649"/>
            <a:ext cx="7445295" cy="555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92AC22-4646-46BD-ACBE-9405B47358AF}"/>
              </a:ext>
            </a:extLst>
          </p:cNvPr>
          <p:cNvSpPr txBox="1"/>
          <p:nvPr/>
        </p:nvSpPr>
        <p:spPr>
          <a:xfrm>
            <a:off x="99314" y="93035"/>
            <a:ext cx="5927415" cy="584775"/>
          </a:xfrm>
          <a:prstGeom prst="rect">
            <a:avLst/>
          </a:prstGeom>
          <a:solidFill>
            <a:srgbClr val="FFC000">
              <a:lumMod val="20000"/>
              <a:lumOff val="80000"/>
            </a:srgbClr>
          </a:solidFill>
        </p:spPr>
        <p:txBody>
          <a:bodyPr wrap="square" rtlCol="0">
            <a:spAutoFit/>
          </a:bodyPr>
          <a:lstStyle/>
          <a:p>
            <a:pPr defTabSz="914377">
              <a:defRPr/>
            </a:pPr>
            <a:r>
              <a:rPr lang="en-US" sz="3200" kern="0">
                <a:solidFill>
                  <a:srgbClr val="0000FF"/>
                </a:solidFill>
                <a:latin typeface="Times New Roman" panose="02020603050405020304" pitchFamily="18" charset="0"/>
                <a:cs typeface="Times New Roman" panose="02020603050405020304" pitchFamily="18" charset="0"/>
              </a:rPr>
              <a:t>Nêu nội dung trừng tranh.</a:t>
            </a:r>
            <a:endParaRPr lang="en-US" sz="3200" kern="0" dirty="0">
              <a:solidFill>
                <a:srgbClr val="0000FF"/>
              </a:solidFill>
              <a:latin typeface="Times New Roman" panose="02020603050405020304" pitchFamily="18" charset="0"/>
              <a:cs typeface="Times New Roman" panose="02020603050405020304" pitchFamily="18" charset="0"/>
            </a:endParaRPr>
          </a:p>
        </p:txBody>
      </p:sp>
      <p:sp>
        <p:nvSpPr>
          <p:cNvPr id="5" name="Wave 4">
            <a:extLst>
              <a:ext uri="{FF2B5EF4-FFF2-40B4-BE49-F238E27FC236}">
                <a16:creationId xmlns:a16="http://schemas.microsoft.com/office/drawing/2014/main" xmlns="" id="{788BAC56-50BD-4C0E-ADB0-D54AF3C29254}"/>
              </a:ext>
            </a:extLst>
          </p:cNvPr>
          <p:cNvSpPr/>
          <p:nvPr/>
        </p:nvSpPr>
        <p:spPr>
          <a:xfrm>
            <a:off x="6434441" y="1"/>
            <a:ext cx="5175668" cy="892977"/>
          </a:xfrm>
          <a:custGeom>
            <a:avLst/>
            <a:gdLst>
              <a:gd name="connsiteX0" fmla="*/ 265046 w 2161880"/>
              <a:gd name="connsiteY0" fmla="*/ 71440 h 571520"/>
              <a:gd name="connsiteX1" fmla="*/ 2161880 w 2161880"/>
              <a:gd name="connsiteY1" fmla="*/ 71440 h 571520"/>
              <a:gd name="connsiteX2" fmla="*/ 1896834 w 2161880"/>
              <a:gd name="connsiteY2" fmla="*/ 500080 h 571520"/>
              <a:gd name="connsiteX3" fmla="*/ 0 w 2161880"/>
              <a:gd name="connsiteY3" fmla="*/ 500080 h 571520"/>
              <a:gd name="connsiteX4" fmla="*/ 265046 w 2161880"/>
              <a:gd name="connsiteY4" fmla="*/ 71440 h 57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880" h="571520" fill="none" extrusionOk="0">
                <a:moveTo>
                  <a:pt x="265046" y="71440"/>
                </a:moveTo>
                <a:cubicBezTo>
                  <a:pt x="820181" y="-137336"/>
                  <a:pt x="1438810" y="257747"/>
                  <a:pt x="2161880" y="71440"/>
                </a:cubicBezTo>
                <a:cubicBezTo>
                  <a:pt x="2078087" y="186232"/>
                  <a:pt x="2000502" y="295854"/>
                  <a:pt x="1896834" y="500080"/>
                </a:cubicBezTo>
                <a:cubicBezTo>
                  <a:pt x="1360655" y="680666"/>
                  <a:pt x="511130" y="293468"/>
                  <a:pt x="0" y="500080"/>
                </a:cubicBezTo>
                <a:cubicBezTo>
                  <a:pt x="95522" y="291753"/>
                  <a:pt x="230631" y="176219"/>
                  <a:pt x="265046" y="71440"/>
                </a:cubicBezTo>
                <a:close/>
              </a:path>
              <a:path w="2161880" h="571520" stroke="0" extrusionOk="0">
                <a:moveTo>
                  <a:pt x="265046" y="71440"/>
                </a:moveTo>
                <a:cubicBezTo>
                  <a:pt x="952605" y="-260493"/>
                  <a:pt x="1527317" y="293169"/>
                  <a:pt x="2161880" y="71440"/>
                </a:cubicBezTo>
                <a:cubicBezTo>
                  <a:pt x="2154734" y="152927"/>
                  <a:pt x="1993548" y="356756"/>
                  <a:pt x="1896834" y="500080"/>
                </a:cubicBezTo>
                <a:cubicBezTo>
                  <a:pt x="1304150" y="680724"/>
                  <a:pt x="627228" y="278401"/>
                  <a:pt x="0" y="500080"/>
                </a:cubicBezTo>
                <a:cubicBezTo>
                  <a:pt x="109556" y="323433"/>
                  <a:pt x="104675" y="261915"/>
                  <a:pt x="265046" y="71440"/>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668" h="892977" fill="none" extrusionOk="0">
                        <a:moveTo>
                          <a:pt x="634537" y="111622"/>
                        </a:moveTo>
                        <a:cubicBezTo>
                          <a:pt x="1898152" y="-165278"/>
                          <a:pt x="3595225" y="445603"/>
                          <a:pt x="5175668" y="111622"/>
                        </a:cubicBezTo>
                        <a:cubicBezTo>
                          <a:pt x="5170878" y="234251"/>
                          <a:pt x="4784475" y="497568"/>
                          <a:pt x="4541131" y="781355"/>
                        </a:cubicBezTo>
                        <a:cubicBezTo>
                          <a:pt x="3157536" y="1075512"/>
                          <a:pt x="1383515" y="443156"/>
                          <a:pt x="0" y="781355"/>
                        </a:cubicBezTo>
                        <a:cubicBezTo>
                          <a:pt x="76767" y="618781"/>
                          <a:pt x="294497" y="388755"/>
                          <a:pt x="634537" y="111622"/>
                        </a:cubicBezTo>
                        <a:close/>
                      </a:path>
                      <a:path w="5175668" h="892977" stroke="0" extrusionOk="0">
                        <a:moveTo>
                          <a:pt x="634537" y="111622"/>
                        </a:moveTo>
                        <a:cubicBezTo>
                          <a:pt x="2183643" y="-320513"/>
                          <a:pt x="3620389" y="185263"/>
                          <a:pt x="5175668" y="111622"/>
                        </a:cubicBezTo>
                        <a:cubicBezTo>
                          <a:pt x="5050344" y="263670"/>
                          <a:pt x="4796836" y="557335"/>
                          <a:pt x="4541131" y="781355"/>
                        </a:cubicBezTo>
                        <a:cubicBezTo>
                          <a:pt x="3054760" y="1113733"/>
                          <a:pt x="1497983" y="460522"/>
                          <a:pt x="0" y="781355"/>
                        </a:cubicBezTo>
                        <a:cubicBezTo>
                          <a:pt x="129253" y="552148"/>
                          <a:pt x="371625" y="329361"/>
                          <a:pt x="634537" y="1116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HOẠT ĐỘNG NHÓM 4</a:t>
            </a:r>
          </a:p>
        </p:txBody>
      </p:sp>
      <p:pic>
        <p:nvPicPr>
          <p:cNvPr id="2050" name="Picture 2" descr="Sự tích hoa mào gà trang 33, 34 | Tiếng Việt lớp 3 Kết nối tri thức">
            <a:extLst>
              <a:ext uri="{FF2B5EF4-FFF2-40B4-BE49-F238E27FC236}">
                <a16:creationId xmlns:a16="http://schemas.microsoft.com/office/drawing/2014/main" xmlns="" id="{EBA28EC7-491C-A14E-58E6-DBFEAC035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356" y="892977"/>
            <a:ext cx="7742411" cy="577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9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7296" y="4187967"/>
            <a:ext cx="9784336" cy="1241237"/>
          </a:xfrm>
          <a:prstGeom prst="rect">
            <a:avLst/>
          </a:prstGeom>
          <a:solidFill>
            <a:schemeClr val="accent6">
              <a:lumMod val="60000"/>
              <a:lumOff val="40000"/>
            </a:schemeClr>
          </a:solidFill>
        </p:spPr>
        <p:txBody>
          <a:bodyPr wrap="square">
            <a:spAutoFit/>
          </a:bodyPr>
          <a:lstStyle/>
          <a:p>
            <a:pPr defTabSz="914377"/>
            <a:r>
              <a:rPr lang="nl-NL" sz="3733" dirty="0">
                <a:solidFill>
                  <a:srgbClr val="0000FF"/>
                </a:solidFill>
                <a:latin typeface="Times New Roman" panose="02020603050405020304" pitchFamily="18" charset="0"/>
              </a:rPr>
              <a:t>Các bạn gà xúm xít quanh bạn gà mơ và khen chiếc mào của bạn ấy đẹp</a:t>
            </a:r>
            <a:endParaRPr lang="en-US" sz="3200" dirty="0">
              <a:solidFill>
                <a:srgbClr val="0000FF"/>
              </a:solidFill>
              <a:latin typeface="Calibri"/>
            </a:endParaRPr>
          </a:p>
        </p:txBody>
      </p:sp>
      <p:pic>
        <p:nvPicPr>
          <p:cNvPr id="5" name="Picture 4">
            <a:extLst>
              <a:ext uri="{FF2B5EF4-FFF2-40B4-BE49-F238E27FC236}">
                <a16:creationId xmlns:a16="http://schemas.microsoft.com/office/drawing/2014/main" xmlns="" id="{B4CB10BF-E91C-9201-1AF2-1696192CA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853" y="627192"/>
            <a:ext cx="5540176" cy="3359467"/>
          </a:xfrm>
          <a:prstGeom prst="rect">
            <a:avLst/>
          </a:prstGeom>
        </p:spPr>
      </p:pic>
    </p:spTree>
    <p:extLst>
      <p:ext uri="{BB962C8B-B14F-4D97-AF65-F5344CB8AC3E}">
        <p14:creationId xmlns:p14="http://schemas.microsoft.com/office/powerpoint/2010/main" val="36270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8582" y="4422445"/>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Bạn gà mơ thấy một cái cây màu đỏ tía buồn bã nên hỏi.</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xmlns="" id="{2950EAB1-A444-9AF9-A10D-4CBB0EFDD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625" y="860614"/>
            <a:ext cx="5511024" cy="3240077"/>
          </a:xfrm>
          <a:prstGeom prst="rect">
            <a:avLst/>
          </a:prstGeom>
        </p:spPr>
      </p:pic>
    </p:spTree>
    <p:extLst>
      <p:ext uri="{BB962C8B-B14F-4D97-AF65-F5344CB8AC3E}">
        <p14:creationId xmlns:p14="http://schemas.microsoft.com/office/powerpoint/2010/main" val="39754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xmlns="" id="{E3C70910-9B18-CA18-AF32-F19CAE69F7EB}"/>
              </a:ext>
            </a:extLst>
          </p:cNvPr>
          <p:cNvSpPr/>
          <p:nvPr/>
        </p:nvSpPr>
        <p:spPr>
          <a:xfrm>
            <a:off x="345441" y="447040"/>
            <a:ext cx="5994400" cy="2219960"/>
          </a:xfrm>
          <a:prstGeom prst="cloudCallout">
            <a:avLst>
              <a:gd name="adj1" fmla="val 54563"/>
              <a:gd name="adj2" fmla="val 46179"/>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26" name="Picture 2" descr="Soạn Tiếng Việt lớp 3 trang 32 Kết nối tri thức tập 2">
            <a:extLst>
              <a:ext uri="{FF2B5EF4-FFF2-40B4-BE49-F238E27FC236}">
                <a16:creationId xmlns:a16="http://schemas.microsoft.com/office/drawing/2014/main" xmlns="" id="{5C9C10C4-A51C-C0DB-8581-F51FDF96A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60" y="927372"/>
            <a:ext cx="4307840" cy="5734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5347" y="4627419"/>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     Bạn gà mơ lấy chiếc mào trên đầu mình tặng cho cây.</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xmlns="" id="{0602EABA-DFF1-F031-3E91-275BFB0A0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217" y="624970"/>
            <a:ext cx="5169305" cy="3541933"/>
          </a:xfrm>
          <a:prstGeom prst="rect">
            <a:avLst/>
          </a:prstGeom>
        </p:spPr>
      </p:pic>
    </p:spTree>
    <p:extLst>
      <p:ext uri="{BB962C8B-B14F-4D97-AF65-F5344CB8AC3E}">
        <p14:creationId xmlns:p14="http://schemas.microsoft.com/office/powerpoint/2010/main" val="92156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3443" y="4308648"/>
            <a:ext cx="9254836" cy="2021323"/>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Chiếc mào không còn trên đầu gà mơ, còn cái cây lại có một bông hoa rực rỡ giống hệt chiếc mào gà.</a:t>
            </a:r>
            <a:endParaRPr lang="en-US" sz="3733"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xmlns="" id="{B29BAB98-41F1-1BC4-A1FD-EE5AB5D84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423" y="737668"/>
            <a:ext cx="4984879" cy="3318737"/>
          </a:xfrm>
          <a:prstGeom prst="rect">
            <a:avLst/>
          </a:prstGeom>
        </p:spPr>
      </p:pic>
    </p:spTree>
    <p:extLst>
      <p:ext uri="{BB962C8B-B14F-4D97-AF65-F5344CB8AC3E}">
        <p14:creationId xmlns:p14="http://schemas.microsoft.com/office/powerpoint/2010/main" val="24947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ó thể là hình minh họa">
            <a:extLst>
              <a:ext uri="{FF2B5EF4-FFF2-40B4-BE49-F238E27FC236}">
                <a16:creationId xmlns:a16="http://schemas.microsoft.com/office/drawing/2014/main" xmlns="" id="{ADF963BD-7BC9-47F2-B66A-501D3CDC5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2"/>
            <a:ext cx="12192000" cy="6858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B0A32975-9878-4A63-94B5-B5FA3950F15C}"/>
              </a:ext>
            </a:extLst>
          </p:cNvPr>
          <p:cNvSpPr txBox="1"/>
          <p:nvPr/>
        </p:nvSpPr>
        <p:spPr>
          <a:xfrm>
            <a:off x="3544902" y="2483495"/>
            <a:ext cx="8239956" cy="995209"/>
          </a:xfrm>
          <a:prstGeom prst="rect">
            <a:avLst/>
          </a:prstGeom>
          <a:noFill/>
        </p:spPr>
        <p:txBody>
          <a:bodyPr wrap="square" rtlCol="0">
            <a:spAutoFit/>
          </a:bodyPr>
          <a:lstStyle/>
          <a:p>
            <a:pPr algn="ctr" defTabSz="914377"/>
            <a:r>
              <a:rPr lang="en-US" sz="5867" b="1" dirty="0" err="1">
                <a:solidFill>
                  <a:srgbClr val="FF0000"/>
                </a:solidFill>
                <a:latin typeface="UTM Cookies" panose="02040603050506020204" pitchFamily="18" charset="0"/>
              </a:rPr>
              <a:t>Kể</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lại</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câu</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chuyện</a:t>
            </a:r>
            <a:endParaRPr lang="en-US" sz="5867" b="1" dirty="0">
              <a:solidFill>
                <a:srgbClr val="FF0000"/>
              </a:solidFill>
              <a:latin typeface="UTM Cookies" panose="02040603050506020204" pitchFamily="18" charset="0"/>
            </a:endParaRPr>
          </a:p>
        </p:txBody>
      </p:sp>
    </p:spTree>
    <p:extLst>
      <p:ext uri="{BB962C8B-B14F-4D97-AF65-F5344CB8AC3E}">
        <p14:creationId xmlns:p14="http://schemas.microsoft.com/office/powerpoint/2010/main" val="22775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369332"/>
          </a:xfrm>
          <a:prstGeom prst="rect">
            <a:avLst/>
          </a:prstGeom>
          <a:solidFill>
            <a:schemeClr val="bg1"/>
          </a:solidFill>
        </p:spPr>
        <p:txBody>
          <a:bodyPr wrap="square" rtlCol="0">
            <a:spAutoFit/>
          </a:bodyPr>
          <a:lstStyle/>
          <a:p>
            <a:pPr defTabSz="914377"/>
            <a:endParaRPr lang="en-US">
              <a:solidFill>
                <a:prstClr val="black"/>
              </a:solidFill>
              <a:latin typeface="Calibri"/>
            </a:endParaRPr>
          </a:p>
        </p:txBody>
      </p:sp>
      <p:pic>
        <p:nvPicPr>
          <p:cNvPr id="2" name="Picture 2" descr="Sự tích hoa mào gà trang 33, 34 | Tiếng Việt lớp 3 Kết nối tri thức">
            <a:extLst>
              <a:ext uri="{FF2B5EF4-FFF2-40B4-BE49-F238E27FC236}">
                <a16:creationId xmlns:a16="http://schemas.microsoft.com/office/drawing/2014/main" xmlns="" id="{47CA1D1D-3699-84F4-9C5C-E3F48617C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037" y="324981"/>
            <a:ext cx="8318040" cy="620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291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xmlns=""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1634686" y="2141211"/>
            <a:ext cx="8922634" cy="1107996"/>
          </a:xfrm>
          <a:prstGeom prst="rect">
            <a:avLst/>
          </a:prstGeom>
          <a:noFill/>
        </p:spPr>
        <p:txBody>
          <a:bodyPr wrap="none" rtlCol="0">
            <a:spAutoFit/>
          </a:bodyPr>
          <a:lstStyle/>
          <a:p>
            <a:pPr algn="ct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Bà</a:t>
            </a:r>
            <a:r>
              <a:rPr lang="vi-VN"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i:</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Mặt</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trời</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xanh</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của</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tôi</a:t>
            </a:r>
            <a:endParaRPr lang="zh-CN" altLang="en-US"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endParaRPr>
          </a:p>
        </p:txBody>
      </p:sp>
      <p:pic>
        <p:nvPicPr>
          <p:cNvPr id="2" name="图片 1" descr="5947678d5d2f8"/>
          <p:cNvPicPr>
            <a:picLocks noChangeAspect="1"/>
          </p:cNvPicPr>
          <p:nvPr/>
        </p:nvPicPr>
        <p:blipFill>
          <a:blip r:embed="rId5"/>
          <a:stretch>
            <a:fillRect/>
          </a:stretch>
        </p:blipFill>
        <p:spPr>
          <a:xfrm>
            <a:off x="0" y="1512570"/>
            <a:ext cx="5520055" cy="5343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E180D4A7-C9FB-4DFB-919C-405C955672EB}">
      <p14:showEvtLst xmlns:p14="http://schemas.microsoft.com/office/powerpoint/2010/main">
        <p14:playEvt time="163"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grpSp>
        <p:nvGrpSpPr>
          <p:cNvPr id="15" name="组合 9">
            <a:extLst>
              <a:ext uri="{FF2B5EF4-FFF2-40B4-BE49-F238E27FC236}">
                <a16:creationId xmlns="" xmlns:a16="http://schemas.microsoft.com/office/drawing/2014/main" id="{2CA2CD7E-E524-41F3-A80F-BDC4A99181D5}"/>
              </a:ext>
            </a:extLst>
          </p:cNvPr>
          <p:cNvGrpSpPr/>
          <p:nvPr/>
        </p:nvGrpSpPr>
        <p:grpSpPr>
          <a:xfrm>
            <a:off x="288499" y="227637"/>
            <a:ext cx="8296701" cy="1509739"/>
            <a:chOff x="4064069" y="320220"/>
            <a:chExt cx="3721876" cy="1033905"/>
          </a:xfrm>
        </p:grpSpPr>
        <p:pic>
          <p:nvPicPr>
            <p:cNvPr id="16" name="图形 1">
              <a:extLst>
                <a:ext uri="{FF2B5EF4-FFF2-40B4-BE49-F238E27FC236}">
                  <a16:creationId xmlns="" xmlns:a16="http://schemas.microsoft.com/office/drawing/2014/main" id="{B97A3DC6-0406-40A3-BE6E-1227B4358383}"/>
                </a:ext>
              </a:extLst>
            </p:cNvPr>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4431619" y="320220"/>
              <a:ext cx="3354326" cy="1033905"/>
            </a:xfrm>
            <a:prstGeom prst="rect">
              <a:avLst/>
            </a:prstGeom>
            <a:effectLst>
              <a:outerShdw blurRad="63500" sx="102000" sy="102000" algn="ctr" rotWithShape="0">
                <a:prstClr val="black">
                  <a:alpha val="40000"/>
                </a:prstClr>
              </a:outerShdw>
            </a:effectLst>
          </p:spPr>
        </p:pic>
        <p:pic>
          <p:nvPicPr>
            <p:cNvPr id="17" name="图片 2">
              <a:extLst>
                <a:ext uri="{FF2B5EF4-FFF2-40B4-BE49-F238E27FC236}">
                  <a16:creationId xmlns="" xmlns:a16="http://schemas.microsoft.com/office/drawing/2014/main" id="{F7FBD224-33D1-48A7-B0FF-E449290E603E}"/>
                </a:ext>
              </a:extLst>
            </p:cNvPr>
            <p:cNvPicPr>
              <a:picLocks noChangeAspect="1"/>
            </p:cNvPicPr>
            <p:nvPr/>
          </p:nvPicPr>
          <p:blipFill>
            <a:blip r:embed="rId6"/>
            <a:stretch>
              <a:fillRect/>
            </a:stretch>
          </p:blipFill>
          <p:spPr>
            <a:xfrm>
              <a:off x="4064069" y="334402"/>
              <a:ext cx="589959" cy="1019723"/>
            </a:xfrm>
            <a:prstGeom prst="rect">
              <a:avLst/>
            </a:prstGeom>
          </p:spPr>
        </p:pic>
        <p:sp>
          <p:nvSpPr>
            <p:cNvPr id="18" name="文本框 4">
              <a:extLst>
                <a:ext uri="{FF2B5EF4-FFF2-40B4-BE49-F238E27FC236}">
                  <a16:creationId xmlns="" xmlns:a16="http://schemas.microsoft.com/office/drawing/2014/main" id="{C84CC594-07CF-4347-90B0-A384E9A14CE5}"/>
                </a:ext>
              </a:extLst>
            </p:cNvPr>
            <p:cNvSpPr txBox="1"/>
            <p:nvPr/>
          </p:nvSpPr>
          <p:spPr>
            <a:xfrm>
              <a:off x="4620643" y="576179"/>
              <a:ext cx="2953675" cy="569086"/>
            </a:xfrm>
            <a:prstGeom prst="rect">
              <a:avLst/>
            </a:prstGeom>
            <a:noFill/>
          </p:spPr>
          <p:txBody>
            <a:bodyPr wrap="square" rtlCol="0">
              <a:spAutoFit/>
            </a:bodyPr>
            <a:lstStyle/>
            <a:p>
              <a:pPr algn="ctr" defTabSz="1219170">
                <a:buClr>
                  <a:srgbClr val="000000"/>
                </a:buClr>
              </a:pPr>
              <a:r>
                <a:rPr lang="en-US" altLang="zh-CN" sz="4800" b="1" kern="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Arial"/>
                </a:rPr>
                <a:t>YÊU CẦU CẦN ĐẠT</a:t>
              </a:r>
              <a:endParaRPr lang="zh-CN" altLang="en-US" sz="4800" b="1" kern="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9" name="Rectangle: Rounded Corners 7">
            <a:extLst>
              <a:ext uri="{FF2B5EF4-FFF2-40B4-BE49-F238E27FC236}">
                <a16:creationId xmlns="" xmlns:a16="http://schemas.microsoft.com/office/drawing/2014/main" id="{A45CA841-7B07-4490-A546-CE61B7F08DF3}"/>
              </a:ext>
            </a:extLst>
          </p:cNvPr>
          <p:cNvSpPr/>
          <p:nvPr/>
        </p:nvSpPr>
        <p:spPr>
          <a:xfrm>
            <a:off x="530697" y="1850702"/>
            <a:ext cx="10216539" cy="974912"/>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914377">
              <a:defRPr/>
            </a:pP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khó</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r>
              <a:rPr lang="vi-VN"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Ngắt nghỉ hợp lí.</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sp>
        <p:nvSpPr>
          <p:cNvPr id="20" name="Rectangle: Rounded Corners 8">
            <a:extLst>
              <a:ext uri="{FF2B5EF4-FFF2-40B4-BE49-F238E27FC236}">
                <a16:creationId xmlns="" xmlns:a16="http://schemas.microsoft.com/office/drawing/2014/main" id="{A31C0A31-A8C6-4428-8BFC-B0AB4F8F8A73}"/>
              </a:ext>
            </a:extLst>
          </p:cNvPr>
          <p:cNvSpPr/>
          <p:nvPr/>
        </p:nvSpPr>
        <p:spPr>
          <a:xfrm>
            <a:off x="530696" y="2979426"/>
            <a:ext cx="10216539" cy="1729918"/>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914377">
              <a:defRPr/>
            </a:pPr>
            <a:r>
              <a:rPr lang="en-US" sz="3600" kern="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a:t>
            </a:r>
            <a:r>
              <a:rPr lang="en-US" sz="4400" i="1" kern="0" dirty="0" smtClean="0">
                <a:solidFill>
                  <a:schemeClr val="bg1">
                    <a:lumMod val="1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a:t>
            </a:r>
            <a:r>
              <a:rPr lang="en-US" sz="4000" dirty="0" smtClean="0">
                <a:solidFill>
                  <a:schemeClr val="bg1">
                    <a:lumMod val="10000"/>
                  </a:schemeClr>
                </a:solidFill>
                <a:latin typeface="Times New Roman" panose="02020603050405020304" pitchFamily="18" charset="0"/>
                <a:cs typeface="Times New Roman" panose="02020603050405020304" pitchFamily="18" charset="0"/>
              </a:rPr>
              <a:t>Hiểu </a:t>
            </a:r>
            <a:r>
              <a:rPr lang="en-US" sz="4000" dirty="0" err="1" smtClean="0">
                <a:solidFill>
                  <a:schemeClr val="bg1">
                    <a:lumMod val="10000"/>
                  </a:schemeClr>
                </a:solidFill>
                <a:latin typeface="Times New Roman" panose="02020603050405020304" pitchFamily="18" charset="0"/>
                <a:cs typeface="Times New Roman" panose="02020603050405020304" pitchFamily="18" charset="0"/>
              </a:rPr>
              <a:t>được</a:t>
            </a:r>
            <a:r>
              <a:rPr lang="en-US" sz="4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1">
                    <a:lumMod val="10000"/>
                  </a:schemeClr>
                </a:solidFill>
                <a:latin typeface="Times New Roman" panose="02020603050405020304" pitchFamily="18" charset="0"/>
                <a:cs typeface="Times New Roman" panose="02020603050405020304" pitchFamily="18" charset="0"/>
              </a:rPr>
              <a:t>nội</a:t>
            </a:r>
            <a:r>
              <a:rPr lang="en-US" sz="4000" dirty="0" smtClean="0">
                <a:solidFill>
                  <a:schemeClr val="bg1">
                    <a:lumMod val="10000"/>
                  </a:schemeClr>
                </a:solidFill>
                <a:latin typeface="Times New Roman" panose="02020603050405020304" pitchFamily="18" charset="0"/>
                <a:cs typeface="Times New Roman" panose="02020603050405020304" pitchFamily="18" charset="0"/>
              </a:rPr>
              <a:t> dung </a:t>
            </a:r>
            <a:r>
              <a:rPr lang="en-US" sz="4000" dirty="0" err="1" smtClean="0">
                <a:solidFill>
                  <a:schemeClr val="bg1">
                    <a:lumMod val="10000"/>
                  </a:schemeClr>
                </a:solidFill>
                <a:latin typeface="Times New Roman" panose="02020603050405020304" pitchFamily="18" charset="0"/>
                <a:cs typeface="Times New Roman" panose="02020603050405020304" pitchFamily="18" charset="0"/>
              </a:rPr>
              <a:t>bài</a:t>
            </a:r>
            <a:endParaRPr lang="en-US" sz="4000" dirty="0">
              <a:solidFill>
                <a:schemeClr val="bg1">
                  <a:lumMod val="10000"/>
                </a:schemeClr>
              </a:solidFill>
              <a:latin typeface="Times New Roman" panose="02020603050405020304" pitchFamily="18" charset="0"/>
              <a:cs typeface="Times New Roman" panose="02020603050405020304" pitchFamily="18" charset="0"/>
            </a:endParaRPr>
          </a:p>
          <a:p>
            <a:pPr algn="just" defTabSz="914377">
              <a:defRP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21" name="Rectangle: Rounded Corners 9">
            <a:extLst>
              <a:ext uri="{FF2B5EF4-FFF2-40B4-BE49-F238E27FC236}">
                <a16:creationId xmlns="" xmlns:a16="http://schemas.microsoft.com/office/drawing/2014/main" id="{D53EA539-9DCC-4014-B0CA-BF8D8EF567EE}"/>
              </a:ext>
            </a:extLst>
          </p:cNvPr>
          <p:cNvSpPr/>
          <p:nvPr/>
        </p:nvSpPr>
        <p:spPr>
          <a:xfrm>
            <a:off x="530696" y="4850702"/>
            <a:ext cx="10216539" cy="1659433"/>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914377">
              <a:defRPr/>
            </a:pPr>
            <a:r>
              <a:rPr lang="vi-VN" sz="3600" kern="0" dirty="0">
                <a:solidFill>
                  <a:srgbClr val="000000"/>
                </a:solidFill>
                <a:latin typeface="+mj-lt"/>
                <a:ea typeface="Arial-Rounded" panose="020B0500000000000000" pitchFamily="34" charset="0"/>
                <a:cs typeface="Arial-Rounded" panose="020B0500000000000000" pitchFamily="34" charset="0"/>
                <a:sym typeface="Arial"/>
              </a:rPr>
              <a:t>3. </a:t>
            </a:r>
            <a:r>
              <a:rPr lang="nl-NL" sz="4000" dirty="0" smtClean="0">
                <a:solidFill>
                  <a:schemeClr val="bg1">
                    <a:lumMod val="10000"/>
                  </a:schemeClr>
                </a:solidFill>
                <a:latin typeface="Times New Roman" panose="02020603050405020304" pitchFamily="18" charset="0"/>
                <a:cs typeface="Times New Roman" panose="02020603050405020304" pitchFamily="18" charset="0"/>
              </a:rPr>
              <a:t>Biết kể chuyện Sự tích hoa mào gà</a:t>
            </a:r>
            <a:endParaRPr lang="en-US" sz="40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12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250" fill="hold"/>
                                        <p:tgtEl>
                                          <p:spTgt spid="15"/>
                                        </p:tgtEl>
                                        <p:attrNameLst>
                                          <p:attrName>ppt_w</p:attrName>
                                        </p:attrNameLst>
                                      </p:cBhvr>
                                      <p:tavLst>
                                        <p:tav tm="0">
                                          <p:val>
                                            <p:fltVal val="0"/>
                                          </p:val>
                                        </p:tav>
                                        <p:tav tm="100000">
                                          <p:val>
                                            <p:strVal val="#ppt_w"/>
                                          </p:val>
                                        </p:tav>
                                      </p:tavLst>
                                    </p:anim>
                                    <p:anim calcmode="lin" valueType="num">
                                      <p:cBhvr>
                                        <p:cTn id="8" dur="125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xmlns=""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xmlns=""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EDC4879F-A173-228D-297B-A1793C3991F2}"/>
              </a:ext>
            </a:extLst>
          </p:cNvPr>
          <p:cNvSpPr txBox="1"/>
          <p:nvPr/>
        </p:nvSpPr>
        <p:spPr>
          <a:xfrm>
            <a:off x="1965749" y="1139199"/>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xmlns="" id="{8C1A3659-7EC8-D667-808D-5949661B62D1}"/>
              </a:ext>
            </a:extLst>
          </p:cNvPr>
          <p:cNvSpPr txBox="1"/>
          <p:nvPr/>
        </p:nvSpPr>
        <p:spPr>
          <a:xfrm>
            <a:off x="6048079" y="1615984"/>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9D9EED74-B849-6F16-A3A3-3ED8644038FD}"/>
              </a:ext>
            </a:extLst>
          </p:cNvPr>
          <p:cNvSpPr txBox="1"/>
          <p:nvPr/>
        </p:nvSpPr>
        <p:spPr>
          <a:xfrm>
            <a:off x="4092462" y="620535"/>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8" name="TextBox 17">
            <a:extLst>
              <a:ext uri="{FF2B5EF4-FFF2-40B4-BE49-F238E27FC236}">
                <a16:creationId xmlns:a16="http://schemas.microsoft.com/office/drawing/2014/main" xmlns="" id="{00BEEAFF-4D89-B402-FF26-8E6040063180}"/>
              </a:ext>
            </a:extLst>
          </p:cNvPr>
          <p:cNvSpPr txBox="1"/>
          <p:nvPr/>
        </p:nvSpPr>
        <p:spPr>
          <a:xfrm>
            <a:off x="4160688" y="918949"/>
            <a:ext cx="6310744" cy="461665"/>
          </a:xfrm>
          <a:prstGeom prst="rect">
            <a:avLst/>
          </a:prstGeom>
          <a:noFill/>
        </p:spPr>
        <p:txBody>
          <a:bodyPr wrap="square">
            <a:spAutoFit/>
          </a:bodyPr>
          <a:lstStyle/>
          <a:p>
            <a:r>
              <a:rPr lang="en-US" sz="2400" b="1" dirty="0" err="1">
                <a:latin typeface="Cambria" panose="02040503050406030204" pitchFamily="18" charset="0"/>
                <a:ea typeface="Cambria" panose="02040503050406030204" pitchFamily="18" charset="0"/>
              </a:rPr>
              <a:t>Mặt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tôi</a:t>
            </a:r>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xmlns="" id="{CCF07D5C-E937-9F89-AC4F-3C7D98B2A7FB}"/>
              </a:ext>
            </a:extLst>
          </p:cNvPr>
          <p:cNvSpPr/>
          <p:nvPr/>
        </p:nvSpPr>
        <p:spPr>
          <a:xfrm>
            <a:off x="1615649" y="164876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1" name="Oval 20">
            <a:extLst>
              <a:ext uri="{FF2B5EF4-FFF2-40B4-BE49-F238E27FC236}">
                <a16:creationId xmlns:a16="http://schemas.microsoft.com/office/drawing/2014/main" xmlns="" id="{B5730220-370A-DA78-8729-6A018A8A63E1}"/>
              </a:ext>
            </a:extLst>
          </p:cNvPr>
          <p:cNvSpPr/>
          <p:nvPr/>
        </p:nvSpPr>
        <p:spPr>
          <a:xfrm>
            <a:off x="5831529" y="321769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xmlns="" id="{F6BB1E83-9DD7-A5BB-3A62-EFBB2C3F4145}"/>
              </a:ext>
            </a:extLst>
          </p:cNvPr>
          <p:cNvSpPr/>
          <p:nvPr/>
        </p:nvSpPr>
        <p:spPr>
          <a:xfrm>
            <a:off x="5851849" y="1853669"/>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xmlns="" id="{A921074D-EEBA-48B8-D2A0-39C2F86D758A}"/>
              </a:ext>
            </a:extLst>
          </p:cNvPr>
          <p:cNvSpPr/>
          <p:nvPr/>
        </p:nvSpPr>
        <p:spPr>
          <a:xfrm>
            <a:off x="1586343" y="468834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xmlns="" id="{0922796F-A094-5A18-82DE-B060CBB04250}"/>
              </a:ext>
            </a:extLst>
          </p:cNvPr>
          <p:cNvSpPr/>
          <p:nvPr/>
        </p:nvSpPr>
        <p:spPr>
          <a:xfrm>
            <a:off x="1615649" y="318092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9" name="TextBox 8">
            <a:extLst>
              <a:ext uri="{FF2B5EF4-FFF2-40B4-BE49-F238E27FC236}">
                <a16:creationId xmlns:a16="http://schemas.microsoft.com/office/drawing/2014/main" xmlns="" id="{8F9C54B9-61AE-1770-7E0D-193123D621FA}"/>
              </a:ext>
            </a:extLst>
          </p:cNvPr>
          <p:cNvSpPr txBox="1"/>
          <p:nvPr/>
        </p:nvSpPr>
        <p:spPr>
          <a:xfrm>
            <a:off x="2209800" y="1228326"/>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xmlns="" id="{33FBE3EC-81FC-0EB8-C7B3-ABCD02F0B36D}"/>
              </a:ext>
            </a:extLst>
          </p:cNvPr>
          <p:cNvSpPr txBox="1"/>
          <p:nvPr/>
        </p:nvSpPr>
        <p:spPr>
          <a:xfrm>
            <a:off x="6292130" y="1705111"/>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xmlns=""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xmlns=""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xmlns=""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xmlns=""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Times" panose="02020603050405020304" pitchFamily="18" charset="0"/>
                  <a:ea typeface="Arial-Rounded" panose="020B0500000000000000" pitchFamily="34" charset="0"/>
                  <a:cs typeface="Times" panose="02020603050405020304" pitchFamily="18" charset="0"/>
                </a:rPr>
                <a:t>Xoè</a:t>
              </a:r>
              <a:endParaRPr lang="en-US" sz="5000" b="1" kern="0" dirty="0">
                <a:solidFill>
                  <a:prstClr val="white"/>
                </a:solidFill>
                <a:latin typeface="Times" panose="02020603050405020304" pitchFamily="18" charset="0"/>
                <a:ea typeface="Arial-Rounded" panose="020B0500000000000000" pitchFamily="34" charset="0"/>
                <a:cs typeface="Times" panose="02020603050405020304" pitchFamily="18" charset="0"/>
              </a:endParaRPr>
            </a:p>
          </p:txBody>
        </p:sp>
      </p:grpSp>
      <p:grpSp>
        <p:nvGrpSpPr>
          <p:cNvPr id="23" name="Group 22">
            <a:extLst>
              <a:ext uri="{FF2B5EF4-FFF2-40B4-BE49-F238E27FC236}">
                <a16:creationId xmlns:a16="http://schemas.microsoft.com/office/drawing/2014/main" xmlns=""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xmlns=""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xmlns=""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Times" panose="02020603050405020304" pitchFamily="18" charset="0"/>
                  <a:ea typeface="Arial-Rounded" panose="020B0500000000000000" pitchFamily="34" charset="0"/>
                  <a:cs typeface="Times" panose="02020603050405020304" pitchFamily="18" charset="0"/>
                </a:rPr>
                <a:t>Ngời</a:t>
              </a:r>
              <a:r>
                <a:rPr lang="en-US" sz="5000" b="1" dirty="0">
                  <a:solidFill>
                    <a:prstClr val="white"/>
                  </a:solidFill>
                  <a:latin typeface="Times" panose="02020603050405020304" pitchFamily="18" charset="0"/>
                  <a:ea typeface="Arial-Rounded" panose="020B0500000000000000" pitchFamily="34" charset="0"/>
                  <a:cs typeface="Times" panose="02020603050405020304" pitchFamily="18" charset="0"/>
                </a:rPr>
                <a:t> </a:t>
              </a:r>
              <a:r>
                <a:rPr lang="en-US" sz="5000" b="1" dirty="0" err="1">
                  <a:solidFill>
                    <a:prstClr val="white"/>
                  </a:solidFill>
                  <a:latin typeface="Times" panose="02020603050405020304" pitchFamily="18" charset="0"/>
                  <a:ea typeface="Arial-Rounded" panose="020B0500000000000000" pitchFamily="34" charset="0"/>
                  <a:cs typeface="Times" panose="02020603050405020304" pitchFamily="18" charset="0"/>
                </a:rPr>
                <a:t>ngời</a:t>
              </a:r>
              <a:endParaRPr lang="en-US" sz="5000" b="1" dirty="0">
                <a:solidFill>
                  <a:prstClr val="white"/>
                </a:solidFill>
                <a:latin typeface="Times" panose="02020603050405020304" pitchFamily="18" charset="0"/>
                <a:ea typeface="Arial-Rounded" panose="020B0500000000000000" pitchFamily="34" charset="0"/>
                <a:cs typeface="Times" panose="02020603050405020304" pitchFamily="18" charset="0"/>
              </a:endParaRPr>
            </a:p>
          </p:txBody>
        </p:sp>
      </p:grpSp>
      <p:sp>
        <p:nvSpPr>
          <p:cNvPr id="26" name="Rectangle 25">
            <a:extLst>
              <a:ext uri="{FF2B5EF4-FFF2-40B4-BE49-F238E27FC236}">
                <a16:creationId xmlns:a16="http://schemas.microsoft.com/office/drawing/2014/main" xmlns="" id="{B9BEFCC3-0E2E-8B31-806D-62C48ED0C2A3}"/>
              </a:ext>
            </a:extLst>
          </p:cNvPr>
          <p:cNvSpPr/>
          <p:nvPr/>
        </p:nvSpPr>
        <p:spPr>
          <a:xfrm>
            <a:off x="531915" y="1514079"/>
            <a:ext cx="4041492" cy="707886"/>
          </a:xfrm>
          <a:prstGeom prst="rect">
            <a:avLst/>
          </a:prstGeom>
        </p:spPr>
        <p:txBody>
          <a:bodyPr wrap="none">
            <a:spAutoFit/>
          </a:bodyPr>
          <a:lstStyle/>
          <a:p>
            <a:pPr algn="ctr">
              <a:defRPr/>
            </a:pPr>
            <a:r>
              <a:rPr lang="en-US" sz="4000" b="1" dirty="0" err="1">
                <a:solidFill>
                  <a:srgbClr val="002060"/>
                </a:solidFill>
                <a:latin typeface="Times" panose="02020603050405020304" pitchFamily="18" charset="0"/>
                <a:ea typeface="Arial-Rounded" panose="020B0500000000000000" pitchFamily="34" charset="0"/>
                <a:cs typeface="Times" panose="02020603050405020304" pitchFamily="18" charset="0"/>
              </a:rPr>
              <a:t>Luyện</a:t>
            </a:r>
            <a:r>
              <a:rPr lang="en-US" sz="4000" b="1" dirty="0">
                <a:solidFill>
                  <a:srgbClr val="002060"/>
                </a:solidFill>
                <a:latin typeface="Times" panose="02020603050405020304" pitchFamily="18" charset="0"/>
                <a:ea typeface="Arial-Rounded" panose="020B0500000000000000" pitchFamily="34" charset="0"/>
                <a:cs typeface="Times" panose="02020603050405020304" pitchFamily="18" charset="0"/>
              </a:rPr>
              <a:t> </a:t>
            </a:r>
            <a:r>
              <a:rPr lang="en-US" sz="4000" b="1" dirty="0" err="1">
                <a:solidFill>
                  <a:srgbClr val="002060"/>
                </a:solidFill>
                <a:latin typeface="Times" panose="02020603050405020304" pitchFamily="18" charset="0"/>
                <a:ea typeface="Arial-Rounded" panose="020B0500000000000000" pitchFamily="34" charset="0"/>
                <a:cs typeface="Times" panose="02020603050405020304" pitchFamily="18" charset="0"/>
              </a:rPr>
              <a:t>đọc</a:t>
            </a:r>
            <a:r>
              <a:rPr lang="en-US" sz="4000" b="1" dirty="0">
                <a:solidFill>
                  <a:srgbClr val="002060"/>
                </a:solidFill>
                <a:latin typeface="Times" panose="02020603050405020304" pitchFamily="18" charset="0"/>
                <a:ea typeface="Arial-Rounded" panose="020B0500000000000000" pitchFamily="34" charset="0"/>
                <a:cs typeface="Times" panose="02020603050405020304" pitchFamily="18" charset="0"/>
              </a:rPr>
              <a:t> </a:t>
            </a:r>
            <a:r>
              <a:rPr lang="en-US" sz="4000" b="1" dirty="0" err="1">
                <a:solidFill>
                  <a:srgbClr val="002060"/>
                </a:solidFill>
                <a:latin typeface="Times" panose="02020603050405020304" pitchFamily="18" charset="0"/>
                <a:ea typeface="Arial-Rounded" panose="020B0500000000000000" pitchFamily="34" charset="0"/>
                <a:cs typeface="Times" panose="02020603050405020304" pitchFamily="18" charset="0"/>
              </a:rPr>
              <a:t>từ</a:t>
            </a:r>
            <a:r>
              <a:rPr lang="en-US" sz="4000" b="1" dirty="0">
                <a:solidFill>
                  <a:srgbClr val="002060"/>
                </a:solidFill>
                <a:latin typeface="Times" panose="02020603050405020304" pitchFamily="18" charset="0"/>
                <a:ea typeface="Arial-Rounded" panose="020B0500000000000000" pitchFamily="34" charset="0"/>
                <a:cs typeface="Times" panose="02020603050405020304" pitchFamily="18" charset="0"/>
              </a:rPr>
              <a:t> </a:t>
            </a:r>
            <a:r>
              <a:rPr lang="en-US" sz="4000" b="1" dirty="0" err="1">
                <a:solidFill>
                  <a:srgbClr val="002060"/>
                </a:solidFill>
                <a:latin typeface="Times" panose="02020603050405020304" pitchFamily="18" charset="0"/>
                <a:ea typeface="Arial-Rounded" panose="020B0500000000000000" pitchFamily="34" charset="0"/>
                <a:cs typeface="Times" panose="02020603050405020304" pitchFamily="18" charset="0"/>
              </a:rPr>
              <a:t>khó</a:t>
            </a:r>
            <a:endParaRPr lang="en-US" sz="4000" b="1" dirty="0">
              <a:solidFill>
                <a:srgbClr val="338C8E"/>
              </a:solidFill>
              <a:latin typeface="Times" panose="02020603050405020304" pitchFamily="18" charset="0"/>
              <a:ea typeface="Arial-Rounded" panose="020B0500000000000000" pitchFamily="34" charset="0"/>
              <a:cs typeface="Times" panose="02020603050405020304" pitchFamily="18" charset="0"/>
            </a:endParaRPr>
          </a:p>
        </p:txBody>
      </p:sp>
      <p:grpSp>
        <p:nvGrpSpPr>
          <p:cNvPr id="27" name="Group 26">
            <a:extLst>
              <a:ext uri="{FF2B5EF4-FFF2-40B4-BE49-F238E27FC236}">
                <a16:creationId xmlns:a16="http://schemas.microsoft.com/office/drawing/2014/main" xmlns=""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xmlns=""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xmlns=""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Times" panose="02020603050405020304" pitchFamily="18" charset="0"/>
                  <a:ea typeface="Arial-Rounded" panose="020B0500000000000000" pitchFamily="34" charset="0"/>
                  <a:cs typeface="Times" panose="02020603050405020304" pitchFamily="18" charset="0"/>
                </a:rPr>
                <a:t>Trận</a:t>
              </a:r>
              <a:endParaRPr lang="en-US" sz="5000" b="1" kern="0" dirty="0">
                <a:solidFill>
                  <a:prstClr val="white"/>
                </a:solidFill>
                <a:latin typeface="Times" panose="02020603050405020304" pitchFamily="18" charset="0"/>
                <a:ea typeface="Arial-Rounded" panose="020B0500000000000000" pitchFamily="34" charset="0"/>
                <a:cs typeface="Times"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1288</Words>
  <Application>Microsoft Office PowerPoint</Application>
  <PresentationFormat>Widescreen</PresentationFormat>
  <Paragraphs>279</Paragraphs>
  <Slides>34</Slides>
  <Notes>27</Notes>
  <HiddenSlides>0</HiddenSlides>
  <MMClips>0</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34</vt:i4>
      </vt:variant>
    </vt:vector>
  </HeadingPairs>
  <TitlesOfParts>
    <vt:vector size="59" baseType="lpstr">
      <vt:lpstr>微软雅黑</vt:lpstr>
      <vt:lpstr>宋体</vt:lpstr>
      <vt:lpstr>Arial</vt:lpstr>
      <vt:lpstr>Arial-Rounded</vt:lpstr>
      <vt:lpstr>AvantGarde</vt:lpstr>
      <vt:lpstr>Calibri</vt:lpstr>
      <vt:lpstr>Calibri Light</vt:lpstr>
      <vt:lpstr>Cambria</vt:lpstr>
      <vt:lpstr>Coiny</vt:lpstr>
      <vt:lpstr>DFGothic-EB</vt:lpstr>
      <vt:lpstr>Impact</vt:lpstr>
      <vt:lpstr>inpin heiti</vt:lpstr>
      <vt:lpstr>LNTH-Kids  Chinese Font 1</vt:lpstr>
      <vt:lpstr>Public Sans</vt:lpstr>
      <vt:lpstr>Tahoma</vt:lpstr>
      <vt:lpstr>Times</vt:lpstr>
      <vt:lpstr>Times New Roman</vt:lpstr>
      <vt:lpstr>UTM Cookies</vt:lpstr>
      <vt:lpstr>UVN Van Chuong Nang</vt:lpstr>
      <vt:lpstr>Zilla Slab</vt:lpstr>
      <vt:lpstr>思源黑体 CN Bold</vt:lpstr>
      <vt:lpstr>等线</vt:lpstr>
      <vt:lpstr>Office 主题</vt:lpstr>
      <vt:lpstr>2_Office 主题​​</vt:lpstr>
      <vt:lpstr>3_Office 主题​​</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Microsoft account</cp:lastModifiedBy>
  <cp:revision>18</cp:revision>
  <dcterms:created xsi:type="dcterms:W3CDTF">2017-10-03T14:23:00Z</dcterms:created>
  <dcterms:modified xsi:type="dcterms:W3CDTF">2023-02-08T05:19:49Z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