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73" r:id="rId7"/>
    <p:sldId id="393" r:id="rId8"/>
    <p:sldId id="287" r:id="rId9"/>
    <p:sldId id="288" r:id="rId10"/>
    <p:sldId id="289" r:id="rId11"/>
    <p:sldId id="290" r:id="rId12"/>
    <p:sldId id="291" r:id="rId13"/>
    <p:sldId id="27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80" y="3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487C8-384B-4F4C-BD0A-F6DD1C2A6583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A9712-A0EB-4727-B10B-CF6B16574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694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3645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749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646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043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2404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7503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592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313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721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242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498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66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413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664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78530-F7E8-41FD-B4DC-B25094D1B52F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038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10" Type="http://schemas.openxmlformats.org/officeDocument/2006/relationships/image" Target="../media/image6.png"/><Relationship Id="rId4" Type="http://schemas.openxmlformats.org/officeDocument/2006/relationships/image" Target="../media/image2.jpg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2.wav"/><Relationship Id="rId7" Type="http://schemas.openxmlformats.org/officeDocument/2006/relationships/image" Target="../media/image3.GIF"/><Relationship Id="rId12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11" Type="http://schemas.microsoft.com/office/2007/relationships/hdphoto" Target="../media/hdphoto2.wdp"/><Relationship Id="rId5" Type="http://schemas.openxmlformats.org/officeDocument/2006/relationships/image" Target="../media/image2.jpg"/><Relationship Id="rId10" Type="http://schemas.openxmlformats.org/officeDocument/2006/relationships/image" Target="../media/image5.png"/><Relationship Id="rId4" Type="http://schemas.openxmlformats.org/officeDocument/2006/relationships/audio" Target="../media/audio3.wav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2.wav"/><Relationship Id="rId7" Type="http://schemas.openxmlformats.org/officeDocument/2006/relationships/image" Target="../media/image3.GIF"/><Relationship Id="rId12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11" Type="http://schemas.microsoft.com/office/2007/relationships/hdphoto" Target="../media/hdphoto2.wdp"/><Relationship Id="rId5" Type="http://schemas.openxmlformats.org/officeDocument/2006/relationships/image" Target="../media/image2.jpg"/><Relationship Id="rId10" Type="http://schemas.openxmlformats.org/officeDocument/2006/relationships/image" Target="../media/image5.png"/><Relationship Id="rId4" Type="http://schemas.openxmlformats.org/officeDocument/2006/relationships/audio" Target="../media/audio3.wav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4240" y="2142490"/>
            <a:ext cx="9144000" cy="3785870"/>
          </a:xfrm>
        </p:spPr>
        <p:txBody>
          <a:bodyPr/>
          <a:lstStyle/>
          <a:p>
            <a:pPr lvl="1" algn="ctr" defTabSz="457200" fontAlgn="base">
              <a:lnSpc>
                <a:spcPct val="100000"/>
              </a:lnSpc>
              <a:buClrTx/>
              <a:buSzTx/>
              <a:buFontTx/>
              <a:defRPr/>
            </a:pPr>
            <a:r>
              <a:rPr lang="en-US" altLang="zh-CN" sz="7200" b="1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Chào</a:t>
            </a:r>
            <a:r>
              <a:rPr lang="en-US" altLang="zh-CN" sz="7200" b="1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7200" b="1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mừng</a:t>
            </a:r>
            <a:r>
              <a:rPr lang="en-US" altLang="zh-CN" sz="7200" b="1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7200" b="1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các</a:t>
            </a:r>
            <a:r>
              <a:rPr lang="en-US" altLang="zh-CN" sz="7200" b="1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7200" b="1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em</a:t>
            </a:r>
            <a:r>
              <a:rPr lang="en-US" altLang="zh-CN" sz="7200" b="1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7200" b="1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đến</a:t>
            </a:r>
            <a:r>
              <a:rPr lang="en-US" altLang="zh-CN" sz="7200" b="1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7200" b="1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với</a:t>
            </a:r>
            <a:r>
              <a:rPr lang="en-US" altLang="zh-CN" sz="7200" b="1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7200" b="1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tiết</a:t>
            </a:r>
            <a:r>
              <a:rPr lang="en-US" altLang="zh-CN" sz="7200" b="1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7200" b="1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Toán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49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A03B8B01-E9F0-45DB-9770-B533F4898F6E}"/>
              </a:ext>
            </a:extLst>
          </p:cNvPr>
          <p:cNvSpPr/>
          <p:nvPr/>
        </p:nvSpPr>
        <p:spPr>
          <a:xfrm>
            <a:off x="2962275" y="62847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9BAF82-088D-4529-90C4-10667916B48B}"/>
              </a:ext>
            </a:extLst>
          </p:cNvPr>
          <p:cNvSpPr txBox="1"/>
          <p:nvPr/>
        </p:nvSpPr>
        <p:spPr>
          <a:xfrm>
            <a:off x="3399596" y="628471"/>
            <a:ext cx="77637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Chú gà bới đất làm mất kết quả của các phép tính mà Việt vừa viết. Hãy tìm lại kết quả giúp bạn Việt nhé!</a:t>
            </a:r>
          </a:p>
        </p:txBody>
      </p:sp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86C0EFB-2248-4EB7-B18F-3862FFAE85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5319"/>
          <a:stretch/>
        </p:blipFill>
        <p:spPr>
          <a:xfrm>
            <a:off x="1411722" y="1491964"/>
            <a:ext cx="8551428" cy="462660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52D6EB6-F2EF-44EE-9075-CA36263681E2}"/>
              </a:ext>
            </a:extLst>
          </p:cNvPr>
          <p:cNvSpPr/>
          <p:nvPr/>
        </p:nvSpPr>
        <p:spPr>
          <a:xfrm>
            <a:off x="3868350" y="3672746"/>
            <a:ext cx="1166782" cy="67396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55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CEB8661-712B-498A-96AF-1A0CFB0E32B9}"/>
              </a:ext>
            </a:extLst>
          </p:cNvPr>
          <p:cNvSpPr/>
          <p:nvPr/>
        </p:nvSpPr>
        <p:spPr>
          <a:xfrm>
            <a:off x="4451741" y="5190120"/>
            <a:ext cx="1166782" cy="67396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30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0A550ED-89D5-4367-BAED-B124DD1DF006}"/>
              </a:ext>
            </a:extLst>
          </p:cNvPr>
          <p:cNvSpPr/>
          <p:nvPr/>
        </p:nvSpPr>
        <p:spPr>
          <a:xfrm>
            <a:off x="6626487" y="3672745"/>
            <a:ext cx="1166782" cy="67396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93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1D7742E-E1A6-4967-A169-8C7E30BB7446}"/>
              </a:ext>
            </a:extLst>
          </p:cNvPr>
          <p:cNvSpPr/>
          <p:nvPr/>
        </p:nvSpPr>
        <p:spPr>
          <a:xfrm>
            <a:off x="7820764" y="5029052"/>
            <a:ext cx="1166782" cy="67396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92674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7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A03B8B01-E9F0-45DB-9770-B533F4898F6E}"/>
              </a:ext>
            </a:extLst>
          </p:cNvPr>
          <p:cNvSpPr/>
          <p:nvPr/>
        </p:nvSpPr>
        <p:spPr>
          <a:xfrm>
            <a:off x="800928" y="12935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9BAF82-088D-4529-90C4-10667916B48B}"/>
              </a:ext>
            </a:extLst>
          </p:cNvPr>
          <p:cNvSpPr txBox="1"/>
          <p:nvPr/>
        </p:nvSpPr>
        <p:spPr>
          <a:xfrm>
            <a:off x="1238250" y="1293547"/>
            <a:ext cx="3028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Chọn kết quả đúng.</a:t>
            </a:r>
          </a:p>
        </p:txBody>
      </p:sp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110E50D-D428-4264-A4A0-90F1A1205EEB}"/>
              </a:ext>
            </a:extLst>
          </p:cNvPr>
          <p:cNvSpPr txBox="1"/>
          <p:nvPr/>
        </p:nvSpPr>
        <p:spPr>
          <a:xfrm>
            <a:off x="800928" y="1856454"/>
            <a:ext cx="4686300" cy="1593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2400" dirty="0"/>
              <a:t>a) 28 + 9 + 2 = ?</a:t>
            </a:r>
          </a:p>
          <a:p>
            <a:pPr algn="just">
              <a:lnSpc>
                <a:spcPct val="250000"/>
              </a:lnSpc>
            </a:pPr>
            <a:r>
              <a:rPr lang="vi-VN" sz="2400" dirty="0">
                <a:solidFill>
                  <a:srgbClr val="F35757"/>
                </a:solidFill>
              </a:rPr>
              <a:t>A. </a:t>
            </a:r>
            <a:r>
              <a:rPr lang="vi-VN" sz="2400" dirty="0"/>
              <a:t>37		</a:t>
            </a:r>
            <a:r>
              <a:rPr lang="vi-VN" sz="2400" dirty="0">
                <a:solidFill>
                  <a:srgbClr val="F35757"/>
                </a:solidFill>
              </a:rPr>
              <a:t>B. </a:t>
            </a:r>
            <a:r>
              <a:rPr lang="vi-VN" sz="2400" dirty="0"/>
              <a:t>39		</a:t>
            </a:r>
            <a:r>
              <a:rPr lang="vi-VN" sz="2400" dirty="0">
                <a:solidFill>
                  <a:srgbClr val="F35757"/>
                </a:solidFill>
              </a:rPr>
              <a:t>C. </a:t>
            </a:r>
            <a:r>
              <a:rPr lang="vi-VN" sz="2400" dirty="0"/>
              <a:t>30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6A169A-B2F1-4D20-AC5E-5639F3B692A5}"/>
              </a:ext>
            </a:extLst>
          </p:cNvPr>
          <p:cNvSpPr txBox="1"/>
          <p:nvPr/>
        </p:nvSpPr>
        <p:spPr>
          <a:xfrm>
            <a:off x="800928" y="3412710"/>
            <a:ext cx="4686300" cy="1593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2400" dirty="0"/>
              <a:t>b) 45 + 5 + 8 = ?</a:t>
            </a:r>
          </a:p>
          <a:p>
            <a:pPr algn="just">
              <a:lnSpc>
                <a:spcPct val="250000"/>
              </a:lnSpc>
            </a:pPr>
            <a:r>
              <a:rPr lang="vi-VN" sz="2400" dirty="0">
                <a:solidFill>
                  <a:srgbClr val="F35757"/>
                </a:solidFill>
              </a:rPr>
              <a:t>A. </a:t>
            </a:r>
            <a:r>
              <a:rPr lang="vi-VN" sz="2400" dirty="0"/>
              <a:t>58		</a:t>
            </a:r>
            <a:r>
              <a:rPr lang="vi-VN" sz="2400" dirty="0">
                <a:solidFill>
                  <a:srgbClr val="F35757"/>
                </a:solidFill>
              </a:rPr>
              <a:t>B. </a:t>
            </a:r>
            <a:r>
              <a:rPr lang="vi-VN" sz="2400" dirty="0"/>
              <a:t>48		</a:t>
            </a:r>
            <a:r>
              <a:rPr lang="vi-VN" sz="2400" dirty="0">
                <a:solidFill>
                  <a:srgbClr val="F35757"/>
                </a:solidFill>
              </a:rPr>
              <a:t>C. </a:t>
            </a:r>
            <a:r>
              <a:rPr lang="vi-VN" sz="2400" dirty="0"/>
              <a:t>68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7E81898-C8B2-4080-AD55-0AC888251C95}"/>
              </a:ext>
            </a:extLst>
          </p:cNvPr>
          <p:cNvSpPr/>
          <p:nvPr/>
        </p:nvSpPr>
        <p:spPr>
          <a:xfrm>
            <a:off x="1371966" y="2544205"/>
            <a:ext cx="748382" cy="38490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37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A79C30B-1CA9-43AE-9982-9F4ACCBF22F5}"/>
              </a:ext>
            </a:extLst>
          </p:cNvPr>
          <p:cNvSpPr/>
          <p:nvPr/>
        </p:nvSpPr>
        <p:spPr>
          <a:xfrm>
            <a:off x="2511130" y="2885515"/>
            <a:ext cx="563376" cy="5777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0FDD5CD-1892-470C-85E6-BAE8CE4A0684}"/>
              </a:ext>
            </a:extLst>
          </p:cNvPr>
          <p:cNvSpPr/>
          <p:nvPr/>
        </p:nvSpPr>
        <p:spPr>
          <a:xfrm>
            <a:off x="1399665" y="4083896"/>
            <a:ext cx="748382" cy="38490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A707CD1-71B3-4A92-B065-2F209F16B234}"/>
              </a:ext>
            </a:extLst>
          </p:cNvPr>
          <p:cNvSpPr/>
          <p:nvPr/>
        </p:nvSpPr>
        <p:spPr>
          <a:xfrm>
            <a:off x="674874" y="4468802"/>
            <a:ext cx="563376" cy="5777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D4DE7F2-0607-4DAC-BA6C-E47372AAD16C}"/>
              </a:ext>
            </a:extLst>
          </p:cNvPr>
          <p:cNvCxnSpPr/>
          <p:nvPr/>
        </p:nvCxnSpPr>
        <p:spPr>
          <a:xfrm>
            <a:off x="5632174" y="411967"/>
            <a:ext cx="0" cy="572493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D57FED00-0142-4096-A6AA-50F9FA9640BE}"/>
              </a:ext>
            </a:extLst>
          </p:cNvPr>
          <p:cNvSpPr/>
          <p:nvPr/>
        </p:nvSpPr>
        <p:spPr>
          <a:xfrm>
            <a:off x="5777121" y="50504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9CFC5E-E559-4656-BF03-F582573D92BC}"/>
              </a:ext>
            </a:extLst>
          </p:cNvPr>
          <p:cNvSpPr txBox="1"/>
          <p:nvPr/>
        </p:nvSpPr>
        <p:spPr>
          <a:xfrm>
            <a:off x="6214442" y="505042"/>
            <a:ext cx="48726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Tính tổng các số trên những hạt dẻ mà chú sóc nhặt được trên đường về nhà.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9681BEB-7C2D-43BB-903B-EA467063C8C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56811" y="1993034"/>
            <a:ext cx="5230282" cy="2362666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7DADEC7-2A8F-4A05-B724-3AA1D059C216}"/>
              </a:ext>
            </a:extLst>
          </p:cNvPr>
          <p:cNvCxnSpPr/>
          <p:nvPr/>
        </p:nvCxnSpPr>
        <p:spPr>
          <a:xfrm>
            <a:off x="6852753" y="4044140"/>
            <a:ext cx="1298713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E39B1EA-A6F6-45B2-B030-2156D7C0199B}"/>
              </a:ext>
            </a:extLst>
          </p:cNvPr>
          <p:cNvCxnSpPr>
            <a:cxnSpLocks/>
          </p:cNvCxnSpPr>
          <p:nvPr/>
        </p:nvCxnSpPr>
        <p:spPr>
          <a:xfrm flipH="1">
            <a:off x="8151466" y="3352800"/>
            <a:ext cx="1" cy="69134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2970082-7179-4140-BBCF-AA0CA08CB536}"/>
              </a:ext>
            </a:extLst>
          </p:cNvPr>
          <p:cNvCxnSpPr>
            <a:cxnSpLocks/>
          </p:cNvCxnSpPr>
          <p:nvPr/>
        </p:nvCxnSpPr>
        <p:spPr>
          <a:xfrm>
            <a:off x="7747000" y="3352800"/>
            <a:ext cx="40446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8308098-70D8-4E32-9407-B2138947D166}"/>
              </a:ext>
            </a:extLst>
          </p:cNvPr>
          <p:cNvCxnSpPr>
            <a:cxnSpLocks/>
          </p:cNvCxnSpPr>
          <p:nvPr/>
        </p:nvCxnSpPr>
        <p:spPr>
          <a:xfrm>
            <a:off x="7321550" y="3352800"/>
            <a:ext cx="123963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D3912CC-87F4-4E80-A0C7-E33396217C01}"/>
              </a:ext>
            </a:extLst>
          </p:cNvPr>
          <p:cNvCxnSpPr>
            <a:cxnSpLocks/>
          </p:cNvCxnSpPr>
          <p:nvPr/>
        </p:nvCxnSpPr>
        <p:spPr>
          <a:xfrm>
            <a:off x="7321549" y="2984500"/>
            <a:ext cx="0" cy="37975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10D8FBF-AF58-49CE-9147-A18B11F2AD94}"/>
              </a:ext>
            </a:extLst>
          </p:cNvPr>
          <p:cNvCxnSpPr>
            <a:cxnSpLocks/>
          </p:cNvCxnSpPr>
          <p:nvPr/>
        </p:nvCxnSpPr>
        <p:spPr>
          <a:xfrm>
            <a:off x="7308849" y="2984500"/>
            <a:ext cx="311151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297D99A-2879-40FB-8059-D145A93609F1}"/>
              </a:ext>
            </a:extLst>
          </p:cNvPr>
          <p:cNvCxnSpPr>
            <a:cxnSpLocks/>
          </p:cNvCxnSpPr>
          <p:nvPr/>
        </p:nvCxnSpPr>
        <p:spPr>
          <a:xfrm>
            <a:off x="7949233" y="2984500"/>
            <a:ext cx="108046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79F2F88-990A-41CF-83A5-46B2B6650AB0}"/>
              </a:ext>
            </a:extLst>
          </p:cNvPr>
          <p:cNvCxnSpPr>
            <a:cxnSpLocks/>
          </p:cNvCxnSpPr>
          <p:nvPr/>
        </p:nvCxnSpPr>
        <p:spPr>
          <a:xfrm>
            <a:off x="9029700" y="2406650"/>
            <a:ext cx="0" cy="57785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7DD9948-905C-41BC-ACE6-6995EA399AAD}"/>
              </a:ext>
            </a:extLst>
          </p:cNvPr>
          <p:cNvCxnSpPr>
            <a:cxnSpLocks/>
          </p:cNvCxnSpPr>
          <p:nvPr/>
        </p:nvCxnSpPr>
        <p:spPr>
          <a:xfrm>
            <a:off x="9029700" y="2406650"/>
            <a:ext cx="777571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3FDD8D04-AA39-44E9-BC7F-EEE1862EB838}"/>
              </a:ext>
            </a:extLst>
          </p:cNvPr>
          <p:cNvSpPr/>
          <p:nvPr/>
        </p:nvSpPr>
        <p:spPr>
          <a:xfrm>
            <a:off x="7444100" y="3146418"/>
            <a:ext cx="302897" cy="3587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4B260237-B6A6-42D5-AAED-1E512A2F203A}"/>
              </a:ext>
            </a:extLst>
          </p:cNvPr>
          <p:cNvSpPr/>
          <p:nvPr/>
        </p:nvSpPr>
        <p:spPr>
          <a:xfrm>
            <a:off x="7632700" y="2782881"/>
            <a:ext cx="302897" cy="3587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AC00905-EE1C-4ECA-B031-1C5B418CB0A0}"/>
              </a:ext>
            </a:extLst>
          </p:cNvPr>
          <p:cNvSpPr/>
          <p:nvPr/>
        </p:nvSpPr>
        <p:spPr>
          <a:xfrm>
            <a:off x="9807271" y="2294435"/>
            <a:ext cx="302897" cy="3587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46A10725-9574-4DB8-8DE7-97F22FF143DA}"/>
              </a:ext>
            </a:extLst>
          </p:cNvPr>
          <p:cNvSpPr/>
          <p:nvPr/>
        </p:nvSpPr>
        <p:spPr>
          <a:xfrm>
            <a:off x="5960053" y="4760383"/>
            <a:ext cx="837795" cy="77032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002060"/>
                </a:solidFill>
              </a:rPr>
              <a:t>38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4510FA2-0A1D-46B5-A302-DB9A941E1BED}"/>
              </a:ext>
            </a:extLst>
          </p:cNvPr>
          <p:cNvSpPr/>
          <p:nvPr/>
        </p:nvSpPr>
        <p:spPr>
          <a:xfrm>
            <a:off x="6871126" y="4871043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40024B77-2522-425D-A3D4-DDC7B8374288}"/>
              </a:ext>
            </a:extLst>
          </p:cNvPr>
          <p:cNvSpPr/>
          <p:nvPr/>
        </p:nvSpPr>
        <p:spPr>
          <a:xfrm>
            <a:off x="7369520" y="4760383"/>
            <a:ext cx="837795" cy="77032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rgbClr val="002060"/>
                </a:solidFill>
              </a:rPr>
              <a:t>9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C1AAA8E-96BC-491F-A336-F30D5030A50C}"/>
              </a:ext>
            </a:extLst>
          </p:cNvPr>
          <p:cNvSpPr/>
          <p:nvPr/>
        </p:nvSpPr>
        <p:spPr>
          <a:xfrm>
            <a:off x="8280593" y="4871043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A9229749-70B7-4740-8B9F-E8A2891B1A28}"/>
              </a:ext>
            </a:extLst>
          </p:cNvPr>
          <p:cNvSpPr/>
          <p:nvPr/>
        </p:nvSpPr>
        <p:spPr>
          <a:xfrm>
            <a:off x="8773979" y="4760383"/>
            <a:ext cx="837795" cy="77032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1230D2F-3894-45EF-B970-C962F4D401A7}"/>
              </a:ext>
            </a:extLst>
          </p:cNvPr>
          <p:cNvSpPr/>
          <p:nvPr/>
        </p:nvSpPr>
        <p:spPr>
          <a:xfrm>
            <a:off x="9685052" y="4871043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002060"/>
                </a:solidFill>
              </a:rPr>
              <a:t>=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B4FF2692-EBE6-40C5-8265-05896351081A}"/>
              </a:ext>
            </a:extLst>
          </p:cNvPr>
          <p:cNvSpPr/>
          <p:nvPr/>
        </p:nvSpPr>
        <p:spPr>
          <a:xfrm>
            <a:off x="10178438" y="4757654"/>
            <a:ext cx="837795" cy="77032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52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B689A121-C1AF-4C4E-B164-79B0518E1A45}"/>
              </a:ext>
            </a:extLst>
          </p:cNvPr>
          <p:cNvSpPr/>
          <p:nvPr/>
        </p:nvSpPr>
        <p:spPr>
          <a:xfrm>
            <a:off x="6547859" y="5641369"/>
            <a:ext cx="1072129" cy="40468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47</a:t>
            </a:r>
          </a:p>
        </p:txBody>
      </p:sp>
    </p:spTree>
    <p:extLst>
      <p:ext uri="{BB962C8B-B14F-4D97-AF65-F5344CB8AC3E}">
        <p14:creationId xmlns:p14="http://schemas.microsoft.com/office/powerpoint/2010/main" val="57876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00"/>
                            </p:stCondLst>
                            <p:childTnLst>
                              <p:par>
                                <p:cTn id="1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8" grpId="0" animBg="1"/>
      <p:bldP spid="19" grpId="0"/>
      <p:bldP spid="40" grpId="0" animBg="1"/>
      <p:bldP spid="41" grpId="0" animBg="1"/>
      <p:bldP spid="42" grpId="0" animBg="1"/>
      <p:bldP spid="44" grpId="0" animBg="1"/>
      <p:bldP spid="39" grpId="0"/>
      <p:bldP spid="46" grpId="0" animBg="1"/>
      <p:bldP spid="47" grpId="0"/>
      <p:bldP spid="48" grpId="0" animBg="1"/>
      <p:bldP spid="49" grpId="0"/>
      <p:bldP spid="50" grpId="0" animBg="1"/>
      <p:bldP spid="5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122D62D-D58E-41FD-90B8-EF4CCDFE92CA}"/>
              </a:ext>
            </a:extLst>
          </p:cNvPr>
          <p:cNvGrpSpPr/>
          <p:nvPr/>
        </p:nvGrpSpPr>
        <p:grpSpPr>
          <a:xfrm>
            <a:off x="2643808" y="569843"/>
            <a:ext cx="6904383" cy="1152939"/>
            <a:chOff x="2643808" y="569843"/>
            <a:chExt cx="6904383" cy="1152939"/>
          </a:xfrm>
        </p:grpSpPr>
        <p:sp>
          <p:nvSpPr>
            <p:cNvPr id="2" name="Ribbon: Curved and Tilted Up 1">
              <a:extLst>
                <a:ext uri="{FF2B5EF4-FFF2-40B4-BE49-F238E27FC236}">
                  <a16:creationId xmlns:a16="http://schemas.microsoft.com/office/drawing/2014/main" id="{906F6539-CE92-4D21-83FA-AB281DCA4347}"/>
                </a:ext>
              </a:extLst>
            </p:cNvPr>
            <p:cNvSpPr/>
            <p:nvPr/>
          </p:nvSpPr>
          <p:spPr>
            <a:xfrm>
              <a:off x="2643808" y="569843"/>
              <a:ext cx="6904383" cy="1152939"/>
            </a:xfrm>
            <a:prstGeom prst="ellipseRibbon2">
              <a:avLst>
                <a:gd name="adj1" fmla="val 27299"/>
                <a:gd name="adj2" fmla="val 54607"/>
                <a:gd name="adj3" fmla="val 5603"/>
              </a:avLst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99BEDEA-F438-4597-B932-10090FAAAB99}"/>
                </a:ext>
              </a:extLst>
            </p:cNvPr>
            <p:cNvSpPr txBox="1"/>
            <p:nvPr/>
          </p:nvSpPr>
          <p:spPr>
            <a:xfrm>
              <a:off x="4648329" y="636104"/>
              <a:ext cx="289534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800" dirty="0">
                  <a:solidFill>
                    <a:srgbClr val="C00000"/>
                  </a:solidFill>
                  <a:latin typeface="+mj-lt"/>
                </a:rPr>
                <a:t>TỔNG KẾT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D2D0AFB-4919-454D-B7F9-203D617D863F}"/>
              </a:ext>
            </a:extLst>
          </p:cNvPr>
          <p:cNvGrpSpPr/>
          <p:nvPr/>
        </p:nvGrpSpPr>
        <p:grpSpPr>
          <a:xfrm>
            <a:off x="874643" y="2054087"/>
            <a:ext cx="10257183" cy="4068417"/>
            <a:chOff x="874643" y="2054087"/>
            <a:chExt cx="10257183" cy="406841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CC8F626-B7D4-4173-A45E-4D0E5559532C}"/>
                </a:ext>
              </a:extLst>
            </p:cNvPr>
            <p:cNvSpPr txBox="1"/>
            <p:nvPr/>
          </p:nvSpPr>
          <p:spPr>
            <a:xfrm>
              <a:off x="1745145" y="2242931"/>
              <a:ext cx="9254159" cy="3664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vi-VN" sz="2800" dirty="0">
                  <a:solidFill>
                    <a:srgbClr val="0070C0"/>
                  </a:solidFill>
                </a:rPr>
                <a:t>Thực hiện được phép cộng (có nhớ) số có hai chữ số với số có một chữ số:</a:t>
              </a:r>
            </a:p>
            <a:p>
              <a:pPr algn="just">
                <a:lnSpc>
                  <a:spcPct val="120000"/>
                </a:lnSpc>
              </a:pPr>
              <a:r>
                <a:rPr lang="vi-VN" sz="2800" dirty="0">
                  <a:solidFill>
                    <a:srgbClr val="0070C0"/>
                  </a:solidFill>
                </a:rPr>
                <a:t>   + Đặt tính theo cột dọc;</a:t>
              </a:r>
            </a:p>
            <a:p>
              <a:pPr algn="just">
                <a:lnSpc>
                  <a:spcPct val="120000"/>
                </a:lnSpc>
              </a:pPr>
              <a:r>
                <a:rPr lang="vi-VN" sz="2800" dirty="0">
                  <a:solidFill>
                    <a:srgbClr val="0070C0"/>
                  </a:solidFill>
                </a:rPr>
                <a:t>   + Tính từ phải sang trái, lưu ý sau khi cộng hai số đơn vị thì nhớ 1 chục vào số chục của số hạng thứ nhất.</a:t>
              </a:r>
            </a:p>
            <a:p>
              <a:pPr marL="285750" indent="-285750" algn="just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vi-VN" sz="2800" dirty="0">
                  <a:solidFill>
                    <a:srgbClr val="0070C0"/>
                  </a:solidFill>
                </a:rPr>
                <a:t>Giải được các bài toán thực tế liên quan đến phép cộng đã học.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030AFFB-D574-47A2-8F40-2363820F5DBF}"/>
                </a:ext>
              </a:extLst>
            </p:cNvPr>
            <p:cNvSpPr/>
            <p:nvPr/>
          </p:nvSpPr>
          <p:spPr>
            <a:xfrm>
              <a:off x="874643" y="2054087"/>
              <a:ext cx="10257183" cy="4068417"/>
            </a:xfrm>
            <a:prstGeom prst="rect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6DB7DBC9-B05C-4620-BE00-0081EDB2BF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4" b="18454"/>
          <a:stretch/>
        </p:blipFill>
        <p:spPr>
          <a:xfrm>
            <a:off x="923510" y="2242931"/>
            <a:ext cx="958414" cy="7860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973E6F5-69D2-4E66-8208-EC54DA681D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4" b="18454"/>
          <a:stretch/>
        </p:blipFill>
        <p:spPr>
          <a:xfrm>
            <a:off x="923510" y="4661453"/>
            <a:ext cx="958414" cy="78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69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pils awards poster background mat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419182" y="2339391"/>
            <a:ext cx="7343775" cy="304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Chúc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các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thầy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cô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mạnh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khoẻ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66"/>
              </a:solidFill>
              <a:latin typeface="Arial" panose="020B0604020202020204"/>
              <a:ea typeface="+mn-lt"/>
              <a:cs typeface="Arial" panose="020B0604020202020204"/>
            </a:endParaRPr>
          </a:p>
        </p:txBody>
      </p:sp>
      <p:sp>
        <p:nvSpPr>
          <p:cNvPr id="4" name="Rectangle 19"/>
          <p:cNvSpPr txBox="1">
            <a:spLocks noChangeArrowheads="1"/>
          </p:cNvSpPr>
          <p:nvPr/>
        </p:nvSpPr>
        <p:spPr>
          <a:xfrm>
            <a:off x="2743200" y="4541253"/>
            <a:ext cx="94488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Chúc</a:t>
            </a:r>
            <a:r>
              <a:rPr lang="en-US" altLang="en-US" sz="4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các</a:t>
            </a:r>
            <a:r>
              <a:rPr lang="en-US" altLang="en-US" sz="4800" dirty="0">
                <a:solidFill>
                  <a:srgbClr val="FF0000"/>
                </a:solidFill>
                <a:latin typeface="+mn-lt"/>
              </a:rPr>
              <a:t> con </a:t>
            </a: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chăm</a:t>
            </a:r>
            <a:r>
              <a:rPr lang="en-US" altLang="en-US" sz="4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ngoan</a:t>
            </a:r>
            <a:endParaRPr lang="en-US" altLang="en-US" sz="48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6967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loud Callout 16"/>
          <p:cNvSpPr/>
          <p:nvPr/>
        </p:nvSpPr>
        <p:spPr>
          <a:xfrm>
            <a:off x="1524000" y="334297"/>
            <a:ext cx="4673600" cy="2525019"/>
          </a:xfrm>
          <a:prstGeom prst="cloudCallout">
            <a:avLst>
              <a:gd name="adj1" fmla="val 55270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Ngộ Không thật</a:t>
            </a:r>
          </a:p>
          <a:p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Ngộ Không giả</a:t>
            </a:r>
          </a:p>
        </p:txBody>
      </p:sp>
      <p:sp>
        <p:nvSpPr>
          <p:cNvPr id="6" name="Cloud Callout 5"/>
          <p:cNvSpPr/>
          <p:nvPr/>
        </p:nvSpPr>
        <p:spPr>
          <a:xfrm flipH="1">
            <a:off x="1954789" y="5091612"/>
            <a:ext cx="3630168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36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11542" y="3337162"/>
            <a:ext cx="1780006" cy="2286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6596281" y="5110994"/>
            <a:ext cx="3625983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36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124" y="3372238"/>
            <a:ext cx="1780008" cy="228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3" name="Tay-Du-Ky-Main-Theme-Hoa-Tau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000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041462" y="15968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77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450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38176" y="908296"/>
            <a:ext cx="9144000" cy="513183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999114" y="3841390"/>
            <a:ext cx="6193790" cy="5219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CHỌN SAI RỒI BỌN TA ĐI ĐÁNH TIẾP ĐÂY</a:t>
            </a:r>
          </a:p>
        </p:txBody>
      </p:sp>
      <p:sp>
        <p:nvSpPr>
          <p:cNvPr id="6" name="Cloud Callout 5"/>
          <p:cNvSpPr/>
          <p:nvPr/>
        </p:nvSpPr>
        <p:spPr>
          <a:xfrm flipH="1">
            <a:off x="1954789" y="5091612"/>
            <a:ext cx="3630168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91</a:t>
            </a:r>
            <a:endParaRPr lang="en-US" sz="3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11542" y="3337162"/>
            <a:ext cx="1780006" cy="2286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6596281" y="5110994"/>
            <a:ext cx="3625983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92</a:t>
            </a:r>
            <a:endParaRPr lang="en-US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124" y="3372238"/>
            <a:ext cx="1780008" cy="228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006" y="638155"/>
            <a:ext cx="2274521" cy="2468880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1524002" y="334297"/>
            <a:ext cx="4451533" cy="2182087"/>
          </a:xfrm>
          <a:prstGeom prst="cloudCallout">
            <a:avLst>
              <a:gd name="adj1" fmla="val 59307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 + 3 =</a:t>
            </a:r>
          </a:p>
        </p:txBody>
      </p:sp>
    </p:spTree>
    <p:extLst>
      <p:ext uri="{BB962C8B-B14F-4D97-AF65-F5344CB8AC3E}">
        <p14:creationId xmlns:p14="http://schemas.microsoft.com/office/powerpoint/2010/main" val="355757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00"/>
                            </p:stCondLst>
                            <p:childTnLst>
                              <p:par>
                                <p:cTn id="3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33333E-6 C -0.05104 -0.06064 0.21233 -0.15162 0.16215 -0.21111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-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6" grpId="0" bldLvl="0" animBg="1"/>
      <p:bldP spid="7" grpId="0" bldLvl="0" animBg="1"/>
      <p:bldP spid="1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0" y="863083"/>
            <a:ext cx="9144000" cy="513183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999114" y="3841390"/>
            <a:ext cx="6193790" cy="5219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CHỌN SAI RỒI BỌN TA ĐI ĐÁNH TIẾP ĐÂY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6583216" y="5101099"/>
            <a:ext cx="3630168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44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6709" y="3361163"/>
            <a:ext cx="1780006" cy="2286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 flipH="1">
            <a:off x="1936684" y="5101189"/>
            <a:ext cx="3625983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45</a:t>
            </a:r>
            <a:endParaRPr lang="en-US" sz="3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2812092" y="3332135"/>
            <a:ext cx="1780008" cy="228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006" y="638155"/>
            <a:ext cx="2274521" cy="2468880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1524002" y="334297"/>
            <a:ext cx="4451533" cy="2182087"/>
          </a:xfrm>
          <a:prstGeom prst="cloudCallout">
            <a:avLst>
              <a:gd name="adj1" fmla="val 59307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39 + 5 =</a:t>
            </a:r>
          </a:p>
        </p:txBody>
      </p:sp>
    </p:spTree>
    <p:extLst>
      <p:ext uri="{BB962C8B-B14F-4D97-AF65-F5344CB8AC3E}">
        <p14:creationId xmlns:p14="http://schemas.microsoft.com/office/powerpoint/2010/main" val="139576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00"/>
                            </p:stCondLst>
                            <p:childTnLst>
                              <p:par>
                                <p:cTn id="3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C -0.05104 -0.06065 -0.10034 -0.11274 -0.15069 -0.17246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35" y="-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6" grpId="0" bldLvl="0" animBg="1"/>
      <p:bldP spid="7" grpId="0" bldLvl="0" animBg="1"/>
      <p:bldP spid="1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6" y="4216123"/>
            <a:ext cx="3188719" cy="267117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" y="1239"/>
            <a:ext cx="2100922" cy="22689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101" y="1496717"/>
            <a:ext cx="1694696" cy="21619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550160" y="1630680"/>
            <a:ext cx="7799705" cy="3784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1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Bài 19: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 cộng, phép trừ (có nhớ) trong phạm vi 100</a:t>
            </a:r>
          </a:p>
        </p:txBody>
      </p:sp>
    </p:spTree>
    <p:extLst>
      <p:ext uri="{BB962C8B-B14F-4D97-AF65-F5344CB8AC3E}">
        <p14:creationId xmlns:p14="http://schemas.microsoft.com/office/powerpoint/2010/main" val="172338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4060" y="2718435"/>
            <a:ext cx="56965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altLang="zh-CN" sz="9600" b="1" i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Tiết 3</a:t>
            </a:r>
            <a:endParaRPr lang="en-US" sz="9600" b="1" i="1" dirty="0">
              <a:solidFill>
                <a:srgbClr val="FF0000"/>
              </a:solidFill>
              <a:latin typeface="Verdana" panose="020B0604030504040204" charset="0"/>
              <a:cs typeface="Verdana" panose="020B060403050404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72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81"/>
          <a:stretch/>
        </p:blipFill>
        <p:spPr>
          <a:xfrm>
            <a:off x="443885" y="170615"/>
            <a:ext cx="10966114" cy="61432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03851" y="979963"/>
            <a:ext cx="8847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HP001 4 hàng" pitchFamily="34" charset="0"/>
              </a:rPr>
              <a:t>Thứ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năm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ngày</a:t>
            </a:r>
            <a:r>
              <a:rPr lang="en-US" sz="3200" b="1" dirty="0">
                <a:latin typeface="HP001 4 hàng" pitchFamily="34" charset="0"/>
              </a:rPr>
              <a:t> 11  </a:t>
            </a:r>
            <a:r>
              <a:rPr lang="en-US" sz="3200" b="1" err="1">
                <a:latin typeface="HP001 4 hàng" pitchFamily="34" charset="0"/>
              </a:rPr>
              <a:t>tháng</a:t>
            </a:r>
            <a:r>
              <a:rPr lang="en-US" sz="3200" b="1">
                <a:latin typeface="HP001 4 hàng" pitchFamily="34" charset="0"/>
              </a:rPr>
              <a:t> </a:t>
            </a:r>
            <a:r>
              <a:rPr lang="en-US" sz="3200" b="1" smtClean="0">
                <a:latin typeface="HP001 4 hàng" pitchFamily="34" charset="0"/>
              </a:rPr>
              <a:t>11 năm </a:t>
            </a:r>
            <a:r>
              <a:rPr lang="en-US" sz="3200" b="1" dirty="0">
                <a:latin typeface="HP001 4 hàng" pitchFamily="34" charset="0"/>
              </a:rPr>
              <a:t>2021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21138" y="1605545"/>
            <a:ext cx="2335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HP001 4 hàng" pitchFamily="34" charset="0"/>
              </a:rPr>
              <a:t>Toán</a:t>
            </a:r>
            <a:endParaRPr lang="en-US" sz="3200" b="1" dirty="0">
              <a:latin typeface="HP001 4 hàng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26645" y="2199321"/>
            <a:ext cx="9859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err="1">
                <a:latin typeface="HP001 4 hàng" pitchFamily="34" charset="0"/>
                <a:cs typeface="Times New Roman" pitchFamily="18" charset="0"/>
              </a:rPr>
              <a:t>Bài</a:t>
            </a:r>
            <a:r>
              <a:rPr lang="en-US" sz="3200" b="1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smtClean="0">
                <a:latin typeface="HP001 4 hàng" pitchFamily="34" charset="0"/>
                <a:cs typeface="Times New Roman" pitchFamily="18" charset="0"/>
              </a:rPr>
              <a:t>19: Phép cộng (có nhớ) số có hai chữ số với số có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326645" y="2819701"/>
            <a:ext cx="3563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smtClean="0">
                <a:latin typeface="HP001 4 hàng" pitchFamily="34" charset="0"/>
                <a:cs typeface="Times New Roman" pitchFamily="18" charset="0"/>
              </a:rPr>
              <a:t>một chữ số (tiết 3)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7055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411738" y="1464997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9090579-792D-46A4-91E2-E9DBCD7176DD}"/>
              </a:ext>
            </a:extLst>
          </p:cNvPr>
          <p:cNvGrpSpPr/>
          <p:nvPr/>
        </p:nvGrpSpPr>
        <p:grpSpPr>
          <a:xfrm>
            <a:off x="2967936" y="1781660"/>
            <a:ext cx="7425291" cy="658838"/>
            <a:chOff x="1824226" y="3918823"/>
            <a:chExt cx="7425291" cy="658838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76DBC77-473A-4151-AC9F-B0B4F294C0B8}"/>
                </a:ext>
              </a:extLst>
            </p:cNvPr>
            <p:cNvSpPr/>
            <p:nvPr/>
          </p:nvSpPr>
          <p:spPr>
            <a:xfrm>
              <a:off x="1824226" y="3918826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83 + 9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FFD7E61-25D5-4713-B340-9D2E01FE5C45}"/>
                </a:ext>
              </a:extLst>
            </p:cNvPr>
            <p:cNvSpPr/>
            <p:nvPr/>
          </p:nvSpPr>
          <p:spPr>
            <a:xfrm>
              <a:off x="3901137" y="3918825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57 + 4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733D48B-AB44-46AE-B348-90A00A2844F7}"/>
                </a:ext>
              </a:extLst>
            </p:cNvPr>
            <p:cNvSpPr/>
            <p:nvPr/>
          </p:nvSpPr>
          <p:spPr>
            <a:xfrm>
              <a:off x="5978048" y="3918824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62 + 8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2E43E5D-BFE9-4AD8-91EF-2CF8A424DE14}"/>
                </a:ext>
              </a:extLst>
            </p:cNvPr>
            <p:cNvSpPr/>
            <p:nvPr/>
          </p:nvSpPr>
          <p:spPr>
            <a:xfrm>
              <a:off x="8054959" y="3918823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39 + 5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3E843FC-FEA4-4920-8794-1CECC53A473E}"/>
              </a:ext>
            </a:extLst>
          </p:cNvPr>
          <p:cNvGrpSpPr/>
          <p:nvPr/>
        </p:nvGrpSpPr>
        <p:grpSpPr>
          <a:xfrm>
            <a:off x="2256339" y="2845436"/>
            <a:ext cx="837249" cy="1312215"/>
            <a:chOff x="1933616" y="4498692"/>
            <a:chExt cx="837249" cy="131221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E65129B-7FEC-4771-B773-D3E5118FE09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9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4DC7A6D-6497-4FE4-B801-7754E0F6918C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FD27662-6378-4712-B559-0D2EE662313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A02F537-5E9B-46DC-911D-421C03342FCC}"/>
              </a:ext>
            </a:extLst>
          </p:cNvPr>
          <p:cNvGrpSpPr/>
          <p:nvPr/>
        </p:nvGrpSpPr>
        <p:grpSpPr>
          <a:xfrm>
            <a:off x="4339180" y="2838386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40353F3-38CA-4884-9797-06D513575702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57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4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35A991A-FFBC-42F3-98CE-8F28E3A7C04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C584229-F2D6-4872-AB0F-DC3FB94C39D3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29A6198-D524-4C61-9234-A00361B44319}"/>
              </a:ext>
            </a:extLst>
          </p:cNvPr>
          <p:cNvGrpSpPr/>
          <p:nvPr/>
        </p:nvGrpSpPr>
        <p:grpSpPr>
          <a:xfrm>
            <a:off x="6422021" y="2845436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3282818-12AA-478C-9B89-8B8DD0C7A5B5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62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8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C24C73D-AC53-44BB-9FAB-CD6648DFD8A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7B6C13E-3AF8-43C7-A61E-986C274A911B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E527694-7480-44EE-AE97-C1D6990897F3}"/>
              </a:ext>
            </a:extLst>
          </p:cNvPr>
          <p:cNvGrpSpPr/>
          <p:nvPr/>
        </p:nvGrpSpPr>
        <p:grpSpPr>
          <a:xfrm>
            <a:off x="8504862" y="2838386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57DFEC3-50A3-46C7-BF5A-F53F39D24C7E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39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5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21C8703-564D-4DB9-AA09-A54703CFFA9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3BE1E78-BF51-4A44-BC01-941E522216B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1355D2EB-2B08-4837-B688-548526876E80}"/>
              </a:ext>
            </a:extLst>
          </p:cNvPr>
          <p:cNvSpPr txBox="1"/>
          <p:nvPr/>
        </p:nvSpPr>
        <p:spPr>
          <a:xfrm>
            <a:off x="2453669" y="4186528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F765C4E-0F2E-4917-AAE0-BA3781C943E6}"/>
              </a:ext>
            </a:extLst>
          </p:cNvPr>
          <p:cNvSpPr txBox="1"/>
          <p:nvPr/>
        </p:nvSpPr>
        <p:spPr>
          <a:xfrm>
            <a:off x="4536510" y="4155650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61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5DA11E0-6AD8-4C03-A91D-0F76329DA32F}"/>
              </a:ext>
            </a:extLst>
          </p:cNvPr>
          <p:cNvSpPr txBox="1"/>
          <p:nvPr/>
        </p:nvSpPr>
        <p:spPr>
          <a:xfrm>
            <a:off x="6619351" y="4186526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D5B7C1E-F19F-43F4-969D-2659B2DD78FA}"/>
              </a:ext>
            </a:extLst>
          </p:cNvPr>
          <p:cNvSpPr txBox="1"/>
          <p:nvPr/>
        </p:nvSpPr>
        <p:spPr>
          <a:xfrm>
            <a:off x="8702192" y="418652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44</a:t>
            </a:r>
          </a:p>
        </p:txBody>
      </p:sp>
      <p:pic>
        <p:nvPicPr>
          <p:cNvPr id="61" name="Picture 60" descr="C:\Users\TUAN\Downloads\Luyện tập 1.png">
            <a:extLst>
              <a:ext uri="{FF2B5EF4-FFF2-40B4-BE49-F238E27FC236}">
                <a16:creationId xmlns:a16="http://schemas.microsoft.com/office/drawing/2014/main" id="{3C466207-BCE1-4610-B150-1A172EB3F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7427" y="2845433"/>
            <a:ext cx="8482075" cy="252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02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57" grpId="0"/>
      <p:bldP spid="58" grpId="0"/>
      <p:bldP spid="59" grpId="0"/>
      <p:bldP spid="6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800928" y="12935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238250" y="1293547"/>
            <a:ext cx="46863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Buổi sáng, bác Mạnh thu hoạch được 87 bao thóc. Buổi chiều, bác Mạnh thu hoạch được nhiều hơn buổi sáng 6 bao thóc. Hỏi buổi chiều bác Mạnh thu hoạch được bao nhiêu bao thóc?</a:t>
            </a:r>
          </a:p>
        </p:txBody>
      </p:sp>
      <p:pic>
        <p:nvPicPr>
          <p:cNvPr id="30" name="Picture 29" descr="C:\Users\TUAN\Downloads\Luyện tập 1.png">
            <a:extLst>
              <a:ext uri="{FF2B5EF4-FFF2-40B4-BE49-F238E27FC236}">
                <a16:creationId xmlns:a16="http://schemas.microsoft.com/office/drawing/2014/main" id="{E92D0ADE-996F-4B2E-97EA-FA26027AC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E14D6A4-3F47-4121-967B-8A152D07236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528430"/>
            <a:ext cx="4857750" cy="31242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8BB0B728-591B-4929-9895-44976F023BD5}"/>
              </a:ext>
            </a:extLst>
          </p:cNvPr>
          <p:cNvSpPr txBox="1"/>
          <p:nvPr/>
        </p:nvSpPr>
        <p:spPr>
          <a:xfrm>
            <a:off x="4924328" y="3867814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2E58D2D-DA9B-42BC-B0E8-C32B3903731E}"/>
              </a:ext>
            </a:extLst>
          </p:cNvPr>
          <p:cNvSpPr txBox="1"/>
          <p:nvPr/>
        </p:nvSpPr>
        <p:spPr>
          <a:xfrm>
            <a:off x="1128011" y="439103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Buổi chiều bác Mạnh thu hoạch được số bao thóc là: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6D47C48-7F60-4495-943A-50A89072C7DB}"/>
              </a:ext>
            </a:extLst>
          </p:cNvPr>
          <p:cNvSpPr txBox="1"/>
          <p:nvPr/>
        </p:nvSpPr>
        <p:spPr>
          <a:xfrm>
            <a:off x="3167269" y="4932488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87 + 6 = 93 (bao)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09EF11E-B489-467A-B505-5416F010D622}"/>
              </a:ext>
            </a:extLst>
          </p:cNvPr>
          <p:cNvSpPr txBox="1"/>
          <p:nvPr/>
        </p:nvSpPr>
        <p:spPr>
          <a:xfrm>
            <a:off x="3167269" y="5473942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93 bao thóc.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4925" y="3867814"/>
            <a:ext cx="8456254" cy="2636444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352550" y="1730869"/>
            <a:ext cx="13525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186194" y="2054719"/>
            <a:ext cx="1757156" cy="268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307616" y="2793123"/>
            <a:ext cx="3824081" cy="268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295678" y="2071088"/>
            <a:ext cx="13525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10175" y="2447709"/>
            <a:ext cx="4898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352550" y="3159619"/>
            <a:ext cx="4448175" cy="268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352550" y="3540619"/>
            <a:ext cx="3314700" cy="268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315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33" grpId="0"/>
      <p:bldP spid="34" grpId="0"/>
      <p:bldP spid="40" grpId="0"/>
      <p:bldP spid="4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394</Words>
  <Application>Microsoft Office PowerPoint</Application>
  <PresentationFormat>Widescreen</PresentationFormat>
  <Paragraphs>78</Paragraphs>
  <Slides>13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Microsoft YaHei</vt:lpstr>
      <vt:lpstr>Arial</vt:lpstr>
      <vt:lpstr>Calibri</vt:lpstr>
      <vt:lpstr>Calibri Light</vt:lpstr>
      <vt:lpstr>等线</vt:lpstr>
      <vt:lpstr>HP001 4 hàng</vt:lpstr>
      <vt:lpstr>Times New Roman</vt:lpstr>
      <vt:lpstr>Verdana</vt:lpstr>
      <vt:lpstr>字魂17号-萌趣果冻体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HP</cp:lastModifiedBy>
  <cp:revision>11</cp:revision>
  <dcterms:created xsi:type="dcterms:W3CDTF">2021-08-22T14:46:26Z</dcterms:created>
  <dcterms:modified xsi:type="dcterms:W3CDTF">2021-11-10T03:52:49Z</dcterms:modified>
</cp:coreProperties>
</file>