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 id="2147483720" r:id="rId2"/>
    <p:sldMasterId id="2147483736" r:id="rId3"/>
  </p:sldMasterIdLst>
  <p:notesMasterIdLst>
    <p:notesMasterId r:id="rId11"/>
  </p:notesMasterIdLst>
  <p:sldIdLst>
    <p:sldId id="289" r:id="rId4"/>
    <p:sldId id="390" r:id="rId5"/>
    <p:sldId id="288" r:id="rId6"/>
    <p:sldId id="290" r:id="rId7"/>
    <p:sldId id="392" r:id="rId8"/>
    <p:sldId id="391"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3" d="100"/>
          <a:sy n="63" d="100"/>
        </p:scale>
        <p:origin x="764" y="6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369233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68659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7</a:t>
            </a:fld>
            <a:endParaRPr lang="en-US"/>
          </a:p>
        </p:txBody>
      </p:sp>
    </p:spTree>
    <p:extLst>
      <p:ext uri="{BB962C8B-B14F-4D97-AF65-F5344CB8AC3E}">
        <p14:creationId xmlns:p14="http://schemas.microsoft.com/office/powerpoint/2010/main" val="200352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077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4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7457444" cy="2016125"/>
            <a:chOff x="2118480" y="1316166"/>
            <a:chExt cx="1746549"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486703" y="1636931"/>
              <a:ext cx="1378326" cy="991601"/>
            </a:xfrm>
            <a:prstGeom prst="rect">
              <a:avLst/>
            </a:prstGeom>
            <a:noFill/>
          </p:spPr>
          <p:txBody>
            <a:bodyPr wrap="square" rtlCol="0">
              <a:spAutoFit/>
            </a:bodyPr>
            <a:lstStyle/>
            <a:p>
              <a:pPr marL="0" lvl="1" defTabSz="1219200">
                <a:defRPr/>
              </a:pPr>
              <a:r>
                <a:rPr lang="en-US" altLang="zh-CN" sz="8000" spc="300" dirty="0" err="1">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a:t>
              </a: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 5</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55681"/>
          <a:stretch/>
        </p:blipFill>
        <p:spPr>
          <a:xfrm>
            <a:off x="408104" y="182542"/>
            <a:ext cx="10966114" cy="6143223"/>
          </a:xfrm>
          <a:prstGeom prst="rect">
            <a:avLst/>
          </a:prstGeom>
        </p:spPr>
      </p:pic>
      <p:sp>
        <p:nvSpPr>
          <p:cNvPr id="3" name="TextBox 2"/>
          <p:cNvSpPr txBox="1"/>
          <p:nvPr/>
        </p:nvSpPr>
        <p:spPr>
          <a:xfrm>
            <a:off x="2028313" y="1000657"/>
            <a:ext cx="8847629" cy="584775"/>
          </a:xfrm>
          <a:prstGeom prst="rect">
            <a:avLst/>
          </a:prstGeom>
          <a:noFill/>
        </p:spPr>
        <p:txBody>
          <a:bodyPr wrap="square" rtlCol="0">
            <a:spAutoFit/>
          </a:bodyPr>
          <a:lstStyle/>
          <a:p>
            <a:r>
              <a:rPr lang="en-US" sz="3200" b="1" dirty="0" err="1">
                <a:latin typeface="HP001 4 hàng" pitchFamily="34" charset="0"/>
              </a:rPr>
              <a:t>Thứ</a:t>
            </a:r>
            <a:r>
              <a:rPr lang="en-US" sz="3200" b="1" dirty="0">
                <a:latin typeface="HP001 4 hàng" pitchFamily="34" charset="0"/>
              </a:rPr>
              <a:t> </a:t>
            </a:r>
            <a:r>
              <a:rPr lang="en-US" sz="3200" b="1" dirty="0" err="1">
                <a:latin typeface="HP001 4 hàng" pitchFamily="34" charset="0"/>
              </a:rPr>
              <a:t>sáu</a:t>
            </a:r>
            <a:r>
              <a:rPr lang="en-US" sz="3200" b="1" dirty="0">
                <a:latin typeface="HP001 4 hàng" pitchFamily="34" charset="0"/>
              </a:rPr>
              <a:t> </a:t>
            </a:r>
            <a:r>
              <a:rPr lang="en-US" sz="3200" b="1" dirty="0" err="1">
                <a:latin typeface="HP001 4 hàng" pitchFamily="34" charset="0"/>
              </a:rPr>
              <a:t>ngày</a:t>
            </a:r>
            <a:r>
              <a:rPr lang="en-US" sz="3200" b="1" dirty="0">
                <a:latin typeface="HP001 4 hàng" pitchFamily="34" charset="0"/>
              </a:rPr>
              <a:t> 12  </a:t>
            </a:r>
            <a:r>
              <a:rPr lang="en-US" sz="3200" b="1" dirty="0" err="1">
                <a:latin typeface="HP001 4 hàng" pitchFamily="34" charset="0"/>
              </a:rPr>
              <a:t>tháng</a:t>
            </a:r>
            <a:r>
              <a:rPr lang="en-US" sz="3200" b="1" dirty="0">
                <a:latin typeface="HP001 4 hàng" pitchFamily="34" charset="0"/>
              </a:rPr>
              <a:t>  11   </a:t>
            </a:r>
            <a:r>
              <a:rPr lang="en-US" sz="3200" b="1" dirty="0" err="1">
                <a:latin typeface="HP001 4 hàng" pitchFamily="34" charset="0"/>
              </a:rPr>
              <a:t>năm</a:t>
            </a:r>
            <a:r>
              <a:rPr lang="en-US" sz="3200" b="1" dirty="0">
                <a:latin typeface="HP001 4 hàng" pitchFamily="34" charset="0"/>
              </a:rPr>
              <a:t> 2021</a:t>
            </a:r>
          </a:p>
        </p:txBody>
      </p:sp>
      <p:sp>
        <p:nvSpPr>
          <p:cNvPr id="4" name="TextBox 3"/>
          <p:cNvSpPr txBox="1"/>
          <p:nvPr/>
        </p:nvSpPr>
        <p:spPr>
          <a:xfrm>
            <a:off x="3921138" y="1610777"/>
            <a:ext cx="2335255" cy="584775"/>
          </a:xfrm>
          <a:prstGeom prst="rect">
            <a:avLst/>
          </a:prstGeom>
          <a:noFill/>
        </p:spPr>
        <p:txBody>
          <a:bodyPr wrap="square" rtlCol="0">
            <a:spAutoFit/>
          </a:bodyPr>
          <a:lstStyle/>
          <a:p>
            <a:r>
              <a:rPr lang="en-US" sz="3200" b="1" dirty="0" err="1">
                <a:latin typeface="HP001 4 hàng" pitchFamily="34" charset="0"/>
              </a:rPr>
              <a:t>Tiếng</a:t>
            </a:r>
            <a:r>
              <a:rPr lang="en-US" sz="3200" b="1" dirty="0">
                <a:latin typeface="HP001 4 hàng" pitchFamily="34" charset="0"/>
              </a:rPr>
              <a:t> </a:t>
            </a:r>
            <a:r>
              <a:rPr lang="en-US" sz="3200" b="1" dirty="0" err="1">
                <a:latin typeface="HP001 4 hàng" pitchFamily="34" charset="0"/>
              </a:rPr>
              <a:t>Việt</a:t>
            </a:r>
            <a:endParaRPr lang="en-US" sz="3200" b="1" dirty="0">
              <a:latin typeface="HP001 4 hàng" pitchFamily="34" charset="0"/>
            </a:endParaRPr>
          </a:p>
        </p:txBody>
      </p:sp>
      <p:sp>
        <p:nvSpPr>
          <p:cNvPr id="6" name="TextBox 5"/>
          <p:cNvSpPr txBox="1"/>
          <p:nvPr/>
        </p:nvSpPr>
        <p:spPr>
          <a:xfrm>
            <a:off x="1863005" y="2194965"/>
            <a:ext cx="9335263" cy="584775"/>
          </a:xfrm>
          <a:prstGeom prst="rect">
            <a:avLst/>
          </a:prstGeom>
          <a:noFill/>
        </p:spPr>
        <p:txBody>
          <a:bodyPr wrap="square" rtlCol="0">
            <a:spAutoFit/>
          </a:bodyPr>
          <a:lstStyle/>
          <a:p>
            <a:pPr lvl="0"/>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Luyện</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tập</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Viết</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đoạn</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văn</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kể</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về</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một</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hoạt</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động</a:t>
            </a:r>
            <a:endParaRPr lang="en-US" sz="3200" dirty="0"/>
          </a:p>
        </p:txBody>
      </p:sp>
      <p:sp>
        <p:nvSpPr>
          <p:cNvPr id="7" name="TextBox 6">
            <a:extLst>
              <a:ext uri="{FF2B5EF4-FFF2-40B4-BE49-F238E27FC236}">
                <a16:creationId xmlns:a16="http://schemas.microsoft.com/office/drawing/2014/main" id="{9B50DEE3-7B2A-4F87-850A-FA69347C45DF}"/>
              </a:ext>
            </a:extLst>
          </p:cNvPr>
          <p:cNvSpPr txBox="1"/>
          <p:nvPr/>
        </p:nvSpPr>
        <p:spPr>
          <a:xfrm>
            <a:off x="3361958" y="2844225"/>
            <a:ext cx="9335263" cy="584775"/>
          </a:xfrm>
          <a:prstGeom prst="rect">
            <a:avLst/>
          </a:prstGeom>
          <a:noFill/>
        </p:spPr>
        <p:txBody>
          <a:bodyPr wrap="square" rtlCol="0">
            <a:spAutoFit/>
          </a:bodyPr>
          <a:lstStyle/>
          <a:p>
            <a:pPr lvl="0"/>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em</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tham</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gia</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cùng</a:t>
            </a:r>
            <a:r>
              <a:rPr lang="en-US" sz="3200" b="1" dirty="0">
                <a:latin typeface="HP001 4 hàng" pitchFamily="34" charset="0"/>
                <a:cs typeface="Times New Roman" pitchFamily="18" charset="0"/>
              </a:rPr>
              <a:t> </a:t>
            </a:r>
            <a:r>
              <a:rPr lang="en-US" sz="3200" b="1" dirty="0" err="1">
                <a:latin typeface="HP001 4 hàng" pitchFamily="34" charset="0"/>
                <a:cs typeface="Times New Roman" pitchFamily="18" charset="0"/>
              </a:rPr>
              <a:t>bạn</a:t>
            </a:r>
            <a:r>
              <a:rPr lang="en-US" sz="3200" b="1" dirty="0">
                <a:latin typeface="HP001 4 hàng" pitchFamily="34" charset="0"/>
                <a:cs typeface="Times New Roman" pitchFamily="18" charset="0"/>
              </a:rPr>
              <a:t>.</a:t>
            </a:r>
            <a:endParaRPr lang="en-US" sz="3200" dirty="0"/>
          </a:p>
        </p:txBody>
      </p:sp>
    </p:spTree>
    <p:extLst>
      <p:ext uri="{BB962C8B-B14F-4D97-AF65-F5344CB8AC3E}">
        <p14:creationId xmlns:p14="http://schemas.microsoft.com/office/powerpoint/2010/main" val="1440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sz="2400">
              <a:latin typeface="Arial-Rounded" panose="020B0500000000000000" pitchFamily="34" charset="0"/>
              <a:cs typeface="Arial-Rounded" panose="020B0500000000000000" pitchFamily="34" charset="0"/>
            </a:endParaRPr>
          </a:p>
        </p:txBody>
      </p:sp>
      <p:pic>
        <p:nvPicPr>
          <p:cNvPr id="5" name="Content Placeholder 4"/>
          <p:cNvPicPr>
            <a:picLocks noGrp="1" noChangeAspect="1"/>
          </p:cNvPicPr>
          <p:nvPr>
            <p:ph idx="1"/>
          </p:nvPr>
        </p:nvPicPr>
        <p:blipFill>
          <a:blip r:embed="rId3"/>
          <a:stretch>
            <a:fillRect/>
          </a:stretch>
        </p:blipFill>
        <p:spPr>
          <a:xfrm>
            <a:off x="0" y="0"/>
            <a:ext cx="0" cy="0"/>
          </a:xfrm>
          <a:prstGeom prst="rect">
            <a:avLst/>
          </a:prstGeom>
        </p:spPr>
      </p:pic>
      <p:pic>
        <p:nvPicPr>
          <p:cNvPr id="7" name="Picture 6"/>
          <p:cNvPicPr>
            <a:picLocks noChangeAspect="1"/>
          </p:cNvPicPr>
          <p:nvPr/>
        </p:nvPicPr>
        <p:blipFill>
          <a:blip r:embed="rId3"/>
          <a:stretch>
            <a:fillRect/>
          </a:stretch>
        </p:blipFill>
        <p:spPr>
          <a:xfrm>
            <a:off x="1256030" y="951230"/>
            <a:ext cx="9679305" cy="3615690"/>
          </a:xfrm>
          <a:prstGeom prst="rect">
            <a:avLst/>
          </a:prstGeom>
        </p:spPr>
      </p:pic>
      <p:sp>
        <p:nvSpPr>
          <p:cNvPr id="9" name="Rounded Rectangle 8"/>
          <p:cNvSpPr/>
          <p:nvPr/>
        </p:nvSpPr>
        <p:spPr>
          <a:xfrm>
            <a:off x="1742440" y="4684395"/>
            <a:ext cx="3347720" cy="12985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2 bạn nhỏ đang đi học, phía xa có 2 mẹ con dắt tay nhau</a:t>
            </a:r>
          </a:p>
        </p:txBody>
      </p:sp>
      <p:sp>
        <p:nvSpPr>
          <p:cNvPr id="10" name="Rounded Rectangle 9"/>
          <p:cNvSpPr/>
          <p:nvPr/>
        </p:nvSpPr>
        <p:spPr>
          <a:xfrm>
            <a:off x="5292725" y="4754880"/>
            <a:ext cx="2840990" cy="12280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3 bạn học sinh đang trao đổi bài</a:t>
            </a:r>
          </a:p>
        </p:txBody>
      </p:sp>
      <p:sp>
        <p:nvSpPr>
          <p:cNvPr id="11" name="Rounded Rectangle 10"/>
          <p:cNvSpPr/>
          <p:nvPr/>
        </p:nvSpPr>
        <p:spPr>
          <a:xfrm>
            <a:off x="8305165" y="4744720"/>
            <a:ext cx="2840990" cy="12382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Arial-Rounded" panose="020B0500000000000000" pitchFamily="34" charset="0"/>
                <a:cs typeface="Arial-Rounded" panose="020B0500000000000000" pitchFamily="34" charset="0"/>
              </a:rPr>
              <a:t>các bạn học sinh đang chơi trên sân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0" cy="0"/>
          </a:xfrm>
          <a:prstGeom prst="rect">
            <a:avLst/>
          </a:prstGeom>
        </p:spPr>
      </p:pic>
      <p:pic>
        <p:nvPicPr>
          <p:cNvPr id="5" name="Picture 4"/>
          <p:cNvPicPr>
            <a:picLocks noChangeAspect="1"/>
          </p:cNvPicPr>
          <p:nvPr/>
        </p:nvPicPr>
        <p:blipFill>
          <a:blip r:embed="rId3"/>
          <a:stretch>
            <a:fillRect/>
          </a:stretch>
        </p:blipFill>
        <p:spPr>
          <a:xfrm>
            <a:off x="1821180" y="440055"/>
            <a:ext cx="9157970" cy="2589530"/>
          </a:xfrm>
          <a:prstGeom prst="rect">
            <a:avLst/>
          </a:prstGeom>
        </p:spPr>
      </p:pic>
      <p:sp>
        <p:nvSpPr>
          <p:cNvPr id="7" name="Rounded Rectangle 6"/>
          <p:cNvSpPr/>
          <p:nvPr/>
        </p:nvSpPr>
        <p:spPr>
          <a:xfrm>
            <a:off x="1292088" y="3552190"/>
            <a:ext cx="9687062" cy="2431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Cứ</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vào</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giờ</a:t>
            </a:r>
            <a:r>
              <a:rPr lang="en-US" sz="2400" b="1" dirty="0">
                <a:latin typeface="Arial-Rounded" panose="020B0500000000000000" pitchFamily="34" charset="0"/>
                <a:cs typeface="Arial-Rounded" panose="020B0500000000000000" pitchFamily="34" charset="0"/>
              </a:rPr>
              <a:t> ra </a:t>
            </a:r>
            <a:r>
              <a:rPr lang="en-US" sz="2400" b="1" dirty="0" err="1">
                <a:latin typeface="Arial-Rounded" panose="020B0500000000000000" pitchFamily="34" charset="0"/>
                <a:cs typeface="Arial-Rounded" panose="020B0500000000000000" pitchFamily="34" charset="0"/>
              </a:rPr>
              <a:t>chơi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là</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nhóm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lớp</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em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sẽ</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xuống</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sân</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trường</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chơi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nhảy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dây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Nhóm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của</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em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chơi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thường</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có</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năm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đến</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mười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bạn</a:t>
            </a:r>
            <a:r>
              <a:rPr lang="en-US" sz="2400" b="1" dirty="0">
                <a:latin typeface="Arial-Rounded" panose="020B0500000000000000" pitchFamily="34" charset="0"/>
                <a:cs typeface="Arial-Rounded" panose="020B0500000000000000" pitchFamily="34" charset="0"/>
              </a:rPr>
              <a:t>, chia ra </a:t>
            </a:r>
            <a:r>
              <a:rPr lang="en-US" sz="2400" b="1" dirty="0" err="1">
                <a:latin typeface="Arial-Rounded" panose="020B0500000000000000" pitchFamily="34" charset="0"/>
                <a:cs typeface="Arial-Rounded" panose="020B0500000000000000" pitchFamily="34" charset="0"/>
              </a:rPr>
              <a:t>làm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hai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nhóm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Một</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nhóm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sẽ</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đảm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nhận</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nhiệm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vụ</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quất</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dây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Một</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nhóm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sẽ</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nhảy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dây</a:t>
            </a:r>
            <a:r>
              <a:rPr lang="en-US" sz="2400" b="1" dirty="0">
                <a:latin typeface="Arial-Rounded" panose="020B0500000000000000" pitchFamily="34" charset="0"/>
                <a:cs typeface="Arial-Rounded" panose="020B0500000000000000" pitchFamily="34" charset="0"/>
              </a:rPr>
              <a:t>. Khi </a:t>
            </a:r>
            <a:r>
              <a:rPr lang="en-US" sz="2400" b="1" dirty="0" err="1">
                <a:latin typeface="Arial-Rounded" panose="020B0500000000000000" pitchFamily="34" charset="0"/>
                <a:cs typeface="Arial-Rounded" panose="020B0500000000000000" pitchFamily="34" charset="0"/>
              </a:rPr>
              <a:t>sợi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dây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thừng</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được</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quất</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lên</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sẽ</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tạo</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thành</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một</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vòng</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cung</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các</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bạn</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sẽ</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lần</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lượt</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vào</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nhảy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Em</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rất</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vui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khi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chơi</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nhảy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dây</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cùng</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các</a:t>
            </a:r>
            <a:r>
              <a:rPr lang="en-US" sz="2400" b="1" dirty="0">
                <a:latin typeface="Arial-Rounded" panose="020B0500000000000000" pitchFamily="34" charset="0"/>
                <a:cs typeface="Arial-Rounded" panose="020B0500000000000000" pitchFamily="34" charset="0"/>
              </a:rPr>
              <a:t> </a:t>
            </a:r>
            <a:r>
              <a:rPr lang="en-US" sz="2400" b="1" dirty="0" err="1">
                <a:latin typeface="Arial-Rounded" panose="020B0500000000000000" pitchFamily="34" charset="0"/>
                <a:cs typeface="Arial-Rounded" panose="020B0500000000000000" pitchFamily="34" charset="0"/>
              </a:rPr>
              <a:t>bạn</a:t>
            </a:r>
            <a:r>
              <a:rPr lang="en-US" sz="2400" b="1" dirty="0">
                <a:latin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800" y="851376"/>
            <a:ext cx="11419840" cy="4832092"/>
          </a:xfrm>
          <a:prstGeom prst="rect">
            <a:avLst/>
          </a:prstGeom>
        </p:spPr>
        <p:txBody>
          <a:bodyPr wrap="square">
            <a:spAutoFit/>
          </a:bodyPr>
          <a:lstStyle/>
          <a:p>
            <a:pPr algn="just"/>
            <a:r>
              <a:rPr lang="en-US" sz="4000" smtClean="0"/>
              <a:t>	</a:t>
            </a:r>
            <a:r>
              <a:rPr lang="vi-VN" sz="4400" smtClean="0"/>
              <a:t>Giờ </a:t>
            </a:r>
            <a:r>
              <a:rPr lang="vi-VN" sz="4400"/>
              <a:t>ra chơi, em cùng các bạn chơi trò kéo co</a:t>
            </a:r>
            <a:r>
              <a:rPr lang="vi-VN" sz="4400"/>
              <a:t>. </a:t>
            </a:r>
            <a:r>
              <a:rPr lang="vi-VN" sz="4400" smtClean="0"/>
              <a:t>Mỗi </a:t>
            </a:r>
            <a:r>
              <a:rPr lang="vi-VN" sz="4400"/>
              <a:t>đội gồm có tám bạn</a:t>
            </a:r>
            <a:r>
              <a:rPr lang="vi-VN" sz="4400"/>
              <a:t>. </a:t>
            </a:r>
            <a:r>
              <a:rPr lang="vi-VN" sz="4400" smtClean="0"/>
              <a:t>Sau </a:t>
            </a:r>
            <a:r>
              <a:rPr lang="vi-VN" sz="4400"/>
              <a:t>tiếng vỗ tay ra hiệu của trọng tài, chúng em ra sức kéo sợi dây về phía </a:t>
            </a:r>
            <a:r>
              <a:rPr lang="vi-VN" sz="4400"/>
              <a:t>mình</a:t>
            </a:r>
            <a:r>
              <a:rPr lang="vi-VN" sz="4400" smtClean="0"/>
              <a:t>. </a:t>
            </a:r>
            <a:r>
              <a:rPr lang="vi-VN" sz="4400"/>
              <a:t>Sau một hồi giằng co, chiến thắng đã thuộc về đội của </a:t>
            </a:r>
            <a:r>
              <a:rPr lang="vi-VN" sz="4400"/>
              <a:t>em</a:t>
            </a:r>
            <a:r>
              <a:rPr lang="vi-VN" sz="4400" smtClean="0"/>
              <a:t>. </a:t>
            </a:r>
            <a:r>
              <a:rPr lang="vi-VN" sz="4400"/>
              <a:t>Em cảm thấy rất vui khi được chơi kéo co cùng các bạn.</a:t>
            </a:r>
            <a:endParaRPr lang="en-US" sz="4000"/>
          </a:p>
        </p:txBody>
      </p:sp>
    </p:spTree>
    <p:extLst>
      <p:ext uri="{BB962C8B-B14F-4D97-AF65-F5344CB8AC3E}">
        <p14:creationId xmlns:p14="http://schemas.microsoft.com/office/powerpoint/2010/main" val="421543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880" y="963136"/>
            <a:ext cx="11104880" cy="3970318"/>
          </a:xfrm>
          <a:prstGeom prst="rect">
            <a:avLst/>
          </a:prstGeom>
        </p:spPr>
        <p:txBody>
          <a:bodyPr wrap="square">
            <a:spAutoFit/>
          </a:bodyPr>
          <a:lstStyle/>
          <a:p>
            <a:pPr algn="just"/>
            <a:r>
              <a:rPr lang="en-US" sz="3600" b="1" smtClean="0">
                <a:latin typeface="Arial" panose="020B0604020202020204" pitchFamily="34" charset="0"/>
                <a:cs typeface="Arial" panose="020B0604020202020204" pitchFamily="34" charset="0"/>
              </a:rPr>
              <a:t>	Vào </a:t>
            </a:r>
            <a:r>
              <a:rPr lang="en-US" sz="3600" b="1">
                <a:latin typeface="Arial" panose="020B0604020202020204" pitchFamily="34" charset="0"/>
                <a:cs typeface="Arial" panose="020B0604020202020204" pitchFamily="34" charset="0"/>
              </a:rPr>
              <a:t>giờ ra </a:t>
            </a:r>
            <a:r>
              <a:rPr lang="en-US" sz="3600" b="1" smtClean="0">
                <a:latin typeface="Arial" panose="020B0604020202020204" pitchFamily="34" charset="0"/>
                <a:cs typeface="Arial" panose="020B0604020202020204" pitchFamily="34" charset="0"/>
              </a:rPr>
              <a:t>chơi, các bạn và em </a:t>
            </a:r>
            <a:r>
              <a:rPr lang="en-US" sz="3600" b="1">
                <a:latin typeface="Arial" panose="020B0604020202020204" pitchFamily="34" charset="0"/>
                <a:cs typeface="Arial" panose="020B0604020202020204" pitchFamily="34" charset="0"/>
              </a:rPr>
              <a:t>sẽ xuống sân trường chơi nhảy dây. Nhóm của em chơi thường có năm đến mười bạn, chia ra làm hai nhóm. Một nhóm sẽ đảm nhận nhiệm vụ quất dây. Một nhóm sẽ nhảy dây. Khi sợi dây thừng được quất lên sẽ tạo thành một vòng cung, các bạn sẽ lần lượt vào nhảy. Em rất vui khi chơi nhảy dây cùng các bạn.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64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003563" y="1649645"/>
            <a:ext cx="6279967" cy="3231654"/>
          </a:xfrm>
          <a:prstGeom prst="rect">
            <a:avLst/>
          </a:prstGeom>
          <a:noFill/>
          <a:ln>
            <a:noFill/>
          </a:ln>
        </p:spPr>
        <p:txBody>
          <a:bodyPr vert="horz" wrap="square" lIns="0" tIns="0" rIns="0" bIns="0" numCol="1" anchor="t" anchorCtr="0" compatLnSpc="1">
            <a:spAutoFit/>
          </a:bodyPr>
          <a:lstStyle/>
          <a:p>
            <a:pPr algn="ct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ĐỊNH</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HƯỚNG</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HỌC</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TẬP</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a:t>
            </a:r>
            <a:r>
              <a:rPr lang="en-US" sz="7000" b="1" kern="1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TIẾP</a:t>
            </a:r>
            <a:r>
              <a:rPr lang="en-US" sz="7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 THEO</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156</Words>
  <Application>Microsoft Office PowerPoint</Application>
  <PresentationFormat>Widescreen</PresentationFormat>
  <Paragraphs>14</Paragraphs>
  <Slides>7</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Microsoft YaHei</vt:lpstr>
      <vt:lpstr>宋体</vt:lpstr>
      <vt:lpstr>宋体</vt:lpstr>
      <vt:lpstr>Arial</vt:lpstr>
      <vt:lpstr>Arial Rounded MT Bold</vt:lpstr>
      <vt:lpstr>Arial-Rounded</vt:lpstr>
      <vt:lpstr>Calibri</vt:lpstr>
      <vt:lpstr>Calibri Light</vt:lpstr>
      <vt:lpstr>HP001 4 hàng</vt:lpstr>
      <vt:lpstr>Times New Roman</vt:lpstr>
      <vt:lpstr>2_Office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Dell M4800</dc:creator>
  <cp:lastModifiedBy>HP</cp:lastModifiedBy>
  <cp:revision>22</cp:revision>
  <dcterms:created xsi:type="dcterms:W3CDTF">2021-05-26T07:40:58Z</dcterms:created>
  <dcterms:modified xsi:type="dcterms:W3CDTF">2023-11-10T08:01:50Z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