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84" r:id="rId3"/>
    <p:sldMasterId id="2147483710" r:id="rId4"/>
    <p:sldMasterId id="2147483724" r:id="rId5"/>
  </p:sldMasterIdLst>
  <p:notesMasterIdLst>
    <p:notesMasterId r:id="rId17"/>
  </p:notesMasterIdLst>
  <p:sldIdLst>
    <p:sldId id="290" r:id="rId6"/>
    <p:sldId id="283" r:id="rId7"/>
    <p:sldId id="390" r:id="rId8"/>
    <p:sldId id="284" r:id="rId9"/>
    <p:sldId id="285" r:id="rId10"/>
    <p:sldId id="286" r:id="rId11"/>
    <p:sldId id="334" r:id="rId12"/>
    <p:sldId id="287" r:id="rId13"/>
    <p:sldId id="335" r:id="rId14"/>
    <p:sldId id="288"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486" autoAdjust="0"/>
  </p:normalViewPr>
  <p:slideViewPr>
    <p:cSldViewPr snapToGrid="0">
      <p:cViewPr varScale="1">
        <p:scale>
          <a:sx n="48" d="100"/>
          <a:sy n="48" d="100"/>
        </p:scale>
        <p:origin x="67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5</a:t>
            </a:fld>
            <a:endParaRPr lang="en-US"/>
          </a:p>
        </p:txBody>
      </p:sp>
    </p:spTree>
    <p:extLst>
      <p:ext uri="{BB962C8B-B14F-4D97-AF65-F5344CB8AC3E}">
        <p14:creationId xmlns:p14="http://schemas.microsoft.com/office/powerpoint/2010/main" val="31883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7</a:t>
            </a:fld>
            <a:endParaRPr lang="en-US"/>
          </a:p>
        </p:txBody>
      </p:sp>
    </p:spTree>
    <p:extLst>
      <p:ext uri="{BB962C8B-B14F-4D97-AF65-F5344CB8AC3E}">
        <p14:creationId xmlns:p14="http://schemas.microsoft.com/office/powerpoint/2010/main" val="271213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9</a:t>
            </a:fld>
            <a:endParaRPr lang="en-US"/>
          </a:p>
        </p:txBody>
      </p:sp>
    </p:spTree>
    <p:extLst>
      <p:ext uri="{BB962C8B-B14F-4D97-AF65-F5344CB8AC3E}">
        <p14:creationId xmlns:p14="http://schemas.microsoft.com/office/powerpoint/2010/main" val="354817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96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pPr/>
              <a:t>11/3/2021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74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17</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Gọi bạn</a:t>
            </a:r>
          </a:p>
        </p:txBody>
      </p:sp>
    </p:spTree>
    <p:extLst>
      <p:ext uri="{BB962C8B-B14F-4D97-AF65-F5344CB8AC3E}">
        <p14:creationId xmlns:p14="http://schemas.microsoft.com/office/powerpoint/2010/main" val="1542914050"/>
      </p:ext>
    </p:extLst>
  </p:cSld>
  <p:clrMapOvr>
    <a:masterClrMapping/>
  </p:clrMapOvr>
  <p:transition advClick="0">
    <p:wedg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Đôi bạn Bê Vàng và Dê Trắng có một tình bạn thật đáng quý. Cả hai đều yêu thương nhau. Em rất ngưỡng mộ!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39192"/>
            <a:ext cx="6858000" cy="12192000"/>
          </a:xfrm>
          <a:prstGeom prst="rect">
            <a:avLst/>
          </a:prstGeom>
        </p:spPr>
      </p:pic>
      <p:sp>
        <p:nvSpPr>
          <p:cNvPr id="21" name="20"/>
          <p:cNvSpPr/>
          <p:nvPr/>
        </p:nvSpPr>
        <p:spPr>
          <a:xfrm>
            <a:off x="3877825" y="1649645"/>
            <a:ext cx="6220332" cy="3231654"/>
          </a:xfrm>
          <a:prstGeom prst="rect">
            <a:avLst/>
          </a:prstGeom>
          <a:noFill/>
          <a:ln>
            <a:noFill/>
          </a:ln>
        </p:spPr>
        <p:txBody>
          <a:bodyPr vert="horz" wrap="square" lIns="0" tIns="0" rIns="0" bIns="0" numCol="1" anchor="t" anchorCtr="0" compatLnSpc="1">
            <a:spAutoFit/>
          </a:bodyPr>
          <a:lstStyle/>
          <a:p>
            <a:pPr algn="ct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ĐỊNH</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HƯỚNG</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HỌC</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TẬP</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TIẾP</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THEO</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55681"/>
          <a:stretch/>
        </p:blipFill>
        <p:spPr>
          <a:xfrm>
            <a:off x="408104" y="182542"/>
            <a:ext cx="10966114" cy="6143223"/>
          </a:xfrm>
          <a:prstGeom prst="rect">
            <a:avLst/>
          </a:prstGeom>
        </p:spPr>
      </p:pic>
      <p:sp>
        <p:nvSpPr>
          <p:cNvPr id="3" name="TextBox 2"/>
          <p:cNvSpPr txBox="1"/>
          <p:nvPr/>
        </p:nvSpPr>
        <p:spPr>
          <a:xfrm>
            <a:off x="2028313" y="1000657"/>
            <a:ext cx="8847629" cy="584775"/>
          </a:xfrm>
          <a:prstGeom prst="rect">
            <a:avLst/>
          </a:prstGeom>
          <a:noFill/>
        </p:spPr>
        <p:txBody>
          <a:bodyPr wrap="square" rtlCol="0">
            <a:spAutoFit/>
          </a:bodyPr>
          <a:lstStyle/>
          <a:p>
            <a:r>
              <a:rPr lang="en-US" sz="3200" b="1" dirty="0" err="1">
                <a:latin typeface="HP001 4 hàng" pitchFamily="34" charset="0"/>
              </a:rPr>
              <a:t>Thứ</a:t>
            </a:r>
            <a:r>
              <a:rPr lang="en-US" sz="3200" b="1" dirty="0">
                <a:latin typeface="HP001 4 hàng" pitchFamily="34" charset="0"/>
              </a:rPr>
              <a:t> </a:t>
            </a:r>
            <a:r>
              <a:rPr lang="en-US" sz="3200" b="1" dirty="0" err="1">
                <a:latin typeface="HP001 4 hàng" pitchFamily="34" charset="0"/>
              </a:rPr>
              <a:t>ba</a:t>
            </a:r>
            <a:r>
              <a:rPr lang="en-US" sz="3200" b="1" dirty="0">
                <a:latin typeface="HP001 4 hàng" pitchFamily="34" charset="0"/>
              </a:rPr>
              <a:t> </a:t>
            </a:r>
            <a:r>
              <a:rPr lang="en-US" sz="3200" b="1" dirty="0" err="1">
                <a:latin typeface="HP001 4 hàng" pitchFamily="34" charset="0"/>
              </a:rPr>
              <a:t>ngày</a:t>
            </a:r>
            <a:r>
              <a:rPr lang="en-US" sz="3200" b="1" dirty="0">
                <a:latin typeface="HP001 4 hàng" pitchFamily="34" charset="0"/>
              </a:rPr>
              <a:t> 9  </a:t>
            </a:r>
            <a:r>
              <a:rPr lang="en-US" sz="3200" b="1" dirty="0" err="1">
                <a:latin typeface="HP001 4 hàng" pitchFamily="34" charset="0"/>
              </a:rPr>
              <a:t>tháng</a:t>
            </a:r>
            <a:r>
              <a:rPr lang="en-US" sz="3200" b="1" dirty="0">
                <a:latin typeface="HP001 4 hàng" pitchFamily="34" charset="0"/>
              </a:rPr>
              <a:t>  11   </a:t>
            </a:r>
            <a:r>
              <a:rPr lang="en-US" sz="3200" b="1" dirty="0" err="1">
                <a:latin typeface="HP001 4 hàng" pitchFamily="34" charset="0"/>
              </a:rPr>
              <a:t>năm</a:t>
            </a:r>
            <a:r>
              <a:rPr lang="en-US" sz="3200" b="1" dirty="0">
                <a:latin typeface="HP001 4 hàng" pitchFamily="34" charset="0"/>
              </a:rPr>
              <a:t> 2021</a:t>
            </a:r>
          </a:p>
        </p:txBody>
      </p:sp>
      <p:sp>
        <p:nvSpPr>
          <p:cNvPr id="4" name="TextBox 3"/>
          <p:cNvSpPr txBox="1"/>
          <p:nvPr/>
        </p:nvSpPr>
        <p:spPr>
          <a:xfrm>
            <a:off x="3921138" y="1610777"/>
            <a:ext cx="2335255" cy="584775"/>
          </a:xfrm>
          <a:prstGeom prst="rect">
            <a:avLst/>
          </a:prstGeom>
          <a:noFill/>
        </p:spPr>
        <p:txBody>
          <a:bodyPr wrap="square" rtlCol="0">
            <a:spAutoFit/>
          </a:bodyPr>
          <a:lstStyle/>
          <a:p>
            <a:r>
              <a:rPr lang="en-US" sz="3200" b="1" dirty="0" err="1">
                <a:latin typeface="HP001 4 hàng" pitchFamily="34" charset="0"/>
              </a:rPr>
              <a:t>Tiếng</a:t>
            </a:r>
            <a:r>
              <a:rPr lang="en-US" sz="3200" b="1" dirty="0">
                <a:latin typeface="HP001 4 hàng" pitchFamily="34" charset="0"/>
              </a:rPr>
              <a:t> </a:t>
            </a:r>
            <a:r>
              <a:rPr lang="en-US" sz="3200" b="1" dirty="0" err="1">
                <a:latin typeface="HP001 4 hàng" pitchFamily="34" charset="0"/>
              </a:rPr>
              <a:t>Việt</a:t>
            </a:r>
            <a:endParaRPr lang="en-US" sz="3200" b="1" dirty="0">
              <a:latin typeface="HP001 4 hàng" pitchFamily="34" charset="0"/>
            </a:endParaRPr>
          </a:p>
        </p:txBody>
      </p:sp>
      <p:sp>
        <p:nvSpPr>
          <p:cNvPr id="6" name="TextBox 5"/>
          <p:cNvSpPr txBox="1"/>
          <p:nvPr/>
        </p:nvSpPr>
        <p:spPr>
          <a:xfrm>
            <a:off x="1863005" y="2184617"/>
            <a:ext cx="8847629" cy="584775"/>
          </a:xfrm>
          <a:prstGeom prst="rect">
            <a:avLst/>
          </a:prstGeom>
          <a:noFill/>
        </p:spPr>
        <p:txBody>
          <a:bodyPr wrap="square" rtlCol="0">
            <a:spAutoFit/>
          </a:bodyPr>
          <a:lstStyle/>
          <a:p>
            <a:pPr lvl="0"/>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Nói</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và</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nghe</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Kể</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chuyện</a:t>
            </a:r>
            <a:r>
              <a:rPr lang="en-US" sz="3200" b="1" dirty="0">
                <a:latin typeface="HP001 4 hàng" pitchFamily="34" charset="0"/>
                <a:cs typeface="Times New Roman" pitchFamily="18" charset="0"/>
              </a:rPr>
              <a:t> </a:t>
            </a:r>
            <a:r>
              <a:rPr lang="en-US" sz="3200" b="1" i="1" dirty="0" err="1">
                <a:latin typeface="HP001 4 hàng" pitchFamily="34" charset="0"/>
                <a:cs typeface="Times New Roman" pitchFamily="18" charset="0"/>
              </a:rPr>
              <a:t>Gọi</a:t>
            </a:r>
            <a:r>
              <a:rPr lang="en-US" sz="3200" b="1" i="1" dirty="0">
                <a:latin typeface="HP001 4 hàng" pitchFamily="34" charset="0"/>
                <a:cs typeface="Times New Roman" pitchFamily="18" charset="0"/>
              </a:rPr>
              <a:t> </a:t>
            </a:r>
            <a:r>
              <a:rPr lang="en-US" sz="3200" b="1" i="1" dirty="0" err="1">
                <a:latin typeface="HP001 4 hàng" pitchFamily="34" charset="0"/>
                <a:cs typeface="Times New Roman" pitchFamily="18" charset="0"/>
              </a:rPr>
              <a:t>bạn</a:t>
            </a:r>
            <a:r>
              <a:rPr lang="en-US" sz="3200" b="1" dirty="0">
                <a:latin typeface="HP001 4 hàng" pitchFamily="34" charset="0"/>
                <a:cs typeface="Times New Roman" pitchFamily="18" charset="0"/>
              </a:rPr>
              <a:t>(</a:t>
            </a:r>
            <a:r>
              <a:rPr lang="en-US" sz="3200" b="1" dirty="0" err="1">
                <a:latin typeface="HP001 4 hàng" pitchFamily="34" charset="0"/>
                <a:cs typeface="Times New Roman" pitchFamily="18" charset="0"/>
              </a:rPr>
              <a:t>Tiết</a:t>
            </a:r>
            <a:r>
              <a:rPr lang="en-US" sz="3200" b="1" dirty="0">
                <a:latin typeface="HP001 4 hàng" pitchFamily="34" charset="0"/>
                <a:cs typeface="Times New Roman" pitchFamily="18" charset="0"/>
              </a:rPr>
              <a:t> 4)</a:t>
            </a:r>
            <a:endParaRPr lang="en-US" sz="3200" dirty="0"/>
          </a:p>
        </p:txBody>
      </p:sp>
    </p:spTree>
    <p:extLst>
      <p:ext uri="{BB962C8B-B14F-4D97-AF65-F5344CB8AC3E}">
        <p14:creationId xmlns:p14="http://schemas.microsoft.com/office/powerpoint/2010/main" val="1440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169824" y="2853207"/>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Nói và </a:t>
            </a:r>
          </a:p>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nghe</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4"/>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dirty="0" err="1">
                <a:latin typeface="Arial-Rounded" panose="020B0500000000000000" pitchFamily="34" charset="0"/>
                <a:cs typeface="Arial-Rounded" panose="020B0500000000000000" pitchFamily="34" charset="0"/>
              </a:rPr>
              <a:t>Chọn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kể</a:t>
            </a:r>
            <a:r>
              <a:rPr lang="en-US" dirty="0">
                <a:latin typeface="Arial-Rounded" panose="020B0500000000000000" pitchFamily="34" charset="0"/>
                <a:cs typeface="Arial-Rounded" panose="020B0500000000000000" pitchFamily="34" charset="0"/>
              </a:rPr>
              <a:t> 1-2 </a:t>
            </a:r>
            <a:r>
              <a:rPr lang="en-US" dirty="0" err="1">
                <a:latin typeface="Arial-Rounded" panose="020B0500000000000000" pitchFamily="34" charset="0"/>
                <a:cs typeface="Arial-Rounded" panose="020B0500000000000000" pitchFamily="34" charset="0"/>
              </a:rPr>
              <a:t>đoạn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của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câu</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chuyện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theo</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tranh</a:t>
            </a:r>
            <a:endParaRPr lang="en-US" dirty="0">
              <a:latin typeface="Arial-Rounded" panose="020B0500000000000000" pitchFamily="34" charset="0"/>
              <a:cs typeface="Arial-Rounded" panose="020B0500000000000000" pitchFamily="34" charset="0"/>
            </a:endParaRPr>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Từ xa xưa trong rừng thẳm có hai bạn bê vàng và dê trắng chơi rất thân với nhau. Hàng ngày hai bạn cùng nhau chơi đùa, ca hát bên bờ suối.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3"/>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p>
        </p:txBody>
      </p:sp>
      <p:sp>
        <p:nvSpPr>
          <p:cNvPr id="6" name="TextBox 5">
            <a:extLst>
              <a:ext uri="{FF2B5EF4-FFF2-40B4-BE49-F238E27FC236}">
                <a16:creationId xmlns:a16="http://schemas.microsoft.com/office/drawing/2014/main" id="{888E2606-FE39-4AAF-887A-ECA22DE59FC1}"/>
              </a:ext>
            </a:extLst>
          </p:cNvPr>
          <p:cNvSpPr txBox="1"/>
          <p:nvPr/>
        </p:nvSpPr>
        <p:spPr>
          <a:xfrm>
            <a:off x="10984" y="3648710"/>
            <a:ext cx="2299591" cy="582295"/>
          </a:xfrm>
          <a:prstGeom prst="rect">
            <a:avLst/>
          </a:prstGeom>
          <a:solidFill>
            <a:schemeClr val="accent6"/>
          </a:solidFill>
        </p:spPr>
        <p:txBody>
          <a:bodyPr wrap="square" lIns="91403" tIns="45702" rIns="91403" bIns="45702"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Nhóm đôi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1447686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1+#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dirty="0" err="1">
                <a:latin typeface="Arial-Rounded" panose="020B0500000000000000" pitchFamily="34" charset="0"/>
                <a:cs typeface="Arial-Rounded" panose="020B0500000000000000" pitchFamily="34" charset="0"/>
              </a:rPr>
              <a:t>Kể</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tiếp</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đoạn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kết</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của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câu</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chuyện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theo</a:t>
            </a:r>
            <a:r>
              <a:rPr lang="en-US" dirty="0">
                <a:latin typeface="Arial-Rounded" panose="020B0500000000000000" pitchFamily="34" charset="0"/>
                <a:cs typeface="Arial-Rounded" panose="020B0500000000000000" pitchFamily="34" charset="0"/>
              </a:rPr>
              <a:t> ý </a:t>
            </a:r>
            <a:r>
              <a:rPr lang="en-US" dirty="0" err="1">
                <a:latin typeface="Arial-Rounded" panose="020B0500000000000000" pitchFamily="34" charset="0"/>
                <a:cs typeface="Arial-Rounded" panose="020B0500000000000000" pitchFamily="34" charset="0"/>
              </a:rPr>
              <a:t>của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em</a:t>
            </a:r>
            <a:endParaRPr lang="en-US" dirty="0">
              <a:latin typeface="Arial-Rounded" panose="020B0500000000000000" pitchFamily="34" charset="0"/>
              <a:cs typeface="Arial-Rounded" panose="020B0500000000000000" pitchFamily="34" charset="0"/>
            </a:endParaRPr>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2019935" y="2218544"/>
            <a:ext cx="8151495" cy="4714386"/>
          </a:xfrm>
          <a:prstGeom prst="rect">
            <a:avLst/>
          </a:prstGeom>
        </p:spPr>
      </p:pic>
      <p:sp>
        <p:nvSpPr>
          <p:cNvPr id="4" name="Cloud Callout 3"/>
          <p:cNvSpPr/>
          <p:nvPr/>
        </p:nvSpPr>
        <p:spPr>
          <a:xfrm>
            <a:off x="9087485" y="1"/>
            <a:ext cx="3114040" cy="3072984"/>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Em có nhận xét gì về tình cảm của đôi bạn trong câu chuyện?</a:t>
            </a:r>
          </a:p>
        </p:txBody>
      </p:sp>
      <p:sp>
        <p:nvSpPr>
          <p:cNvPr id="5" name="Cloud Callout 4"/>
          <p:cNvSpPr/>
          <p:nvPr/>
        </p:nvSpPr>
        <p:spPr>
          <a:xfrm>
            <a:off x="55945" y="1905947"/>
            <a:ext cx="2746245" cy="2007492"/>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p>
        </p:txBody>
      </p:sp>
      <p:pic>
        <p:nvPicPr>
          <p:cNvPr id="7" name="Content Placeholder 3">
            <a:extLst>
              <a:ext uri="{FF2B5EF4-FFF2-40B4-BE49-F238E27FC236}">
                <a16:creationId xmlns:a16="http://schemas.microsoft.com/office/drawing/2014/main" id="{E1740A01-3524-45F2-9AF2-A84095BB7318}"/>
              </a:ext>
            </a:extLst>
          </p:cNvPr>
          <p:cNvPicPr>
            <a:picLocks noChangeAspect="1"/>
          </p:cNvPicPr>
          <p:nvPr/>
        </p:nvPicPr>
        <p:blipFill>
          <a:blip r:embed="rId4"/>
          <a:stretch>
            <a:fillRect/>
          </a:stretch>
        </p:blipFill>
        <p:spPr>
          <a:xfrm>
            <a:off x="374754" y="351010"/>
            <a:ext cx="8750519" cy="1554938"/>
          </a:xfrm>
          <a:prstGeom prst="rect">
            <a:avLst/>
          </a:prstGeom>
        </p:spPr>
      </p:pic>
    </p:spTree>
    <p:extLst>
      <p:ext uri="{BB962C8B-B14F-4D97-AF65-F5344CB8AC3E}">
        <p14:creationId xmlns:p14="http://schemas.microsoft.com/office/powerpoint/2010/main" val="38271891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245</Words>
  <Application>Microsoft Office PowerPoint</Application>
  <PresentationFormat>Widescreen</PresentationFormat>
  <Paragraphs>28</Paragraphs>
  <Slides>11</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11</vt:i4>
      </vt:variant>
    </vt:vector>
  </HeadingPairs>
  <TitlesOfParts>
    <vt:vector size="24" baseType="lpstr">
      <vt:lpstr>Microsoft YaHei</vt:lpstr>
      <vt:lpstr>Arial</vt:lpstr>
      <vt:lpstr>Arial Rounded MT Bold</vt:lpstr>
      <vt:lpstr>Arial-Rounded</vt:lpstr>
      <vt:lpstr>Calibri</vt:lpstr>
      <vt:lpstr>Calibri Light</vt:lpstr>
      <vt:lpstr>HP001 4 hàng</vt:lpstr>
      <vt:lpstr>Times New Roman</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Chọn kể 1-2 đoạn của câu chuyện theo tranh</vt:lpstr>
      <vt:lpstr>PowerPoint Presentation</vt:lpstr>
      <vt:lpstr>Kể tiếp đoạn kết của câu chuyện theo ý của 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Dao Thuy</cp:lastModifiedBy>
  <cp:revision>28</cp:revision>
  <dcterms:created xsi:type="dcterms:W3CDTF">2021-05-26T04:27:49Z</dcterms:created>
  <dcterms:modified xsi:type="dcterms:W3CDTF">2021-11-03T15:08:43Z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