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8" r:id="rId5"/>
    <p:sldMasterId id="2147483724" r:id="rId6"/>
  </p:sldMasterIdLst>
  <p:notesMasterIdLst>
    <p:notesMasterId r:id="rId41"/>
  </p:notesMasterIdLst>
  <p:sldIdLst>
    <p:sldId id="290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6" r:id="rId15"/>
    <p:sldId id="267" r:id="rId16"/>
    <p:sldId id="275" r:id="rId17"/>
    <p:sldId id="390" r:id="rId18"/>
    <p:sldId id="268" r:id="rId19"/>
    <p:sldId id="269" r:id="rId20"/>
    <p:sldId id="271" r:id="rId21"/>
    <p:sldId id="270" r:id="rId22"/>
    <p:sldId id="391" r:id="rId23"/>
    <p:sldId id="272" r:id="rId24"/>
    <p:sldId id="292" r:id="rId25"/>
    <p:sldId id="291" r:id="rId26"/>
    <p:sldId id="293" r:id="rId27"/>
    <p:sldId id="301" r:id="rId28"/>
    <p:sldId id="295" r:id="rId29"/>
    <p:sldId id="392" r:id="rId30"/>
    <p:sldId id="273" r:id="rId31"/>
    <p:sldId id="393" r:id="rId32"/>
    <p:sldId id="277" r:id="rId33"/>
    <p:sldId id="296" r:id="rId34"/>
    <p:sldId id="394" r:id="rId35"/>
    <p:sldId id="278" r:id="rId36"/>
    <p:sldId id="395" r:id="rId37"/>
    <p:sldId id="279" r:id="rId38"/>
    <p:sldId id="274" r:id="rId39"/>
    <p:sldId id="28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486" autoAdjust="0"/>
  </p:normalViewPr>
  <p:slideViewPr>
    <p:cSldViewPr snapToGrid="0">
      <p:cViewPr varScale="1">
        <p:scale>
          <a:sx n="76" d="100"/>
          <a:sy n="76" d="100"/>
        </p:scale>
        <p:origin x="26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commentAuthors" Target="commentAuthor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08/11/2021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14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517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969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78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8F24B-0E14-46F3-AD69-CB55947AC615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51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50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563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08/11/2021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08/11/2021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08/11/2021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08/11/2021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08/11/2021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08/11/2021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08/11/2021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08/11/2021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08/11/2021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08/11/2021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08/11/2021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349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08/11/2021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08/11/2021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08/11/2021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08/11/2021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08/11/2021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08/11/2021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08/11/2021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08/11/2021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08/11/2021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08/11/2021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08/11/2021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08/11/2021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504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645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08/11/2021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08/11/2021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08/11/2021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08/11/2021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08/11/2021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08/11/2021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08/11/2021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08/11/2021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08/11/2021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08/11/2021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08/11/2021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8182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2021/11/8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2021/11/8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2021/11/8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2021/11/8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2021/11/8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2021/11/8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2021/11/8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2021/11/8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0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pPr/>
              <a:t>08/11/2021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4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pPr/>
              <a:t>08/11/2021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36" r:id="rId12"/>
    <p:sldLayoutId id="214748374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08/11/2021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74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pPr/>
              <a:t>2021/11/8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44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fif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microsoft.com/office/2007/relationships/hdphoto" Target="../media/hdphoto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7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microsoft.com/office/2007/relationships/hdphoto" Target="../media/hdphoto6.wdp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microsoft.com/office/2007/relationships/hdphoto" Target="../media/hdphoto8.wdp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microsoft.com/office/2007/relationships/hdphoto" Target="../media/hdphoto5.wdp"/><Relationship Id="rId19" Type="http://schemas.openxmlformats.org/officeDocument/2006/relationships/image" Target="../media/image10.png"/><Relationship Id="rId4" Type="http://schemas.openxmlformats.org/officeDocument/2006/relationships/image" Target="../media/image12.jpeg"/><Relationship Id="rId9" Type="http://schemas.openxmlformats.org/officeDocument/2006/relationships/image" Target="../media/image15.png"/><Relationship Id="rId14" Type="http://schemas.microsoft.com/office/2007/relationships/hdphoto" Target="../media/hdphoto7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gif"/><Relationship Id="rId4" Type="http://schemas.openxmlformats.org/officeDocument/2006/relationships/image" Target="../media/image61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2.jpeg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6.wdp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8.wdp"/><Relationship Id="rId7" Type="http://schemas.microsoft.com/office/2007/relationships/hdphoto" Target="../media/hdphoto5.wdp"/><Relationship Id="rId12" Type="http://schemas.openxmlformats.org/officeDocument/2006/relationships/image" Target="../media/image16.png"/><Relationship Id="rId17" Type="http://schemas.microsoft.com/office/2007/relationships/hdphoto" Target="../media/hdphoto14.wdp"/><Relationship Id="rId2" Type="http://schemas.openxmlformats.org/officeDocument/2006/relationships/audio" Target="../media/media3.mp3"/><Relationship Id="rId16" Type="http://schemas.openxmlformats.org/officeDocument/2006/relationships/image" Target="../media/image27.png"/><Relationship Id="rId20" Type="http://schemas.openxmlformats.org/officeDocument/2006/relationships/image" Target="../media/image18.png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11" Type="http://schemas.microsoft.com/office/2007/relationships/hdphoto" Target="../media/hdphoto12.wdp"/><Relationship Id="rId5" Type="http://schemas.openxmlformats.org/officeDocument/2006/relationships/image" Target="../media/image23.png"/><Relationship Id="rId15" Type="http://schemas.microsoft.com/office/2007/relationships/hdphoto" Target="../media/hdphoto13.wdp"/><Relationship Id="rId10" Type="http://schemas.openxmlformats.org/officeDocument/2006/relationships/image" Target="../media/image25.png"/><Relationship Id="rId19" Type="http://schemas.microsoft.com/office/2007/relationships/hdphoto" Target="../media/hdphoto15.wdp"/><Relationship Id="rId4" Type="http://schemas.openxmlformats.org/officeDocument/2006/relationships/notesSlide" Target="../notesSlides/notesSlide2.xml"/><Relationship Id="rId9" Type="http://schemas.microsoft.com/office/2007/relationships/hdphoto" Target="../media/hdphoto11.wdp"/><Relationship Id="rId14" Type="http://schemas.openxmlformats.org/officeDocument/2006/relationships/image" Target="../media/image26.png"/><Relationship Id="rId2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10" Type="http://schemas.openxmlformats.org/officeDocument/2006/relationships/image" Target="../media/image29.jpeg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6.wdp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19.wdp"/><Relationship Id="rId7" Type="http://schemas.microsoft.com/office/2007/relationships/hdphoto" Target="../media/hdphoto8.wdp"/><Relationship Id="rId12" Type="http://schemas.openxmlformats.org/officeDocument/2006/relationships/image" Target="../media/image31.png"/><Relationship Id="rId17" Type="http://schemas.microsoft.com/office/2007/relationships/hdphoto" Target="../media/hdphoto17.wdp"/><Relationship Id="rId2" Type="http://schemas.openxmlformats.org/officeDocument/2006/relationships/audio" Target="../media/media3.mp3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5" Type="http://schemas.openxmlformats.org/officeDocument/2006/relationships/image" Target="../media/image30.jpeg"/><Relationship Id="rId15" Type="http://schemas.microsoft.com/office/2007/relationships/hdphoto" Target="../media/hdphoto6.wdp"/><Relationship Id="rId10" Type="http://schemas.openxmlformats.org/officeDocument/2006/relationships/image" Target="../media/image13.png"/><Relationship Id="rId19" Type="http://schemas.microsoft.com/office/2007/relationships/hdphoto" Target="../media/hdphoto18.wdp"/><Relationship Id="rId4" Type="http://schemas.openxmlformats.org/officeDocument/2006/relationships/notesSlide" Target="../notesSlides/notesSlide3.xml"/><Relationship Id="rId9" Type="http://schemas.microsoft.com/office/2007/relationships/hdphoto" Target="../media/hdphoto5.wdp"/><Relationship Id="rId14" Type="http://schemas.openxmlformats.org/officeDocument/2006/relationships/image" Target="../media/image16.png"/><Relationship Id="rId2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2.png"/><Relationship Id="rId4" Type="http://schemas.microsoft.com/office/2007/relationships/hdphoto" Target="../media/hdphoto1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11" Type="http://schemas.microsoft.com/office/2007/relationships/hdphoto" Target="../media/hdphoto20.wdp"/><Relationship Id="rId5" Type="http://schemas.openxmlformats.org/officeDocument/2006/relationships/image" Target="../media/image35.jpe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4.xml"/><Relationship Id="rId9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9567" y="263830"/>
            <a:ext cx="9753600" cy="11976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 VIỆT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505200" y="2966085"/>
            <a:ext cx="7910830" cy="1295400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Rectangle 17"/>
          <p:cNvSpPr/>
          <p:nvPr/>
        </p:nvSpPr>
        <p:spPr>
          <a:xfrm>
            <a:off x="1873593" y="3158147"/>
            <a:ext cx="1750345" cy="1205899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6"/>
          <p:cNvSpPr/>
          <p:nvPr/>
        </p:nvSpPr>
        <p:spPr>
          <a:xfrm>
            <a:off x="2193050" y="3261097"/>
            <a:ext cx="1258009" cy="999997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815797" y="2822865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682921" y="2996438"/>
            <a:ext cx="1644557" cy="113872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81141" y="3106729"/>
            <a:ext cx="7176770" cy="101346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 bạn</a:t>
            </a:r>
          </a:p>
        </p:txBody>
      </p:sp>
    </p:spTree>
    <p:extLst>
      <p:ext uri="{BB962C8B-B14F-4D97-AF65-F5344CB8AC3E}">
        <p14:creationId xmlns:p14="http://schemas.microsoft.com/office/powerpoint/2010/main" val="1542914050"/>
      </p:ext>
    </p:extLst>
  </p:cSld>
  <p:clrMapOvr>
    <a:masterClrMapping/>
  </p:clrMapOvr>
  <p:transition advClick="0"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505200" y="2966085"/>
            <a:ext cx="7910830" cy="1295400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7"/>
          <p:cNvSpPr/>
          <p:nvPr/>
        </p:nvSpPr>
        <p:spPr>
          <a:xfrm>
            <a:off x="1873593" y="3158147"/>
            <a:ext cx="1750345" cy="1205899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6"/>
          <p:cNvSpPr/>
          <p:nvPr/>
        </p:nvSpPr>
        <p:spPr>
          <a:xfrm>
            <a:off x="2193050" y="3261097"/>
            <a:ext cx="1258009" cy="999997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815797" y="2822865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655570" y="2872105"/>
            <a:ext cx="1539240" cy="14135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Arial Rounded MT Bold" panose="020F070403050403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26510" y="3089910"/>
            <a:ext cx="7176770" cy="101346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</p:spTree>
  </p:cSld>
  <p:clrMapOvr>
    <a:masterClrMapping/>
  </p:clrMapOvr>
  <p:transition advClick="0"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408104" y="182542"/>
            <a:ext cx="10966114" cy="61432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28313" y="1000657"/>
            <a:ext cx="8847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itchFamily="34" charset="0"/>
              </a:rPr>
              <a:t>Thứ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hai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err="1">
                <a:latin typeface="HP001 4 hàng" pitchFamily="34" charset="0"/>
              </a:rPr>
              <a:t>ngày</a:t>
            </a:r>
            <a:r>
              <a:rPr lang="en-US" sz="3200" b="1">
                <a:latin typeface="HP001 4 hàng" pitchFamily="34" charset="0"/>
              </a:rPr>
              <a:t> </a:t>
            </a:r>
            <a:r>
              <a:rPr lang="en-US" sz="3200" b="1" smtClean="0">
                <a:latin typeface="HP001 4 hàng" pitchFamily="34" charset="0"/>
              </a:rPr>
              <a:t>8 tháng 11 năm </a:t>
            </a:r>
            <a:r>
              <a:rPr lang="en-US" sz="3200" b="1" dirty="0">
                <a:latin typeface="HP001 4 hàng" pitchFamily="34" charset="0"/>
              </a:rPr>
              <a:t>2021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21138" y="1610777"/>
            <a:ext cx="2335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itchFamily="34" charset="0"/>
              </a:rPr>
              <a:t>Tiếng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Việt</a:t>
            </a:r>
            <a:endParaRPr lang="en-US" sz="3200" b="1" dirty="0"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79263" y="2220897"/>
            <a:ext cx="6823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Đọc</a:t>
            </a:r>
            <a:r>
              <a:rPr lang="en-US" sz="3200" b="1">
                <a:latin typeface="HP001 4 hàng" pitchFamily="34" charset="0"/>
                <a:cs typeface="Times New Roman" pitchFamily="18" charset="0"/>
              </a:rPr>
              <a:t>: </a:t>
            </a:r>
            <a:r>
              <a:rPr lang="en-US" sz="3200" b="1" smtClean="0">
                <a:latin typeface="HP001 4 hàng" pitchFamily="34" charset="0"/>
                <a:cs typeface="Times New Roman" pitchFamily="18" charset="0"/>
              </a:rPr>
              <a:t>Gọi </a:t>
            </a:r>
            <a:r>
              <a:rPr lang="en-US" sz="3200" b="1" err="1">
                <a:latin typeface="HP001 4 hàng" pitchFamily="34" charset="0"/>
                <a:cs typeface="Times New Roman" pitchFamily="18" charset="0"/>
              </a:rPr>
              <a:t>bạn</a:t>
            </a:r>
            <a:r>
              <a:rPr lang="en-US" sz="3200" b="1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smtClean="0">
                <a:latin typeface="HP001 4 hàng" pitchFamily="34" charset="0"/>
                <a:cs typeface="Times New Roman" pitchFamily="18" charset="0"/>
              </a:rPr>
              <a:t>(tiết 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1 + 2)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40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Nói về một người bạn của em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3355" y="156845"/>
            <a:ext cx="1478280" cy="89916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407410" y="1694180"/>
            <a:ext cx="5893435" cy="270764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Bạn em tên là gì?</a:t>
            </a:r>
          </a:p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Em chơi với bạn từ khi nào?</a:t>
            </a:r>
          </a:p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Em và bạn ấy thường làm gì?</a:t>
            </a:r>
          </a:p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Em thích nhất điều gì ở bạn ấy?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28980" y="1233081"/>
            <a:ext cx="54267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Tự xa xưa thuở nào,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Trong rừng xanh sâu thẳm.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Đôi bạn sống bên nhau,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Bê Vàng và Dê Trắng.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Một năm, trời hạn hán,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Suối cạn, cỏ héo khô.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Lấy gì nuôi đôi bạn,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523990" y="1417321"/>
            <a:ext cx="54267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 thang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nẻo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</a:p>
        </p:txBody>
      </p:sp>
      <p:sp>
        <p:nvSpPr>
          <p:cNvPr id="10" name="Cloud 9"/>
          <p:cNvSpPr/>
          <p:nvPr/>
        </p:nvSpPr>
        <p:spPr>
          <a:xfrm>
            <a:off x="8947150" y="201454"/>
            <a:ext cx="2819400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Đọc mẫu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2604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 thang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nẻo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</a:p>
        </p:txBody>
      </p:sp>
      <p:sp>
        <p:nvSpPr>
          <p:cNvPr id="10" name="Cloud 9"/>
          <p:cNvSpPr/>
          <p:nvPr/>
        </p:nvSpPr>
        <p:spPr>
          <a:xfrm>
            <a:off x="7334250" y="490504"/>
            <a:ext cx="4857750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" y="1105535"/>
            <a:ext cx="527050" cy="2364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960" y="330844"/>
            <a:ext cx="527050" cy="4360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FC986DE2-FCF2-4596-A9D9-43B0ECADA864}"/>
              </a:ext>
            </a:extLst>
          </p:cNvPr>
          <p:cNvSpPr txBox="1"/>
          <p:nvPr/>
        </p:nvSpPr>
        <p:spPr>
          <a:xfrm>
            <a:off x="425450" y="3470181"/>
            <a:ext cx="54267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AB67E815-04EB-47DE-9248-09EACF870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3663190"/>
            <a:ext cx="527050" cy="266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DFE5C503-F454-49A5-9BBB-55ADAB9C776F}"/>
              </a:ext>
            </a:extLst>
          </p:cNvPr>
          <p:cNvSpPr/>
          <p:nvPr/>
        </p:nvSpPr>
        <p:spPr>
          <a:xfrm>
            <a:off x="7334250" y="410673"/>
            <a:ext cx="4857750" cy="97055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 bldLvl="0" animBg="1"/>
      <p:bldP spid="10" grpId="1" animBg="1"/>
      <p:bldP spid="9" grpId="0"/>
      <p:bldP spid="13" grpId="0" bldLvl="0" animBg="1"/>
      <p:bldP spid="1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0504" y="274638"/>
            <a:ext cx="7394713" cy="1143000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Tự xa xưa thuở nào,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Trong rừng xanh sâu thẳm.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Đôi bạn sống bên nhau,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Bê Vàng và Dê Trắng.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Một năm, trời hạn hán,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Suối cạn, cỏ héo khô.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Lấy gì nuôi đôi bạn,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2502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 thang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nẻo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558272" y="1976585"/>
            <a:ext cx="709930" cy="0"/>
          </a:xfrm>
          <a:prstGeom prst="line">
            <a:avLst/>
          </a:prstGeom>
          <a:ln w="349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3683399" y="2501818"/>
            <a:ext cx="1587043" cy="0"/>
          </a:xfrm>
          <a:prstGeom prst="line">
            <a:avLst/>
          </a:prstGeom>
          <a:ln w="349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270442" y="4984512"/>
            <a:ext cx="4930775" cy="582295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từ khó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F4BE21-70D6-4407-A3D0-F8C2361D7D20}"/>
              </a:ext>
            </a:extLst>
          </p:cNvPr>
          <p:cNvCxnSpPr/>
          <p:nvPr/>
        </p:nvCxnSpPr>
        <p:spPr>
          <a:xfrm>
            <a:off x="609600" y="5258020"/>
            <a:ext cx="709930" cy="0"/>
          </a:xfrm>
          <a:prstGeom prst="line">
            <a:avLst/>
          </a:prstGeom>
          <a:ln w="349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2604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 thang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nẻo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" y="1105535"/>
            <a:ext cx="527050" cy="2364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960" y="330844"/>
            <a:ext cx="527050" cy="4360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FC986DE2-FCF2-4596-A9D9-43B0ECADA864}"/>
              </a:ext>
            </a:extLst>
          </p:cNvPr>
          <p:cNvSpPr txBox="1"/>
          <p:nvPr/>
        </p:nvSpPr>
        <p:spPr>
          <a:xfrm>
            <a:off x="425450" y="3470181"/>
            <a:ext cx="54267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AB67E815-04EB-47DE-9248-09EACF870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3663190"/>
            <a:ext cx="527050" cy="266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8E716051-2588-4F0B-AB75-98EED911D034}"/>
              </a:ext>
            </a:extLst>
          </p:cNvPr>
          <p:cNvSpPr/>
          <p:nvPr/>
        </p:nvSpPr>
        <p:spPr>
          <a:xfrm>
            <a:off x="6331535" y="5847225"/>
            <a:ext cx="5362717" cy="97055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68952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760470" y="1045210"/>
            <a:ext cx="6916420" cy="1470182"/>
            <a:chOff x="172324" y="1157225"/>
            <a:chExt cx="2109019" cy="1406784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8974" y="1369884"/>
              <a:ext cx="1808630" cy="1029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sâu thẳm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rất sâu</a:t>
              </a:r>
              <a:endParaRPr lang="en-US" altLang="vi-VN" sz="2800" b="0" i="0" u="none" strike="noStrike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94BDDDE-2EB6-46A5-9A9A-1B301B9F56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135" y="2713048"/>
            <a:ext cx="5924768" cy="3057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61831" y="1313273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813146" y="1401901"/>
            <a:ext cx="6916420" cy="1832610"/>
            <a:chOff x="206975" y="-84916"/>
            <a:chExt cx="2109019" cy="1753583"/>
          </a:xfrm>
        </p:grpSpPr>
        <p:sp>
          <p:nvSpPr>
            <p:cNvPr id="8" name="Hexagon 7"/>
            <p:cNvSpPr/>
            <p:nvPr/>
          </p:nvSpPr>
          <p:spPr>
            <a:xfrm>
              <a:off x="206975" y="-84916"/>
              <a:ext cx="2109019" cy="1753583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43"/>
            <p:cNvSpPr txBox="1"/>
            <p:nvPr/>
          </p:nvSpPr>
          <p:spPr>
            <a:xfrm>
              <a:off x="309314" y="80842"/>
              <a:ext cx="1808630" cy="144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hạn hán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+mn-lt"/>
                </a:rPr>
                <a:t>Tình trạng thiếu nước do nắng lâu, không mưa gây ra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B6280DF7-D8AD-4B40-AF83-6096974653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063" y="3407739"/>
            <a:ext cx="5494635" cy="292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53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1"/>
            <a:ext cx="6096000" cy="360997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1905000" y="0"/>
            <a:ext cx="7315200" cy="2514601"/>
          </a:xfrm>
          <a:prstGeom prst="wedgeEllipseCallout">
            <a:avLst>
              <a:gd name="adj1" fmla="val -55681"/>
              <a:gd name="adj2" fmla="val 7407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0" indent="-742950" algn="ctr">
              <a:buAutoNum type="arabicPeriod"/>
            </a:pPr>
            <a:r>
              <a:rPr lang="en-US" sz="38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 và khởi động: </a:t>
            </a:r>
          </a:p>
          <a:p>
            <a:pPr lvl="0" algn="ctr"/>
            <a:r>
              <a:rPr lang="en-US" sz="2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Lớp mình ơi chúng ta hãy giúp thầy trò đường tăng trả lời tốt các câu hỏi vượt qua các thử thách để đến Tây Trúc thỉnh kinh nhé.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2590800"/>
            <a:ext cx="2357489" cy="241935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557020" y="6408420"/>
            <a:ext cx="9077325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>
                <a:ln/>
                <a:solidFill>
                  <a:schemeClr val="bg1"/>
                </a:solidFill>
                <a:effectLst/>
              </a:rPr>
              <a:t>Bản quyền thuộc về: FB Hương Thảo - https://www.facebook.com/huongthaoGADT/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44735" y="2099498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875923" y="754061"/>
            <a:ext cx="6916420" cy="1554465"/>
            <a:chOff x="99710" y="-2546382"/>
            <a:chExt cx="2109019" cy="1487432"/>
          </a:xfrm>
        </p:grpSpPr>
        <p:sp>
          <p:nvSpPr>
            <p:cNvPr id="16" name="Hexagon 15"/>
            <p:cNvSpPr/>
            <p:nvPr/>
          </p:nvSpPr>
          <p:spPr>
            <a:xfrm>
              <a:off x="99710" y="-2465734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209746" y="-2546382"/>
              <a:ext cx="1808630" cy="1441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lang thang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+mn-lt"/>
                </a:rPr>
                <a:t>Đi hết chỗ này đến chỗ khác, không dừng lại ở nơi nào.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BE047F02-794B-416C-9D29-AEE2AE8357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449" y="2392809"/>
            <a:ext cx="546102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0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33372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875923" y="838344"/>
            <a:ext cx="6916420" cy="1470182"/>
            <a:chOff x="99710" y="-2465734"/>
            <a:chExt cx="2109019" cy="1406784"/>
          </a:xfrm>
        </p:grpSpPr>
        <p:sp>
          <p:nvSpPr>
            <p:cNvPr id="16" name="Hexagon 15"/>
            <p:cNvSpPr/>
            <p:nvPr/>
          </p:nvSpPr>
          <p:spPr>
            <a:xfrm>
              <a:off x="99710" y="-2465734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224003" y="-2244058"/>
              <a:ext cx="1808630" cy="1030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Nẻo</a:t>
              </a:r>
              <a:endParaRPr lang="en-US" sz="3600" b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+mn-lt"/>
                </a:rPr>
                <a:t>Lối đi đường đi về một phía nào đó</a:t>
              </a:r>
              <a:endParaRPr lang="en-US" altLang="vi-VN" sz="2800" b="0" i="0" u="none" strike="noStrike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84391DD-BD6E-4A99-B105-1A944FAE5272}"/>
              </a:ext>
            </a:extLst>
          </p:cNvPr>
          <p:cNvGrpSpPr/>
          <p:nvPr/>
        </p:nvGrpSpPr>
        <p:grpSpPr>
          <a:xfrm>
            <a:off x="3864463" y="2944743"/>
            <a:ext cx="6916420" cy="1554465"/>
            <a:chOff x="99710" y="-2546382"/>
            <a:chExt cx="2109019" cy="1487432"/>
          </a:xfrm>
        </p:grpSpPr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73914A63-62DB-4684-80BE-E6321F34BFB8}"/>
                </a:ext>
              </a:extLst>
            </p:cNvPr>
            <p:cNvSpPr/>
            <p:nvPr/>
          </p:nvSpPr>
          <p:spPr>
            <a:xfrm>
              <a:off x="99710" y="-2465734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TextBox 43">
              <a:extLst>
                <a:ext uri="{FF2B5EF4-FFF2-40B4-BE49-F238E27FC236}">
                  <a16:creationId xmlns:a16="http://schemas.microsoft.com/office/drawing/2014/main" id="{5AAC6490-6958-425F-B698-7A0B11775CB1}"/>
                </a:ext>
              </a:extLst>
            </p:cNvPr>
            <p:cNvSpPr txBox="1"/>
            <p:nvPr/>
          </p:nvSpPr>
          <p:spPr>
            <a:xfrm>
              <a:off x="209746" y="-2546382"/>
              <a:ext cx="1808630" cy="1443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Thuở nào</a:t>
              </a:r>
              <a:endParaRPr lang="en-US" sz="3600" b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+mn-lt"/>
                </a:rPr>
                <a:t>Khoảng thời gian không xác định đã lùi xa vào quá khứ</a:t>
              </a:r>
              <a:endParaRPr lang="en-US" altLang="vi-VN" sz="2800" b="0" i="0" u="none" strike="noStrike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9729" y="2008830"/>
            <a:ext cx="2109019" cy="2109019"/>
            <a:chOff x="156834" y="1993081"/>
            <a:chExt cx="2109019" cy="2109019"/>
          </a:xfrm>
        </p:grpSpPr>
        <p:sp>
          <p:nvSpPr>
            <p:cNvPr id="29" name="Oval 28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2893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338" cy="3913239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67200" y="4366758"/>
            <a:ext cx="9875871" cy="1512933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iCiel Cadena" panose="02000503000000020004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2" descr="D:\ảnh nền pp\lo go trng.png">
            <a:extLst>
              <a:ext uri="{FF2B5EF4-FFF2-40B4-BE49-F238E27FC236}">
                <a16:creationId xmlns:a16="http://schemas.microsoft.com/office/drawing/2014/main" id="{989E9AC1-AD68-4744-A049-8AA3097E1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0"/>
            <a:ext cx="1422400" cy="107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71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5090" y="181768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Tự xa xưa thuở nào,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Trong rừng xanh sâu thẳm.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Đôi bạn sống bên nhau,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Bê Vàng và Dê Trắng.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Một năm, trời hạn hán,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Suối cạn, cỏ héo khô.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Lấy gì nuôi đôi bạn,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6098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 thang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nẻo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3740" y="4728210"/>
            <a:ext cx="2588260" cy="17011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60" y="4728210"/>
            <a:ext cx="3300730" cy="1786255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8396241" y="0"/>
            <a:ext cx="4117975" cy="106362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Đọc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theo nhóm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2416728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338" cy="3913239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67200" y="4366758"/>
            <a:ext cx="9875871" cy="1512933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zh-CN" alt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iCiel Cadena" panose="02000503000000020004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2" descr="D:\ảnh nền pp\lo go trng.png">
            <a:extLst>
              <a:ext uri="{FF2B5EF4-FFF2-40B4-BE49-F238E27FC236}">
                <a16:creationId xmlns:a16="http://schemas.microsoft.com/office/drawing/2014/main" id="{989E9AC1-AD68-4744-A049-8AA3097E1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0"/>
            <a:ext cx="1422400" cy="107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84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154" y="274955"/>
            <a:ext cx="10972800" cy="1143000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92154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Tự xa xưa thuở nào,</a:t>
            </a:r>
          </a:p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Trong rừng xanh sâu thẳm.</a:t>
            </a:r>
          </a:p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Đôi bạn sống bên nhau,</a:t>
            </a:r>
          </a:p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Bê Vàng và Dê Trắng.</a:t>
            </a:r>
          </a:p>
          <a:p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Một năm, trời hạn hán,</a:t>
            </a:r>
          </a:p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Suối cạn, cỏ héo khô.</a:t>
            </a:r>
          </a:p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Lấy gì nuôi đôi bạn,</a:t>
            </a:r>
          </a:p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074992" y="1434949"/>
            <a:ext cx="56098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Bê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Lang thang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khắp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nẻo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Bê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Bê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Bê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!”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03740" y="4315145"/>
            <a:ext cx="2588260" cy="21142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60" y="4728210"/>
            <a:ext cx="3300730" cy="1786255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8074025" y="274955"/>
            <a:ext cx="3326130" cy="106362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Đọc toàn bài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338" cy="3913239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67200" y="4366758"/>
            <a:ext cx="9875871" cy="1512933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zh-CN" alt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iCiel Cadena" panose="02000503000000020004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2" descr="D:\ảnh nền pp\lo go trng.png">
            <a:extLst>
              <a:ext uri="{FF2B5EF4-FFF2-40B4-BE49-F238E27FC236}">
                <a16:creationId xmlns:a16="http://schemas.microsoft.com/office/drawing/2014/main" id="{989E9AC1-AD68-4744-A049-8AA3097E1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0"/>
            <a:ext cx="1422400" cy="107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25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t="50811"/>
          <a:stretch>
            <a:fillRect/>
          </a:stretch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135505" y="1044575"/>
            <a:ext cx="959485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1. Câu chuyện được kể trong bài diễn ra khi nào? Ở đâu?</a:t>
            </a:r>
            <a:endParaRPr lang="en-US" altLang="zh-CN" sz="2800" dirty="0">
              <a:latin typeface="Arial" panose="020B0604020202020204" pitchFamily="34" charset="0"/>
              <a:ea typeface="汉仪黑荔枝体简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505710" y="1508125"/>
            <a:ext cx="10721975" cy="73723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Diễn ra từ thuở xa xưa, trong rừng xanh sâu thẳm</a:t>
            </a:r>
            <a:endParaRPr lang="en-US" altLang="zh-CN" sz="2800" dirty="0">
              <a:latin typeface="Arial" panose="020B0604020202020204" pitchFamily="34" charset="0"/>
              <a:ea typeface="汉仪黑荔枝体简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05710" y="2346960"/>
            <a:ext cx="9425305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2. Chuyện gì xảy ra khiến bê vàng phải lang thang tìm cỏ?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31465" y="2810510"/>
            <a:ext cx="9099550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Trời hạn hán, cỏ héo khô</a:t>
            </a:r>
            <a:endParaRPr lang="zh-CN" altLang="en-US" sz="2800" dirty="0">
              <a:latin typeface="Arial" panose="020B0604020202020204" pitchFamily="34" charset="0"/>
              <a:ea typeface="汉仪黑荔枝体简" panose="00020600040101010101" pitchFamily="18" charset="-122"/>
              <a:cs typeface="Arial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24460" y="2141220"/>
            <a:ext cx="3204845" cy="2786380"/>
          </a:xfrm>
          <a:prstGeom prst="rect">
            <a:avLst/>
          </a:prstGeom>
        </p:spPr>
      </p:pic>
      <p:sp>
        <p:nvSpPr>
          <p:cNvPr id="2" name="矩形 10"/>
          <p:cNvSpPr/>
          <p:nvPr/>
        </p:nvSpPr>
        <p:spPr>
          <a:xfrm>
            <a:off x="2764790" y="3502025"/>
            <a:ext cx="9312910" cy="84201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3. Khi bê vàng quên đường về, dê trắng đã làm gì?</a:t>
            </a:r>
          </a:p>
        </p:txBody>
      </p:sp>
      <p:sp>
        <p:nvSpPr>
          <p:cNvPr id="5" name="TextBox 12"/>
          <p:cNvSpPr txBox="1"/>
          <p:nvPr/>
        </p:nvSpPr>
        <p:spPr>
          <a:xfrm>
            <a:off x="3814445" y="4225925"/>
            <a:ext cx="7915910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Bê trắng chạy khắp nẻo đường gọi và tìm bạn</a:t>
            </a:r>
            <a:endParaRPr lang="zh-CN" altLang="en-US" sz="2800" dirty="0">
              <a:latin typeface="Arial" panose="020B0604020202020204" pitchFamily="34" charset="0"/>
              <a:ea typeface="汉仪黑荔枝体简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2830830" y="4984750"/>
            <a:ext cx="9210040" cy="79502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4. Nêu cảm nghĩ của em về bê vàng và dê trắng?</a:t>
            </a:r>
          </a:p>
        </p:txBody>
      </p:sp>
      <p:sp>
        <p:nvSpPr>
          <p:cNvPr id="15" name="TextBox 12"/>
          <p:cNvSpPr txBox="1"/>
          <p:nvPr/>
        </p:nvSpPr>
        <p:spPr>
          <a:xfrm>
            <a:off x="3656522" y="5780643"/>
            <a:ext cx="6861278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Tình bạn của 2 bạn rất đẹp và đáng quý</a:t>
            </a:r>
            <a:endParaRPr lang="zh-CN" altLang="en-US" sz="2800" dirty="0">
              <a:latin typeface="Arial" panose="020B0604020202020204" pitchFamily="34" charset="0"/>
              <a:ea typeface="汉仪黑荔枝体简" panose="00020600040101010101" pitchFamily="18" charset="-122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6674" y="269285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+mn-lt"/>
                </a:rPr>
                <a:t>Trả lời câu hỏi</a:t>
              </a:r>
              <a:endParaRPr lang="zh-CN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/>
      <p:bldP spid="9" grpId="1"/>
      <p:bldP spid="11" grpId="0" bldLvl="0" animBg="1"/>
      <p:bldP spid="11" grpId="1" animBg="1"/>
      <p:bldP spid="12" grpId="0"/>
      <p:bldP spid="12" grpId="1"/>
      <p:bldP spid="2" grpId="0" bldLvl="0" animBg="1"/>
      <p:bldP spid="5" grpId="0"/>
      <p:bldP spid="5" grpId="1"/>
      <p:bldP spid="14" grpId="0" bldLvl="0" animBg="1"/>
      <p:bldP spid="14" grpId="1" animBg="1"/>
      <p:bldP spid="15" grpId="0"/>
      <p:bldP spid="1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24460" y="2141220"/>
            <a:ext cx="3204845" cy="2786380"/>
          </a:xfrm>
          <a:prstGeom prst="rect">
            <a:avLst/>
          </a:prstGeom>
        </p:spPr>
      </p:pic>
      <p:sp>
        <p:nvSpPr>
          <p:cNvPr id="16" name="矩形 10">
            <a:extLst>
              <a:ext uri="{FF2B5EF4-FFF2-40B4-BE49-F238E27FC236}">
                <a16:creationId xmlns:a16="http://schemas.microsoft.com/office/drawing/2014/main" id="{2183FF4D-6A82-4F86-BCBD-F6DF8B6B6BB8}"/>
              </a:ext>
            </a:extLst>
          </p:cNvPr>
          <p:cNvSpPr/>
          <p:nvPr/>
        </p:nvSpPr>
        <p:spPr>
          <a:xfrm>
            <a:off x="2764790" y="1755300"/>
            <a:ext cx="9312910" cy="2588736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3600" b="1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Nội</a:t>
            </a:r>
            <a:r>
              <a:rPr lang="en-US" altLang="zh-CN" sz="3600" b="1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dung: </a:t>
            </a:r>
            <a:r>
              <a:rPr lang="en-US" altLang="zh-CN" sz="3600" b="1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Bài</a:t>
            </a:r>
            <a:r>
              <a:rPr lang="en-US" altLang="zh-CN" sz="3600" b="1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thơ</a:t>
            </a:r>
            <a:r>
              <a:rPr lang="en-US" altLang="zh-CN" sz="3600" b="1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thể</a:t>
            </a:r>
            <a:r>
              <a:rPr lang="en-US" altLang="zh-CN" sz="3600" b="1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hiện</a:t>
            </a:r>
            <a:r>
              <a:rPr lang="en-US" altLang="zh-CN" sz="3600" b="1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tình</a:t>
            </a:r>
            <a:r>
              <a:rPr lang="en-US" altLang="zh-CN" sz="3600" b="1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600" b="1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cảm</a:t>
            </a:r>
            <a:r>
              <a:rPr lang="en-US" altLang="zh-CN" sz="3600" b="1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động</a:t>
            </a:r>
            <a:r>
              <a:rPr lang="en-US" altLang="zh-CN" sz="3600" b="1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giữa</a:t>
            </a:r>
            <a:r>
              <a:rPr lang="en-US" altLang="zh-CN" sz="3600" b="1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Bê</a:t>
            </a:r>
            <a:r>
              <a:rPr lang="en-US" altLang="zh-CN" sz="3600" b="1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Vàng</a:t>
            </a:r>
            <a:r>
              <a:rPr lang="en-US" altLang="zh-CN" sz="3600" b="1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và</a:t>
            </a:r>
            <a:r>
              <a:rPr lang="en-US" altLang="zh-CN" sz="3600" b="1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Dê</a:t>
            </a:r>
            <a:r>
              <a:rPr lang="en-US" altLang="zh-CN" sz="3600" b="1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Trắng</a:t>
            </a:r>
            <a:endParaRPr lang="en-US" altLang="zh-CN" sz="3600" b="1" dirty="0"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38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338" cy="3913239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67200" y="4366758"/>
            <a:ext cx="9875871" cy="1512933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endParaRPr lang="zh-CN" alt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iCiel Cadena" panose="02000503000000020004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2" descr="D:\ảnh nền pp\lo go trng.png">
            <a:extLst>
              <a:ext uri="{FF2B5EF4-FFF2-40B4-BE49-F238E27FC236}">
                <a16:creationId xmlns:a16="http://schemas.microsoft.com/office/drawing/2014/main" id="{989E9AC1-AD68-4744-A049-8AA3097E1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0"/>
            <a:ext cx="1422400" cy="107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60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4163548"/>
            <a:ext cx="1503759" cy="1828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4" y="3997590"/>
            <a:ext cx="1421847" cy="2322350"/>
          </a:xfrm>
          <a:prstGeom prst="rect">
            <a:avLst/>
          </a:prstGeom>
        </p:spPr>
      </p:pic>
      <p:sp>
        <p:nvSpPr>
          <p:cNvPr id="3" name="Flowchart: Connector 2">
            <a:hlinkClick r:id="" action="ppaction://noaction"/>
          </p:cNvPr>
          <p:cNvSpPr/>
          <p:nvPr/>
        </p:nvSpPr>
        <p:spPr>
          <a:xfrm>
            <a:off x="5597845" y="6319940"/>
            <a:ext cx="5334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1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06" y="32826"/>
            <a:ext cx="31242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5828610"/>
            <a:ext cx="1374683" cy="948531"/>
          </a:xfrm>
          <a:prstGeom prst="rect">
            <a:avLst/>
          </a:prstGeom>
        </p:spPr>
      </p:pic>
      <p:sp>
        <p:nvSpPr>
          <p:cNvPr id="4" name="Pentagon 3">
            <a:hlinkClick r:id="" action="ppaction://noaction"/>
          </p:cNvPr>
          <p:cNvSpPr/>
          <p:nvPr/>
        </p:nvSpPr>
        <p:spPr>
          <a:xfrm>
            <a:off x="11277600" y="6449505"/>
            <a:ext cx="914400" cy="3276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-1676400" y="171128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9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66800" y="386241"/>
            <a:ext cx="7460512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 thuộc lòng hai khổ thơ đầu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4246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Tự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xa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xưa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thuở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nào</a:t>
            </a:r>
            <a:endParaRPr lang="en-US" sz="30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Trong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rừng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xanh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sâu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thẳm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.</a:t>
            </a:r>
            <a:endParaRPr lang="en-US" sz="30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Đôi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bạn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sống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bên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nhau</a:t>
            </a:r>
            <a:endParaRPr lang="en-US" sz="30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Bê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Vàng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và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Dê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Trắng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.</a:t>
            </a:r>
            <a:endParaRPr lang="en-US" sz="30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endParaRPr lang="en-US" sz="30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Một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năm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,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trời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hạn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hán</a:t>
            </a:r>
            <a:endParaRPr lang="en-US" sz="30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Suối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cạn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,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cỏ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héo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khô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.</a:t>
            </a:r>
            <a:endParaRPr lang="en-US" sz="30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Lấy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gì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nuôi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đôi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bạn</a:t>
            </a:r>
            <a:endParaRPr lang="en-US" sz="30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Chờ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mưa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đến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bao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giờ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?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8600" y="1160820"/>
            <a:ext cx="5174672" cy="45231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Tự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xưa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thuở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nào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rừng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xanh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sâu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thẳm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.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sống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nhau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và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.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năm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trời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hán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Suối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héo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khô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.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Lấy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gì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nuôi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bạn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mưa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bao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?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2" name="Rectangle 13"/>
          <p:cNvSpPr/>
          <p:nvPr/>
        </p:nvSpPr>
        <p:spPr>
          <a:xfrm>
            <a:off x="292789" y="1242265"/>
            <a:ext cx="5110483" cy="517064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Tự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lấm tấm</a:t>
            </a:r>
          </a:p>
          <a:p>
            <a:pPr>
              <a:defRPr/>
            </a:pP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 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lẫn màu lá xanh</a:t>
            </a:r>
          </a:p>
          <a:p>
            <a:pPr>
              <a:defRPr/>
            </a:pP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Đôi 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nay bừng lửa thẫm</a:t>
            </a:r>
          </a:p>
          <a:p>
            <a:pPr>
              <a:defRPr/>
            </a:pP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 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rực cháy trên cành.</a:t>
            </a:r>
          </a:p>
          <a:p>
            <a:pPr>
              <a:defRPr/>
            </a:pP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 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ơi! Sao mà nhanh!</a:t>
            </a:r>
          </a:p>
          <a:p>
            <a:pPr>
              <a:defRPr/>
            </a:pP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Suối 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nở nghìn mắt lửa,</a:t>
            </a:r>
          </a:p>
          <a:p>
            <a:pPr>
              <a:defRPr/>
            </a:pP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 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dãy phố nhà mình,</a:t>
            </a:r>
          </a:p>
          <a:p>
            <a:pPr>
              <a:defRPr/>
            </a:pP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Chờ 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 hoa phượng đỏ. </a:t>
            </a:r>
          </a:p>
          <a:p>
            <a:pPr>
              <a:defRPr/>
            </a:pP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bldLvl="0" animBg="1"/>
      <p:bldP spid="2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338" cy="3913239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67200" y="4366758"/>
            <a:ext cx="9875871" cy="1512933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endParaRPr lang="zh-CN" alt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iCiel Cadena" panose="02000503000000020004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2" descr="D:\ảnh nền pp\lo go trng.png">
            <a:extLst>
              <a:ext uri="{FF2B5EF4-FFF2-40B4-BE49-F238E27FC236}">
                <a16:creationId xmlns:a16="http://schemas.microsoft.com/office/drawing/2014/main" id="{989E9AC1-AD68-4744-A049-8AA3097E1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0"/>
            <a:ext cx="1422400" cy="107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94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16776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Tự xa xưa thuở nào,</a:t>
            </a:r>
          </a:p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Trong rừng xanh sâu thẳm.</a:t>
            </a:r>
          </a:p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Đôi bạn sống bên nhau,</a:t>
            </a:r>
          </a:p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Bê Vàng và Dê Trắng.</a:t>
            </a:r>
          </a:p>
          <a:p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Một năm, trời hạn hán,</a:t>
            </a:r>
          </a:p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Suối cạn, cỏ héo khô.</a:t>
            </a:r>
          </a:p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Lấy gì nuôi đôi bạn,</a:t>
            </a:r>
          </a:p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167765"/>
            <a:ext cx="542671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Bê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Lang thang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khắp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nẻo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Bê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Bê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Bê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!”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55650" y="5703570"/>
            <a:ext cx="9017524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1. Tìm từ ngữ chỉ tâm trạng của dê trắng khi không thấy bạn trở về?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93763"/>
            <a:ext cx="109728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89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90" dirty="0" err="1"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48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90" dirty="0" err="1"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489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89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8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9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8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9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9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9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8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9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9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890" dirty="0" err="1">
                <a:latin typeface="Arial" panose="020B0604020202020204" pitchFamily="34" charset="0"/>
                <a:cs typeface="Arial" panose="020B0604020202020204" pitchFamily="34" charset="0"/>
              </a:rPr>
              <a:t>ủi</a:t>
            </a:r>
            <a:r>
              <a:rPr lang="en-US" sz="48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90" dirty="0" err="1"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48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9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endParaRPr lang="en-US" sz="489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3346450" y="2647315"/>
            <a:ext cx="5913755" cy="247523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Mình biết là dê trắng đang rất buồn và nhớ bê vàng. Bạn đừng buồn nữa nhé! Bê vàng sẽ sớm tìm được đường về thôi.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3941795" y="1649645"/>
            <a:ext cx="6676145" cy="32316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70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ĐỊNH</a:t>
            </a:r>
            <a:r>
              <a:rPr lang="en-US" sz="7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 </a:t>
            </a:r>
            <a:r>
              <a:rPr lang="en-US" sz="70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HƯỚNG</a:t>
            </a:r>
            <a:r>
              <a:rPr lang="en-US" sz="7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 </a:t>
            </a:r>
            <a:r>
              <a:rPr lang="en-US" sz="70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HỌC</a:t>
            </a:r>
            <a:r>
              <a:rPr lang="en-US" sz="7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 </a:t>
            </a:r>
            <a:r>
              <a:rPr lang="en-US" sz="70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TẬP</a:t>
            </a:r>
            <a:r>
              <a:rPr lang="en-US" sz="7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 </a:t>
            </a:r>
            <a:r>
              <a:rPr lang="en-US" sz="70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TIẾP</a:t>
            </a:r>
            <a:r>
              <a:rPr lang="en-US" sz="7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 THEO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77453" y="787364"/>
            <a:ext cx="493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1602562"/>
            <a:ext cx="4928323" cy="9706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tivi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16912" y="1579116"/>
            <a:ext cx="5622688" cy="9940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 đồng hồ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2787340"/>
            <a:ext cx="4905576" cy="8702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máy tính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5932" y="2755684"/>
            <a:ext cx="5573667" cy="9019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 quạt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88" y="1577027"/>
            <a:ext cx="650425" cy="5715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670" y="2768391"/>
            <a:ext cx="649634" cy="5708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038" y="1577027"/>
            <a:ext cx="649634" cy="5197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75" y="2734903"/>
            <a:ext cx="649634" cy="570890"/>
          </a:xfrm>
          <a:prstGeom prst="rect">
            <a:avLst/>
          </a:prstGeom>
        </p:spPr>
      </p:pic>
      <p:sp>
        <p:nvSpPr>
          <p:cNvPr id="18" name="Arrow: Right 13">
            <a:hlinkClick r:id="" action="ppaction://noaction"/>
          </p:cNvPr>
          <p:cNvSpPr/>
          <p:nvPr/>
        </p:nvSpPr>
        <p:spPr>
          <a:xfrm rot="10605222" flipH="1">
            <a:off x="11273779" y="6092987"/>
            <a:ext cx="897416" cy="7602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66800" y="220626"/>
            <a:ext cx="10744200" cy="10747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gì nằm ở trong nhà, Nhìn lên mặt nó biết ngay giờ nào - Là cái gì?</a:t>
            </a: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71777"/>
            <a:ext cx="7543800" cy="2986224"/>
          </a:xfrm>
        </p:spPr>
      </p:pic>
      <p:sp>
        <p:nvSpPr>
          <p:cNvPr id="21" name="Rectangle 20"/>
          <p:cNvSpPr/>
          <p:nvPr/>
        </p:nvSpPr>
        <p:spPr>
          <a:xfrm>
            <a:off x="1101437" y="1583613"/>
            <a:ext cx="4928323" cy="9706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 tivi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01437" y="2768391"/>
            <a:ext cx="4905576" cy="8702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 máy tính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101437" y="201677"/>
            <a:ext cx="10744200" cy="10747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 gì nằm ở trong nhà, Nhìn lên mặt nó biết ngay giờ nào - Là cái gì?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/>
      <p:bldP spid="10" grpId="0" bldLvl="0" animBg="1"/>
      <p:bldP spid="11" grpId="0" bldLvl="0" animBg="1"/>
      <p:bldP spid="12" grpId="0" bldLvl="0" animBg="1"/>
      <p:bldP spid="13" grpId="0" bldLvl="0" animBg="1"/>
      <p:bldP spid="21" grpId="0" bldLvl="0" animBg="1"/>
      <p:bldP spid="2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72096"/>
            <a:ext cx="2209800" cy="282406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072846" y="4185691"/>
            <a:ext cx="1426310" cy="1839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54" y="4110575"/>
            <a:ext cx="1346950" cy="1971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4495800" y="3915448"/>
            <a:ext cx="1213490" cy="249649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670970"/>
            <a:ext cx="2859760" cy="274097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2" y="4892626"/>
            <a:ext cx="2005818" cy="2005818"/>
          </a:xfrm>
          <a:prstGeom prst="rect">
            <a:avLst/>
          </a:prstGeom>
        </p:spPr>
      </p:pic>
      <p:sp>
        <p:nvSpPr>
          <p:cNvPr id="2" name="Flowchart: Connector 1">
            <a:hlinkClick r:id="" action="ppaction://noaction"/>
          </p:cNvPr>
          <p:cNvSpPr/>
          <p:nvPr/>
        </p:nvSpPr>
        <p:spPr>
          <a:xfrm>
            <a:off x="2713291" y="6048646"/>
            <a:ext cx="410909" cy="36329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2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6" y="627243"/>
            <a:ext cx="2091584" cy="200470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752" y="920683"/>
            <a:ext cx="1426310" cy="183986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4495801" y="-53218"/>
            <a:ext cx="2023171" cy="1834662"/>
          </a:xfrm>
          <a:prstGeom prst="rect">
            <a:avLst/>
          </a:prstGeom>
        </p:spPr>
      </p:pic>
      <p:sp>
        <p:nvSpPr>
          <p:cNvPr id="3" name="Right Arrow 2">
            <a:hlinkClick r:id="" action="ppaction://hlinkshowjump?jump=nextslide"/>
          </p:cNvPr>
          <p:cNvSpPr/>
          <p:nvPr/>
        </p:nvSpPr>
        <p:spPr>
          <a:xfrm>
            <a:off x="11201400" y="6172200"/>
            <a:ext cx="990600" cy="6138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2954000" y="5593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1" y="1371599"/>
            <a:ext cx="4244316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 cây đỗ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4601" y="1371599"/>
            <a:ext cx="5105399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 bó đũa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1" y="3010757"/>
            <a:ext cx="5105399" cy="1002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 đỗ con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2982338"/>
            <a:ext cx="4259315" cy="1094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 tích cây đỗ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598" y="3335937"/>
            <a:ext cx="603402" cy="6436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25" y="2982339"/>
            <a:ext cx="603557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18" y="1357743"/>
            <a:ext cx="549444" cy="643793"/>
          </a:xfrm>
          <a:prstGeom prst="rect">
            <a:avLst/>
          </a:prstGeom>
        </p:spPr>
      </p:pic>
      <p:sp>
        <p:nvSpPr>
          <p:cNvPr id="14" name="Arrow: Right 13">
            <a:hlinkClick r:id="" action="ppaction://hlinkshowjump?jump=nextslide"/>
          </p:cNvPr>
          <p:cNvSpPr/>
          <p:nvPr/>
        </p:nvSpPr>
        <p:spPr>
          <a:xfrm rot="10605222" flipH="1">
            <a:off x="11279722" y="6302473"/>
            <a:ext cx="862712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38" y="4077092"/>
            <a:ext cx="740466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2272738" y="167614"/>
            <a:ext cx="7637950" cy="10462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 là hình ảnh của câu chuyện gì?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9745" y="4260850"/>
            <a:ext cx="3330575" cy="2617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7467601" y="-381000"/>
            <a:ext cx="2023171" cy="1834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>
            <a:fillRect/>
          </a:stretch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sp>
        <p:nvSpPr>
          <p:cNvPr id="11" name="Oval 10">
            <a:hlinkClick r:id="" action="ppaction://noaction"/>
          </p:cNvPr>
          <p:cNvSpPr/>
          <p:nvPr/>
        </p:nvSpPr>
        <p:spPr>
          <a:xfrm>
            <a:off x="2144039" y="2781300"/>
            <a:ext cx="618394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>
            <a:fillRect/>
          </a:stretch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11125200" y="6163472"/>
            <a:ext cx="992638" cy="591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81200" y="1924981"/>
            <a:ext cx="9372600" cy="21136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 anh em</a:t>
            </a:r>
            <a:endParaRPr lang="vi-VN" sz="60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Right 23">
            <a:hlinkClick r:id="" action="ppaction://hlinkshowjump?jump=nextslide"/>
          </p:cNvPr>
          <p:cNvSpPr/>
          <p:nvPr/>
        </p:nvSpPr>
        <p:spPr>
          <a:xfrm rot="10605222" flipH="1">
            <a:off x="11206127" y="6273611"/>
            <a:ext cx="970114" cy="58411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499" y="5256928"/>
            <a:ext cx="568287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86" y="4267200"/>
            <a:ext cx="4175012" cy="2228874"/>
          </a:xfrm>
        </p:spPr>
      </p:pic>
      <p:sp>
        <p:nvSpPr>
          <p:cNvPr id="18" name="Rounded Rectangle 17"/>
          <p:cNvSpPr/>
          <p:nvPr/>
        </p:nvSpPr>
        <p:spPr>
          <a:xfrm>
            <a:off x="2385808" y="76200"/>
            <a:ext cx="8510792" cy="13577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 câu chuyện Câu chuyện bó đũa, gia đình đó có mấy anh em?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447800" y="1458503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152400"/>
            <a:ext cx="5410200" cy="3494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74" y="3810000"/>
            <a:ext cx="6553199" cy="2795466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8208818" y="152400"/>
            <a:ext cx="3962400" cy="3494497"/>
          </a:xfrm>
          <a:prstGeom prst="wedgeEllipseCallout">
            <a:avLst>
              <a:gd name="adj1" fmla="val -71532"/>
              <a:gd name="adj2" fmla="val 2681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CHÚC MỪNG THẦY TRÒ ĐƯỜNG TĂNG ĐÃ VƯỢT QUA THỬ THÁCH LẤY CHÂN KINH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2" b="98182" l="0" r="100000">
                        <a14:foregroundMark x1="40385" y1="17045" x2="43462" y2="88864"/>
                        <a14:foregroundMark x1="35385" y1="24318" x2="30000" y2="46591"/>
                        <a14:foregroundMark x1="72308" y1="18409" x2="61154" y2="81136"/>
                        <a14:foregroundMark x1="67308" y1="69318" x2="82308" y2="81136"/>
                        <a14:foregroundMark x1="72308" y1="74318" x2="70000" y2="87273"/>
                        <a14:foregroundMark x1="18846" y1="75682" x2="52308" y2="90909"/>
                        <a14:foregroundMark x1="16538" y1="82273" x2="26538" y2="82500"/>
                        <a14:foregroundMark x1="45000" y1="73864" x2="61923" y2="73864"/>
                        <a14:foregroundMark x1="31923" y1="52045" x2="25769" y2="5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282535"/>
            <a:ext cx="2476500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1354</Words>
  <Application>Microsoft Office PowerPoint</Application>
  <PresentationFormat>Widescreen</PresentationFormat>
  <Paragraphs>235</Paragraphs>
  <Slides>34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34</vt:i4>
      </vt:variant>
    </vt:vector>
  </HeadingPairs>
  <TitlesOfParts>
    <vt:vector size="57" baseType="lpstr">
      <vt:lpstr>Microsoft YaHei</vt:lpstr>
      <vt:lpstr>SimSun</vt:lpstr>
      <vt:lpstr>SimSun</vt:lpstr>
      <vt:lpstr>Arial</vt:lpstr>
      <vt:lpstr>Arial Rounded MT Bold</vt:lpstr>
      <vt:lpstr>Arial-Rounded</vt:lpstr>
      <vt:lpstr>Calibri</vt:lpstr>
      <vt:lpstr>Calibri Light</vt:lpstr>
      <vt:lpstr>等线</vt:lpstr>
      <vt:lpstr>Franklin Gothic Book</vt:lpstr>
      <vt:lpstr>Franklin Gothic Medium</vt:lpstr>
      <vt:lpstr>HP001 4 hàng</vt:lpstr>
      <vt:lpstr>iCiel Cadena</vt:lpstr>
      <vt:lpstr>华文楷体</vt:lpstr>
      <vt:lpstr>Times New Roman</vt:lpstr>
      <vt:lpstr>Wingdings 2</vt:lpstr>
      <vt:lpstr>汉仪黑荔枝体简</vt:lpstr>
      <vt:lpstr>1_Office Theme</vt:lpstr>
      <vt:lpstr>2_Office Theme</vt:lpstr>
      <vt:lpstr>3_Office Theme</vt:lpstr>
      <vt:lpstr>4_Office Theme</vt:lpstr>
      <vt:lpstr>Trek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Nói về một người bạn của em</vt:lpstr>
      <vt:lpstr>Gọi bạn</vt:lpstr>
      <vt:lpstr>Gọi bạn</vt:lpstr>
      <vt:lpstr>Gọi bạn</vt:lpstr>
      <vt:lpstr>Gọi bạn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Gọi bạn</vt:lpstr>
      <vt:lpstr>PowerPoint Presentation</vt:lpstr>
      <vt:lpstr>Gọi bạn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Gọi bạn</vt:lpstr>
      <vt:lpstr>2. Đóng vai 1 người bạn trong rừng nói lời an ủi dê trắng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HP</cp:lastModifiedBy>
  <cp:revision>30</cp:revision>
  <dcterms:created xsi:type="dcterms:W3CDTF">2021-05-26T04:27:49Z</dcterms:created>
  <dcterms:modified xsi:type="dcterms:W3CDTF">2021-11-08T08:16:49Z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