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3" r:id="rId2"/>
    <p:sldId id="287" r:id="rId3"/>
    <p:sldId id="309" r:id="rId4"/>
    <p:sldId id="302" r:id="rId5"/>
    <p:sldId id="282" r:id="rId6"/>
    <p:sldId id="289" r:id="rId7"/>
    <p:sldId id="315" r:id="rId8"/>
    <p:sldId id="316" r:id="rId9"/>
    <p:sldId id="317" r:id="rId10"/>
    <p:sldId id="318" r:id="rId11"/>
    <p:sldId id="304" r:id="rId12"/>
    <p:sldId id="319" r:id="rId13"/>
    <p:sldId id="307" r:id="rId14"/>
    <p:sldId id="314" r:id="rId15"/>
    <p:sldId id="320" r:id="rId16"/>
    <p:sldId id="297" r:id="rId17"/>
    <p:sldId id="300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华文细黑" panose="02010600040101010101" pitchFamily="2" charset="-122"/>
      <p:regular r:id="rId21"/>
    </p:embeddedFont>
    <p:embeddedFont>
      <p:font typeface="汉仪黑荔枝体简" panose="020B0604020202020204" charset="-122"/>
      <p:regular r:id="rId22"/>
    </p:embeddedFont>
    <p:embeddedFont>
      <p:font typeface="Impact" panose="020B0806030902050204" pitchFamily="34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95" autoAdjust="0"/>
  </p:normalViewPr>
  <p:slideViewPr>
    <p:cSldViewPr snapToGrid="0" showGuides="1">
      <p:cViewPr varScale="1">
        <p:scale>
          <a:sx n="47" d="100"/>
          <a:sy n="47" d="100"/>
        </p:scale>
        <p:origin x="13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2024/3/6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emf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Chim_m%C3%A0o_v%C3%A0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3193486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577399" y="2032181"/>
            <a:ext cx="7369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4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vi-VN" altLang="zh-CN" sz="44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altLang="zh-CN" sz="44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Câu lệnh lặp lồng nhau</a:t>
            </a:r>
            <a:endParaRPr lang="zh-CN" altLang="en-US" sz="44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513930" y="2974390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19634" y="3060620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837225" y="3788002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837225" y="3788002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A44A3-55D1-63BA-74AE-9450D290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>
            <a:extLst>
              <a:ext uri="{FF2B5EF4-FFF2-40B4-BE49-F238E27FC236}">
                <a16:creationId xmlns:a16="http://schemas.microsoft.com/office/drawing/2014/main" id="{83EE1456-E485-D0DC-3A90-C1AD6DC19F0D}"/>
              </a:ext>
            </a:extLst>
          </p:cNvPr>
          <p:cNvSpPr txBox="1"/>
          <p:nvPr/>
        </p:nvSpPr>
        <p:spPr>
          <a:xfrm>
            <a:off x="1067295" y="1198027"/>
            <a:ext cx="105334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5                                                                 RT 72]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CE6A2-8147-FE27-A5F9-736FC020DDF2}"/>
              </a:ext>
            </a:extLst>
          </p:cNvPr>
          <p:cNvSpPr txBox="1"/>
          <p:nvPr/>
        </p:nvSpPr>
        <p:spPr>
          <a:xfrm>
            <a:off x="3072740" y="1198026"/>
            <a:ext cx="6522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[REPEAT 6 [ FD 50 RT 60 WAIT 30] </a:t>
            </a:r>
            <a:endParaRPr lang="en-US" sz="320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C2177536-BA84-FBE5-F658-7AF3A8E3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611120" y="1853547"/>
            <a:ext cx="8504183" cy="3806426"/>
          </a:xfrm>
          <a:prstGeom prst="rect">
            <a:avLst/>
          </a:prstGeom>
        </p:spPr>
      </p:pic>
      <p:sp>
        <p:nvSpPr>
          <p:cNvPr id="8" name="文本框 5">
            <a:extLst>
              <a:ext uri="{FF2B5EF4-FFF2-40B4-BE49-F238E27FC236}">
                <a16:creationId xmlns:a16="http://schemas.microsoft.com/office/drawing/2014/main" id="{7D3DB59A-224B-FB11-6885-71CB1A622964}"/>
              </a:ext>
            </a:extLst>
          </p:cNvPr>
          <p:cNvSpPr txBox="1"/>
          <p:nvPr/>
        </p:nvSpPr>
        <p:spPr>
          <a:xfrm>
            <a:off x="3360511" y="3445033"/>
            <a:ext cx="74127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>
                <a:solidFill>
                  <a:srgbClr val="FF0000"/>
                </a:solidFill>
              </a:rPr>
              <a:t>Cấu trúc câu lệnh lặp lồng nhau?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E4F07-87E3-9A56-88D0-B56C727A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" y="1853547"/>
            <a:ext cx="2860407" cy="25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D5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100A6114-B806-441C-AED3-110540B1C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3" y="1372599"/>
            <a:ext cx="11340935" cy="762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Repeat m [Repeat n </a:t>
            </a:r>
            <a:r>
              <a:rPr lang="en-US" altLang="en-US" sz="4400" b="0" dirty="0">
                <a:solidFill>
                  <a:srgbClr val="CC3300"/>
                </a:solidFill>
                <a:latin typeface="Arial" panose="020B0604020202020204" pitchFamily="34" charset="0"/>
              </a:rPr>
              <a:t>[ </a:t>
            </a:r>
            <a:r>
              <a:rPr lang="vi-VN" altLang="en-US" sz="4400" b="0" dirty="0">
                <a:solidFill>
                  <a:srgbClr val="CC3300"/>
                </a:solidFill>
                <a:latin typeface="Arial" panose="020B0604020202020204" pitchFamily="34" charset="0"/>
              </a:rPr>
              <a:t>&lt;</a:t>
            </a:r>
            <a:r>
              <a:rPr lang="vi-VN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các </a:t>
            </a:r>
            <a:r>
              <a:rPr lang="en-US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câu lệnh</a:t>
            </a:r>
            <a:r>
              <a:rPr lang="vi-VN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&gt;</a:t>
            </a:r>
            <a:r>
              <a:rPr lang="en-US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CC3300"/>
                </a:solidFill>
                <a:latin typeface="Arial" panose="020B0604020202020204" pitchFamily="34" charset="0"/>
              </a:rPr>
              <a:t>] rt k</a:t>
            </a:r>
            <a:r>
              <a:rPr lang="en-US" altLang="en-US" sz="4400" b="0">
                <a:solidFill>
                  <a:srgbClr val="CC3300"/>
                </a:solidFill>
                <a:latin typeface="Arial" panose="020B0604020202020204" pitchFamily="34" charset="0"/>
              </a:rPr>
              <a:t>]</a:t>
            </a:r>
            <a:endParaRPr lang="en-US" altLang="en-US" sz="4400" b="0" dirty="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3AA8B98-1426-424E-A7D9-FD06A7581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011" y="236560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11" name="AutoShape 66">
            <a:extLst>
              <a:ext uri="{FF2B5EF4-FFF2-40B4-BE49-F238E27FC236}">
                <a16:creationId xmlns:a16="http://schemas.microsoft.com/office/drawing/2014/main" id="{520F8031-D394-4869-9920-3A6BA0715FF9}"/>
              </a:ext>
            </a:extLst>
          </p:cNvPr>
          <p:cNvSpPr>
            <a:spLocks/>
          </p:cNvSpPr>
          <p:nvPr/>
        </p:nvSpPr>
        <p:spPr bwMode="auto">
          <a:xfrm rot="5400000">
            <a:off x="6901524" y="-1164223"/>
            <a:ext cx="275379" cy="7059652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6BD9B-DCCC-4B49-99A1-A2D1F1FCB893}"/>
              </a:ext>
            </a:extLst>
          </p:cNvPr>
          <p:cNvSpPr/>
          <p:nvPr/>
        </p:nvSpPr>
        <p:spPr>
          <a:xfrm>
            <a:off x="1836459" y="196368"/>
            <a:ext cx="893706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Cấu trúc câu </a:t>
            </a:r>
            <a:r>
              <a:rPr lang="vi-VN" sz="45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lệnh lặp</a:t>
            </a:r>
            <a:r>
              <a:rPr lang="en-US" sz="45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lồng nhau</a:t>
            </a:r>
            <a:endParaRPr lang="en-US" sz="4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E35C83-CADD-DE9C-6ECE-A8ACE5EDDA78}"/>
              </a:ext>
            </a:extLst>
          </p:cNvPr>
          <p:cNvSpPr txBox="1"/>
          <p:nvPr/>
        </p:nvSpPr>
        <p:spPr>
          <a:xfrm>
            <a:off x="5061970" y="2500892"/>
            <a:ext cx="450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Lệnh lặp vẽ 1 hình A</a:t>
            </a:r>
          </a:p>
        </p:txBody>
      </p:sp>
      <p:sp>
        <p:nvSpPr>
          <p:cNvPr id="18" name="AutoShape 66">
            <a:extLst>
              <a:ext uri="{FF2B5EF4-FFF2-40B4-BE49-F238E27FC236}">
                <a16:creationId xmlns:a16="http://schemas.microsoft.com/office/drawing/2014/main" id="{4F31700E-8810-3912-A1CD-D243A028CA4D}"/>
              </a:ext>
            </a:extLst>
          </p:cNvPr>
          <p:cNvSpPr>
            <a:spLocks/>
          </p:cNvSpPr>
          <p:nvPr/>
        </p:nvSpPr>
        <p:spPr bwMode="auto">
          <a:xfrm rot="5400000">
            <a:off x="5414963" y="-1587385"/>
            <a:ext cx="538947" cy="9769206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C257E-F758-069E-B853-7153C94C17FC}"/>
              </a:ext>
            </a:extLst>
          </p:cNvPr>
          <p:cNvSpPr txBox="1"/>
          <p:nvPr/>
        </p:nvSpPr>
        <p:spPr>
          <a:xfrm>
            <a:off x="2591388" y="3566692"/>
            <a:ext cx="618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Câu lệnh lặp vẽ m lần hình A</a:t>
            </a:r>
          </a:p>
        </p:txBody>
      </p:sp>
      <p:sp>
        <p:nvSpPr>
          <p:cNvPr id="2" name="AutoShape 66">
            <a:extLst>
              <a:ext uri="{FF2B5EF4-FFF2-40B4-BE49-F238E27FC236}">
                <a16:creationId xmlns:a16="http://schemas.microsoft.com/office/drawing/2014/main" id="{6122BCF6-FC57-61B7-9441-7A1EB2C50250}"/>
              </a:ext>
            </a:extLst>
          </p:cNvPr>
          <p:cNvSpPr>
            <a:spLocks/>
          </p:cNvSpPr>
          <p:nvPr/>
        </p:nvSpPr>
        <p:spPr bwMode="auto">
          <a:xfrm rot="5400000">
            <a:off x="10936318" y="2739376"/>
            <a:ext cx="401256" cy="977992"/>
          </a:xfrm>
          <a:prstGeom prst="righ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E61B1-6E94-E73B-1004-90BB64B47313}"/>
              </a:ext>
            </a:extLst>
          </p:cNvPr>
          <p:cNvSpPr txBox="1"/>
          <p:nvPr/>
        </p:nvSpPr>
        <p:spPr>
          <a:xfrm>
            <a:off x="10496388" y="3566692"/>
            <a:ext cx="1791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Quay phải k độ</a:t>
            </a:r>
          </a:p>
        </p:txBody>
      </p:sp>
    </p:spTree>
    <p:extLst>
      <p:ext uri="{BB962C8B-B14F-4D97-AF65-F5344CB8AC3E}">
        <p14:creationId xmlns:p14="http://schemas.microsoft.com/office/powerpoint/2010/main" val="21722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 animBg="1"/>
      <p:bldP spid="19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1E57A-70A1-835C-28ED-4A25FFB0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D960C073-B93D-BFA6-BC15-6F28AAED9C6F}"/>
              </a:ext>
            </a:extLst>
          </p:cNvPr>
          <p:cNvSpPr txBox="1"/>
          <p:nvPr/>
        </p:nvSpPr>
        <p:spPr>
          <a:xfrm>
            <a:off x="296768" y="1138176"/>
            <a:ext cx="117923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sau: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FDF41096-CBF7-1917-96CF-C8562BC1CF39}"/>
              </a:ext>
            </a:extLst>
          </p:cNvPr>
          <p:cNvSpPr txBox="1"/>
          <p:nvPr/>
        </p:nvSpPr>
        <p:spPr>
          <a:xfrm>
            <a:off x="1140031" y="1910547"/>
            <a:ext cx="105334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[REPEAT 6 [ FD 50 RT 60 WAIT 30] RT 45]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2E531598-5477-6B49-4CE1-4D203CA73079}"/>
              </a:ext>
            </a:extLst>
          </p:cNvPr>
          <p:cNvSpPr txBox="1"/>
          <p:nvPr/>
        </p:nvSpPr>
        <p:spPr>
          <a:xfrm>
            <a:off x="296768" y="2844225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Vẽ hình đa giác sáu cạnh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B48E6758-D320-4D32-98E4-14098E4EE6FB}"/>
              </a:ext>
            </a:extLst>
          </p:cNvPr>
          <p:cNvSpPr txBox="1"/>
          <p:nvPr/>
        </p:nvSpPr>
        <p:spPr>
          <a:xfrm>
            <a:off x="296768" y="3519487"/>
            <a:ext cx="10707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Vẽ hình đa giác sáu cạnh, vẽ xong quay một góc 360/8 độ.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354515-D9C2-C7FF-0C87-E8DD847FCAF9}"/>
              </a:ext>
            </a:extLst>
          </p:cNvPr>
          <p:cNvSpPr/>
          <p:nvPr/>
        </p:nvSpPr>
        <p:spPr>
          <a:xfrm>
            <a:off x="10901548" y="2844224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A09D02-415C-6550-890C-67889C9107D5}"/>
              </a:ext>
            </a:extLst>
          </p:cNvPr>
          <p:cNvSpPr/>
          <p:nvPr/>
        </p:nvSpPr>
        <p:spPr>
          <a:xfrm>
            <a:off x="10901548" y="3560081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8C7691BF-A996-DC2F-C69A-0594FE125DCA}"/>
              </a:ext>
            </a:extLst>
          </p:cNvPr>
          <p:cNvSpPr txBox="1"/>
          <p:nvPr/>
        </p:nvSpPr>
        <p:spPr>
          <a:xfrm>
            <a:off x="296768" y="4194749"/>
            <a:ext cx="1041477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Lặp lại 8 lần, mỗi lần vẽ một hình đa giác sáu cạnh, vẽ xong quay một góc 45 độ.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44B0FD-44F8-75EE-E3CA-7FAD44A96916}"/>
              </a:ext>
            </a:extLst>
          </p:cNvPr>
          <p:cNvSpPr/>
          <p:nvPr/>
        </p:nvSpPr>
        <p:spPr>
          <a:xfrm>
            <a:off x="10901548" y="4275938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Green checkmark">
                <a:extLst>
                  <a:ext uri="{FF2B5EF4-FFF2-40B4-BE49-F238E27FC236}">
                    <a16:creationId xmlns:a16="http://schemas.microsoft.com/office/drawing/2014/main" id="{FDAC85FD-C3A7-EC1F-07C3-6CCA37FF41CD}"/>
                  </a:ext>
                </a:extLst>
              </p:cNvPr>
              <p:cNvGraphicFramePr/>
              <p:nvPr/>
            </p:nvGraphicFramePr>
            <p:xfrm>
              <a:off x="11004216" y="4232872"/>
              <a:ext cx="676918" cy="76312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76918" cy="763123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423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Green checkmark">
                <a:extLst>
                  <a:ext uri="{FF2B5EF4-FFF2-40B4-BE49-F238E27FC236}">
                    <a16:creationId xmlns:a16="http://schemas.microsoft.com/office/drawing/2014/main" id="{FDAC85FD-C3A7-EC1F-07C3-6CCA37FF41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4216" y="4232872"/>
                <a:ext cx="676918" cy="763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5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C7B037-33CF-4C2A-B3A9-747DDE5B1B76}"/>
              </a:ext>
            </a:extLst>
          </p:cNvPr>
          <p:cNvGrpSpPr/>
          <p:nvPr/>
        </p:nvGrpSpPr>
        <p:grpSpPr>
          <a:xfrm>
            <a:off x="2169478" y="149013"/>
            <a:ext cx="6333254" cy="1230175"/>
            <a:chOff x="3575050" y="2721114"/>
            <a:chExt cx="6333254" cy="1230175"/>
          </a:xfrm>
        </p:grpSpPr>
        <p:sp>
          <p:nvSpPr>
            <p:cNvPr id="4" name="椭圆 13">
              <a:extLst>
                <a:ext uri="{FF2B5EF4-FFF2-40B4-BE49-F238E27FC236}">
                  <a16:creationId xmlns:a16="http://schemas.microsoft.com/office/drawing/2014/main" id="{36F01550-7502-4B39-9269-6DD9E2E5E38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2F01A276-8831-4931-A221-65DB6C6F7FF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:a16="http://schemas.microsoft.com/office/drawing/2014/main" id="{67153311-38D7-41B6-B5A8-3A7676469B23}"/>
                </a:ext>
              </a:extLst>
            </p:cNvPr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4618038" y="3429000"/>
              <a:ext cx="5159638" cy="2"/>
            </a:xfrm>
            <a:prstGeom prst="line">
              <a:avLst/>
            </a:prstGeom>
            <a:noFill/>
            <a:ln w="28575" algn="ctr">
              <a:solidFill>
                <a:schemeClr val="accent3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8C52C063-20AA-4A94-8841-470F0C6D09D3}"/>
                </a:ext>
              </a:extLst>
            </p:cNvPr>
            <p:cNvSpPr txBox="1"/>
            <p:nvPr/>
          </p:nvSpPr>
          <p:spPr>
            <a:xfrm>
              <a:off x="4903788" y="2721114"/>
              <a:ext cx="5004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Luyện tập, </a:t>
              </a:r>
              <a:r>
                <a:rPr lang="en-US" altLang="zh-CN" sz="400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hực</a:t>
              </a:r>
              <a:r>
                <a:rPr kumimoji="0" lang="en-US" altLang="zh-CN" sz="4000" b="0" i="0" u="none" strike="noStrike" kern="1200" cap="none" spc="0" normalizeH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hành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3">
            <a:extLst>
              <a:ext uri="{FF2B5EF4-FFF2-40B4-BE49-F238E27FC236}">
                <a16:creationId xmlns:a16="http://schemas.microsoft.com/office/drawing/2014/main" id="{D24BE6B1-89F0-43EB-80CC-83F9B3DC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84621" y="947385"/>
            <a:ext cx="10669153" cy="4468672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A0A17203-B6FD-41BC-9A1B-5E79F1B2C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28" y="3909152"/>
            <a:ext cx="1901650" cy="2787508"/>
          </a:xfrm>
          <a:prstGeom prst="rect">
            <a:avLst/>
          </a:prstGeom>
        </p:spPr>
      </p:pic>
      <p:sp>
        <p:nvSpPr>
          <p:cNvPr id="11" name="文本框 5">
            <a:extLst>
              <a:ext uri="{FF2B5EF4-FFF2-40B4-BE49-F238E27FC236}">
                <a16:creationId xmlns:a16="http://schemas.microsoft.com/office/drawing/2014/main" id="{06555895-CDA5-4C40-9D29-D2AC5342EC81}"/>
              </a:ext>
            </a:extLst>
          </p:cNvPr>
          <p:cNvSpPr txBox="1"/>
          <p:nvPr/>
        </p:nvSpPr>
        <p:spPr>
          <a:xfrm>
            <a:off x="1910101" y="2109183"/>
            <a:ext cx="9270608" cy="26396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BT1: Viết lệnh điều khiển Rùa thực hiện: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lại 4 lần, trong mỗi lần vẽ một hình vuông cạnh dài 50 bước, vẽ xong quay một góc 90 độ.</a:t>
            </a:r>
            <a:endParaRPr lang="vi-VN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4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02E1AE20-70E3-43C9-B466-B7005EF4E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8" y="3909152"/>
            <a:ext cx="1901650" cy="2787508"/>
          </a:xfrm>
          <a:prstGeom prst="rect">
            <a:avLst/>
          </a:prstGeom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id="{B4D50E8F-3954-4B7A-8DBD-831A42BB6FF2}"/>
              </a:ext>
            </a:extLst>
          </p:cNvPr>
          <p:cNvSpPr txBox="1"/>
          <p:nvPr/>
        </p:nvSpPr>
        <p:spPr>
          <a:xfrm>
            <a:off x="1460696" y="1096633"/>
            <a:ext cx="92706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BT2: Viết lệnh điều khiển Rùa vẽ hình sau:</a:t>
            </a:r>
            <a:endParaRPr lang="vi-VN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733B8-6209-9DC0-7006-36BC957C0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6" t="7968" r="11067" b="5314"/>
          <a:stretch/>
        </p:blipFill>
        <p:spPr>
          <a:xfrm>
            <a:off x="4536373" y="1697633"/>
            <a:ext cx="3360717" cy="3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0591E-4D94-8655-0AE2-36EE177A4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237EB-CD6E-CD22-C5A4-DDBABF10B7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6" t="7968" r="11067" b="5314"/>
          <a:stretch/>
        </p:blipFill>
        <p:spPr>
          <a:xfrm>
            <a:off x="489119" y="864190"/>
            <a:ext cx="3360717" cy="3260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44072-DD7B-2B81-2BEB-DE2098C7A727}"/>
              </a:ext>
            </a:extLst>
          </p:cNvPr>
          <p:cNvSpPr txBox="1"/>
          <p:nvPr/>
        </p:nvSpPr>
        <p:spPr>
          <a:xfrm>
            <a:off x="2267449" y="2396392"/>
            <a:ext cx="1377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9EBB27-3B1E-9B30-EAE9-9AA00CCDB747}"/>
              </a:ext>
            </a:extLst>
          </p:cNvPr>
          <p:cNvSpPr/>
          <p:nvPr/>
        </p:nvSpPr>
        <p:spPr>
          <a:xfrm>
            <a:off x="2071505" y="2396392"/>
            <a:ext cx="195944" cy="1959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894E1F-B51A-85A8-ECCD-A2251D12EA39}"/>
              </a:ext>
            </a:extLst>
          </p:cNvPr>
          <p:cNvSpPr/>
          <p:nvPr/>
        </p:nvSpPr>
        <p:spPr>
          <a:xfrm>
            <a:off x="4084373" y="1900052"/>
            <a:ext cx="7482193" cy="3260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Muốn vẽ m hình vuông quay xung quanh 1 điểm và có khoảng cách đều nhau, ta xoay góc 360/m</a:t>
            </a:r>
          </a:p>
        </p:txBody>
      </p:sp>
    </p:spTree>
    <p:extLst>
      <p:ext uri="{BB962C8B-B14F-4D97-AF65-F5344CB8AC3E}">
        <p14:creationId xmlns:p14="http://schemas.microsoft.com/office/powerpoint/2010/main" val="19098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9341" y="5546495"/>
            <a:ext cx="644482" cy="953834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6941" y="5584612"/>
            <a:ext cx="608593" cy="915717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73910" y="5622278"/>
            <a:ext cx="619224" cy="916168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78620" y="5615116"/>
            <a:ext cx="629900" cy="92333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1BA00993-B4C5-455F-9B55-53111F655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-717452" y="-112544"/>
            <a:ext cx="12675903" cy="55285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35FECE-3511-498B-AF41-CEF31A61FE8C}"/>
              </a:ext>
            </a:extLst>
          </p:cNvPr>
          <p:cNvSpPr/>
          <p:nvPr/>
        </p:nvSpPr>
        <p:spPr>
          <a:xfrm>
            <a:off x="4509033" y="837645"/>
            <a:ext cx="4052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 cần ghi nhớ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FF661F47-DDD2-4E54-9235-0E527EA44A97}"/>
              </a:ext>
            </a:extLst>
          </p:cNvPr>
          <p:cNvSpPr txBox="1"/>
          <p:nvPr/>
        </p:nvSpPr>
        <p:spPr>
          <a:xfrm>
            <a:off x="1114457" y="1844716"/>
            <a:ext cx="1032148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vi-VN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[&lt;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&gt;]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n lần &lt;các câu lệnh&gt;</a:t>
            </a:r>
            <a:endParaRPr lang="vi-VN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♣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epeat m[R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epeat n [&lt;các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</a:t>
            </a:r>
            <a:r>
              <a:rPr lang="vi-V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&gt;]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k]</a:t>
            </a:r>
          </a:p>
          <a:p>
            <a:r>
              <a:rPr lang="vi-VN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m lần lệnh Repeat n[&lt;các câu lệnh&gt;], vẽ xong 1 hình quay phải k độ.</a:t>
            </a:r>
            <a:endParaRPr lang="vi-VN" altLang="zh-C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C2DAF43-AAE7-4389-ABC4-3DC94628C246}"/>
              </a:ext>
            </a:extLst>
          </p:cNvPr>
          <p:cNvSpPr txBox="1"/>
          <p:nvPr/>
        </p:nvSpPr>
        <p:spPr>
          <a:xfrm>
            <a:off x="1659989" y="2153828"/>
            <a:ext cx="8665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vi-VN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Câu lệnh lặp lồng nhau</a:t>
            </a:r>
            <a:endParaRPr lang="zh-CN" altLang="en-US" sz="40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181136" y="890649"/>
            <a:ext cx="8818606" cy="3947160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4073031" y="2105819"/>
            <a:ext cx="741275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600" dirty="0">
                <a:solidFill>
                  <a:srgbClr val="FF0000"/>
                </a:solidFill>
              </a:rPr>
              <a:t>Sử </a:t>
            </a:r>
            <a:r>
              <a:rPr lang="vi-VN" altLang="zh-CN" sz="3600">
                <a:solidFill>
                  <a:srgbClr val="FF0000"/>
                </a:solidFill>
              </a:rPr>
              <a:t>dụng </a:t>
            </a:r>
            <a:r>
              <a:rPr lang="en-US" altLang="zh-CN" sz="3600">
                <a:solidFill>
                  <a:srgbClr val="FF0000"/>
                </a:solidFill>
              </a:rPr>
              <a:t>câu lệnh lặp trong </a:t>
            </a:r>
            <a:r>
              <a:rPr lang="vi-VN" altLang="zh-CN" sz="3600">
                <a:solidFill>
                  <a:srgbClr val="FF0000"/>
                </a:solidFill>
              </a:rPr>
              <a:t>logo </a:t>
            </a:r>
            <a:r>
              <a:rPr lang="vi-VN" altLang="zh-CN" sz="3600" dirty="0">
                <a:solidFill>
                  <a:srgbClr val="FF0000"/>
                </a:solidFill>
              </a:rPr>
              <a:t>để vẽ hình </a:t>
            </a:r>
            <a:r>
              <a:rPr lang="vi-VN" altLang="zh-CN" sz="3600">
                <a:solidFill>
                  <a:srgbClr val="FF0000"/>
                </a:solidFill>
              </a:rPr>
              <a:t>vuông </a:t>
            </a:r>
            <a:r>
              <a:rPr lang="en-US" altLang="zh-CN" sz="3600">
                <a:solidFill>
                  <a:srgbClr val="FF0000"/>
                </a:solidFill>
              </a:rPr>
              <a:t>màu đỏ, nét vẽ 4 </a:t>
            </a:r>
            <a:r>
              <a:rPr lang="vi-VN" altLang="zh-CN" sz="3600">
                <a:solidFill>
                  <a:srgbClr val="FF0000"/>
                </a:solidFill>
              </a:rPr>
              <a:t>có </a:t>
            </a:r>
            <a:r>
              <a:rPr lang="vi-VN" altLang="zh-CN" sz="3600" dirty="0">
                <a:solidFill>
                  <a:srgbClr val="FF0000"/>
                </a:solidFill>
              </a:rPr>
              <a:t>độ dài cạnh là 100 bước rùa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07101-CF0B-423B-A6F4-A9F6BF6B404A}"/>
              </a:ext>
            </a:extLst>
          </p:cNvPr>
          <p:cNvSpPr txBox="1"/>
          <p:nvPr/>
        </p:nvSpPr>
        <p:spPr>
          <a:xfrm>
            <a:off x="134815" y="7255157"/>
            <a:ext cx="260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vi.wikipedia.org/wiki/Chim_m%C3%A0o_v%C3%A0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819" y="3429000"/>
            <a:ext cx="1799256" cy="26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D1036-7DFF-A266-E48C-316591BD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03" y="277876"/>
            <a:ext cx="4412940" cy="375973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E2B6BBD-F182-F5D7-3DB4-1CB85379A23C}"/>
              </a:ext>
            </a:extLst>
          </p:cNvPr>
          <p:cNvSpPr/>
          <p:nvPr/>
        </p:nvSpPr>
        <p:spPr>
          <a:xfrm>
            <a:off x="1509942" y="4037610"/>
            <a:ext cx="9439108" cy="147992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2060"/>
              </a:solidFill>
            </a:endParaRPr>
          </a:p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CA26A2-1680-AE4B-74B9-24ACB518AF13}"/>
              </a:ext>
            </a:extLst>
          </p:cNvPr>
          <p:cNvSpPr txBox="1"/>
          <p:nvPr/>
        </p:nvSpPr>
        <p:spPr>
          <a:xfrm>
            <a:off x="1932540" y="4238961"/>
            <a:ext cx="83269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</a:rPr>
              <a:t>- Hình trên được tạo bởi những hình gì?</a:t>
            </a:r>
          </a:p>
          <a:p>
            <a:pPr algn="just"/>
            <a:r>
              <a:rPr lang="en-US" sz="3200" b="1">
                <a:solidFill>
                  <a:srgbClr val="FF0000"/>
                </a:solidFill>
              </a:rPr>
              <a:t>- Những hình này có đặc điểm gì?</a:t>
            </a:r>
          </a:p>
        </p:txBody>
      </p:sp>
    </p:spTree>
    <p:extLst>
      <p:ext uri="{BB962C8B-B14F-4D97-AF65-F5344CB8AC3E}">
        <p14:creationId xmlns:p14="http://schemas.microsoft.com/office/powerpoint/2010/main" val="281926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1659989" y="2153828"/>
            <a:ext cx="8665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vi-VN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altLang="zh-CN" sz="4000" b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Câu lệnh lặp lồng nhau</a:t>
            </a:r>
            <a:endParaRPr lang="zh-CN" altLang="en-US" sz="40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288762" y="2923269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61330" y="3269960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8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1439444" y="1914845"/>
            <a:ext cx="10504026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sử dụng các câu lệnh lặp lồng nhau.</a:t>
            </a:r>
            <a:endParaRPr lang="zh-CN" altLang="en-US" sz="3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MH_Entry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1439443" y="3494290"/>
            <a:ext cx="10504027" cy="1140392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800" b="1">
                <a:solidFill>
                  <a:srgbClr val="FFFFFF"/>
                </a:solidFill>
                <a:latin typeface="+mn-ea"/>
              </a:rPr>
              <a:t> </a:t>
            </a:r>
            <a:r>
              <a:rPr lang="en-US" altLang="zh-CN" sz="3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lặp lồng nhau để vẽ hình trang trí.</a:t>
            </a:r>
            <a:endParaRPr lang="zh-CN" altLang="en-US" sz="3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H_Number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1581176" y="3496171"/>
            <a:ext cx="1246496" cy="113932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33152" y="181281"/>
            <a:ext cx="6771462" cy="1190364"/>
            <a:chOff x="3575050" y="2760925"/>
            <a:chExt cx="6911861" cy="1190364"/>
          </a:xfrm>
        </p:grpSpPr>
        <p:sp>
          <p:nvSpPr>
            <p:cNvPr id="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16"/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5687049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/>
            <p:cNvGrpSpPr/>
            <p:nvPr/>
          </p:nvGrpSpPr>
          <p:grpSpPr>
            <a:xfrm>
              <a:off x="4576033" y="2760925"/>
              <a:ext cx="5910878" cy="984885"/>
              <a:chOff x="8274717" y="3263126"/>
              <a:chExt cx="5910878" cy="98488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8274717" y="3263126"/>
                <a:ext cx="59108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thành kiến thức mới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文本框 5">
            <a:extLst>
              <a:ext uri="{FF2B5EF4-FFF2-40B4-BE49-F238E27FC236}">
                <a16:creationId xmlns:a16="http://schemas.microsoft.com/office/drawing/2014/main" id="{C8AA2B66-34AA-F737-D53F-DAF5AFDCA56F}"/>
              </a:ext>
            </a:extLst>
          </p:cNvPr>
          <p:cNvSpPr txBox="1"/>
          <p:nvPr/>
        </p:nvSpPr>
        <p:spPr>
          <a:xfrm>
            <a:off x="399686" y="2039722"/>
            <a:ext cx="117923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sau: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61C1E644-63EA-52B2-165C-95DD61146026}"/>
              </a:ext>
            </a:extLst>
          </p:cNvPr>
          <p:cNvSpPr txBox="1"/>
          <p:nvPr/>
        </p:nvSpPr>
        <p:spPr>
          <a:xfrm>
            <a:off x="1759662" y="2714984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 FD 50 RT 60 WAIT 30] RT 72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8388CE2C-59B5-A469-B63A-B592F22F3F0F}"/>
              </a:ext>
            </a:extLst>
          </p:cNvPr>
          <p:cNvSpPr txBox="1"/>
          <p:nvPr/>
        </p:nvSpPr>
        <p:spPr>
          <a:xfrm>
            <a:off x="399686" y="3558243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Vẽ hình đa giác sáu cạnh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49216493-DE7C-34DA-39C4-F854C3C0E750}"/>
              </a:ext>
            </a:extLst>
          </p:cNvPr>
          <p:cNvSpPr txBox="1"/>
          <p:nvPr/>
        </p:nvSpPr>
        <p:spPr>
          <a:xfrm>
            <a:off x="399686" y="4233505"/>
            <a:ext cx="10707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Vẽ hình đa giác sáu cạnh, vẽ xong quay một góc 360/5 độ.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C074C-30C3-B03E-B4F7-189DD2207A7C}"/>
              </a:ext>
            </a:extLst>
          </p:cNvPr>
          <p:cNvSpPr/>
          <p:nvPr/>
        </p:nvSpPr>
        <p:spPr>
          <a:xfrm>
            <a:off x="11004466" y="3558242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37B47-C039-EEEE-05DA-058804CF2DEB}"/>
              </a:ext>
            </a:extLst>
          </p:cNvPr>
          <p:cNvSpPr/>
          <p:nvPr/>
        </p:nvSpPr>
        <p:spPr>
          <a:xfrm>
            <a:off x="11004466" y="4274099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CADD42-0DE3-8EC4-50E5-5B383E1198EB}"/>
              </a:ext>
            </a:extLst>
          </p:cNvPr>
          <p:cNvSpPr/>
          <p:nvPr/>
        </p:nvSpPr>
        <p:spPr>
          <a:xfrm>
            <a:off x="4120739" y="974761"/>
            <a:ext cx="4583875" cy="8641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THẢO LUẬN NHÓM 3</a:t>
            </a:r>
          </a:p>
        </p:txBody>
      </p:sp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4EE6-7C9C-D3EB-F733-E7F389F3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A71F599C-E9BB-8B02-9635-B78C6406F013}"/>
              </a:ext>
            </a:extLst>
          </p:cNvPr>
          <p:cNvSpPr txBox="1"/>
          <p:nvPr/>
        </p:nvSpPr>
        <p:spPr>
          <a:xfrm>
            <a:off x="296768" y="1138176"/>
            <a:ext cx="117923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sau: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8A6714B9-00C5-89E2-CECF-4274056F4A48}"/>
              </a:ext>
            </a:extLst>
          </p:cNvPr>
          <p:cNvSpPr txBox="1"/>
          <p:nvPr/>
        </p:nvSpPr>
        <p:spPr>
          <a:xfrm>
            <a:off x="1140031" y="1910547"/>
            <a:ext cx="105334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5 [REPEAT 6 [ FD 50 RT 60 WAIT 30] RT 72]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BE6DA798-4ACD-D082-8324-87ABAA0F6780}"/>
              </a:ext>
            </a:extLst>
          </p:cNvPr>
          <p:cNvSpPr txBox="1"/>
          <p:nvPr/>
        </p:nvSpPr>
        <p:spPr>
          <a:xfrm>
            <a:off x="296768" y="2844225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Vẽ hình đa giác sáu cạnh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705AEE60-2D00-1EFF-A54A-4B75ED6A3C6D}"/>
              </a:ext>
            </a:extLst>
          </p:cNvPr>
          <p:cNvSpPr txBox="1"/>
          <p:nvPr/>
        </p:nvSpPr>
        <p:spPr>
          <a:xfrm>
            <a:off x="296768" y="3519487"/>
            <a:ext cx="10707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Vẽ hình đa giác sáu cạnh, vẽ xong quay một góc 360/5 độ.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9FB38-F15C-BA23-3C05-39E0F356E5E4}"/>
              </a:ext>
            </a:extLst>
          </p:cNvPr>
          <p:cNvSpPr/>
          <p:nvPr/>
        </p:nvSpPr>
        <p:spPr>
          <a:xfrm>
            <a:off x="10901548" y="2844224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947BE-8C77-7E57-A3CA-244B314D35C6}"/>
              </a:ext>
            </a:extLst>
          </p:cNvPr>
          <p:cNvSpPr/>
          <p:nvPr/>
        </p:nvSpPr>
        <p:spPr>
          <a:xfrm>
            <a:off x="10901548" y="3560081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8A04FF94-497D-60EA-DE28-EC2F2E19FEDE}"/>
              </a:ext>
            </a:extLst>
          </p:cNvPr>
          <p:cNvSpPr txBox="1"/>
          <p:nvPr/>
        </p:nvSpPr>
        <p:spPr>
          <a:xfrm>
            <a:off x="296768" y="4194749"/>
            <a:ext cx="1041477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Lặp lại 5 lần, mỗi lần vẽ một hình đa giác sáu cạnh, vẽ xong quay một góc 72 độ.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64721-01AE-504B-B148-1DC85F16C534}"/>
              </a:ext>
            </a:extLst>
          </p:cNvPr>
          <p:cNvSpPr/>
          <p:nvPr/>
        </p:nvSpPr>
        <p:spPr>
          <a:xfrm>
            <a:off x="10901548" y="4275938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C4268-1D3A-5849-2D9F-297677FF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7CFE6079-E785-D4F6-67EA-6C446E48DD9D}"/>
              </a:ext>
            </a:extLst>
          </p:cNvPr>
          <p:cNvSpPr txBox="1"/>
          <p:nvPr/>
        </p:nvSpPr>
        <p:spPr>
          <a:xfrm>
            <a:off x="399686" y="1873468"/>
            <a:ext cx="117923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sau: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60F6AD56-1C92-440E-A6CD-A7457E346741}"/>
              </a:ext>
            </a:extLst>
          </p:cNvPr>
          <p:cNvSpPr txBox="1"/>
          <p:nvPr/>
        </p:nvSpPr>
        <p:spPr>
          <a:xfrm>
            <a:off x="1759662" y="2548730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 FD 50 RT 60 WAIT 30] RT 72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C59CA3F7-1EF6-46EE-6999-5BCDB244EE90}"/>
              </a:ext>
            </a:extLst>
          </p:cNvPr>
          <p:cNvSpPr txBox="1"/>
          <p:nvPr/>
        </p:nvSpPr>
        <p:spPr>
          <a:xfrm>
            <a:off x="399686" y="3391989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Vẽ hình đa giác sáu cạnh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0BA08DE5-0FA3-AACD-78FF-B2FFFDD2656D}"/>
              </a:ext>
            </a:extLst>
          </p:cNvPr>
          <p:cNvSpPr txBox="1"/>
          <p:nvPr/>
        </p:nvSpPr>
        <p:spPr>
          <a:xfrm>
            <a:off x="399686" y="4067251"/>
            <a:ext cx="10707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Vẽ hình đa giác sáu cạnh, vẽ xong quay một góc 360/5 độ.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3D082-2149-3256-5F65-CE0E2A64D073}"/>
              </a:ext>
            </a:extLst>
          </p:cNvPr>
          <p:cNvSpPr/>
          <p:nvPr/>
        </p:nvSpPr>
        <p:spPr>
          <a:xfrm>
            <a:off x="11004466" y="3391988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B6796-C6D9-6B03-B14C-1C3F6FBDECC6}"/>
              </a:ext>
            </a:extLst>
          </p:cNvPr>
          <p:cNvSpPr/>
          <p:nvPr/>
        </p:nvSpPr>
        <p:spPr>
          <a:xfrm>
            <a:off x="11004466" y="4107845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AECB4A-94DC-03C6-0849-A30268A7B4EA}"/>
              </a:ext>
            </a:extLst>
          </p:cNvPr>
          <p:cNvSpPr/>
          <p:nvPr/>
        </p:nvSpPr>
        <p:spPr>
          <a:xfrm>
            <a:off x="4439393" y="578557"/>
            <a:ext cx="3313214" cy="8583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BÁO CÁO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Green checkmark">
                <a:extLst>
                  <a:ext uri="{FF2B5EF4-FFF2-40B4-BE49-F238E27FC236}">
                    <a16:creationId xmlns:a16="http://schemas.microsoft.com/office/drawing/2014/main" id="{7E817DA7-5E53-0A3D-67BC-165A95C4A23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8501987"/>
                  </p:ext>
                </p:extLst>
              </p:nvPr>
            </p:nvGraphicFramePr>
            <p:xfrm>
              <a:off x="11115396" y="3978076"/>
              <a:ext cx="676918" cy="76312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76918" cy="763123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423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Green checkmark">
                <a:extLst>
                  <a:ext uri="{FF2B5EF4-FFF2-40B4-BE49-F238E27FC236}">
                    <a16:creationId xmlns:a16="http://schemas.microsoft.com/office/drawing/2014/main" id="{7E817DA7-5E53-0A3D-67BC-165A95C4A2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15396" y="3978076"/>
                <a:ext cx="676918" cy="763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7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EC7E1-EC60-9EF2-5E3A-259606293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119F78B5-9DBD-6F3B-E887-D1570938007F}"/>
              </a:ext>
            </a:extLst>
          </p:cNvPr>
          <p:cNvSpPr txBox="1"/>
          <p:nvPr/>
        </p:nvSpPr>
        <p:spPr>
          <a:xfrm>
            <a:off x="296768" y="1138176"/>
            <a:ext cx="117923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thực hiện công việc nào dưới đây khi nhận được các lệnh sau: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770A58B0-D790-A132-6C2D-7A5CD4179457}"/>
              </a:ext>
            </a:extLst>
          </p:cNvPr>
          <p:cNvSpPr txBox="1"/>
          <p:nvPr/>
        </p:nvSpPr>
        <p:spPr>
          <a:xfrm>
            <a:off x="1140031" y="1910547"/>
            <a:ext cx="105334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5 [REPEAT 6 [ FD 50 RT 60 WAIT 30] RT 72]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C1C9CB94-243A-3779-C302-B9475F4B9983}"/>
              </a:ext>
            </a:extLst>
          </p:cNvPr>
          <p:cNvSpPr txBox="1"/>
          <p:nvPr/>
        </p:nvSpPr>
        <p:spPr>
          <a:xfrm>
            <a:off x="296768" y="2844225"/>
            <a:ext cx="830492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Vẽ hình đa giác sáu cạnh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7DB38F68-9EDD-6B78-31AF-45EF2C6ED21E}"/>
              </a:ext>
            </a:extLst>
          </p:cNvPr>
          <p:cNvSpPr txBox="1"/>
          <p:nvPr/>
        </p:nvSpPr>
        <p:spPr>
          <a:xfrm>
            <a:off x="296768" y="3519487"/>
            <a:ext cx="107074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Vẽ hình đa giác sáu cạnh, vẽ xong quay một góc 360/5 độ.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3C970-3777-0AE0-8B06-E24010520233}"/>
              </a:ext>
            </a:extLst>
          </p:cNvPr>
          <p:cNvSpPr/>
          <p:nvPr/>
        </p:nvSpPr>
        <p:spPr>
          <a:xfrm>
            <a:off x="10901548" y="2844224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2DC84-BDE6-4577-3287-F04895460DD6}"/>
              </a:ext>
            </a:extLst>
          </p:cNvPr>
          <p:cNvSpPr/>
          <p:nvPr/>
        </p:nvSpPr>
        <p:spPr>
          <a:xfrm>
            <a:off x="10901548" y="3560081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4A06CBBA-278D-D9E2-951E-E595980B771A}"/>
              </a:ext>
            </a:extLst>
          </p:cNvPr>
          <p:cNvSpPr txBox="1"/>
          <p:nvPr/>
        </p:nvSpPr>
        <p:spPr>
          <a:xfrm>
            <a:off x="296768" y="4194749"/>
            <a:ext cx="1041477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Lặp lại 5 lần, mỗi lần vẽ một hình đa giác sáu cạnh, vẽ xong quay một góc 72 độ.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ABB1E0-8B1B-CC1A-9AE7-202BA08E2F21}"/>
              </a:ext>
            </a:extLst>
          </p:cNvPr>
          <p:cNvSpPr/>
          <p:nvPr/>
        </p:nvSpPr>
        <p:spPr>
          <a:xfrm>
            <a:off x="10901548" y="4275938"/>
            <a:ext cx="771896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Green checkmark">
                <a:extLst>
                  <a:ext uri="{FF2B5EF4-FFF2-40B4-BE49-F238E27FC236}">
                    <a16:creationId xmlns:a16="http://schemas.microsoft.com/office/drawing/2014/main" id="{288526B9-E973-1E78-3CCF-3E2B63556FB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3084836"/>
                  </p:ext>
                </p:extLst>
              </p:nvPr>
            </p:nvGraphicFramePr>
            <p:xfrm>
              <a:off x="11004216" y="4232872"/>
              <a:ext cx="676918" cy="76312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676918" cy="763123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8423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Green checkmark">
                <a:extLst>
                  <a:ext uri="{FF2B5EF4-FFF2-40B4-BE49-F238E27FC236}">
                    <a16:creationId xmlns:a16="http://schemas.microsoft.com/office/drawing/2014/main" id="{288526B9-E973-1E78-3CCF-3E2B63556F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04216" y="4232872"/>
                <a:ext cx="676918" cy="7631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99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682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Impact</vt:lpstr>
      <vt:lpstr>华文细黑</vt:lpstr>
      <vt:lpstr>等线</vt:lpstr>
      <vt:lpstr>Arial</vt:lpstr>
      <vt:lpstr>汉仪黑荔枝体简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Hai Yen</cp:lastModifiedBy>
  <cp:revision>99</cp:revision>
  <dcterms:created xsi:type="dcterms:W3CDTF">2017-06-13T00:50:55Z</dcterms:created>
  <dcterms:modified xsi:type="dcterms:W3CDTF">2024-03-06T15:45:47Z</dcterms:modified>
</cp:coreProperties>
</file>