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83" r:id="rId3"/>
    <p:sldId id="272" r:id="rId4"/>
    <p:sldId id="297" r:id="rId5"/>
    <p:sldId id="298" r:id="rId6"/>
    <p:sldId id="299" r:id="rId7"/>
    <p:sldId id="301" r:id="rId8"/>
    <p:sldId id="290" r:id="rId9"/>
    <p:sldId id="257" r:id="rId10"/>
    <p:sldId id="287" r:id="rId11"/>
    <p:sldId id="258" r:id="rId12"/>
    <p:sldId id="313" r:id="rId13"/>
    <p:sldId id="281" r:id="rId14"/>
    <p:sldId id="302" r:id="rId15"/>
    <p:sldId id="303" r:id="rId16"/>
    <p:sldId id="267" r:id="rId17"/>
    <p:sldId id="305" r:id="rId18"/>
    <p:sldId id="282" r:id="rId19"/>
    <p:sldId id="308" r:id="rId20"/>
    <p:sldId id="309" r:id="rId21"/>
    <p:sldId id="312" r:id="rId22"/>
    <p:sldId id="265" r:id="rId23"/>
    <p:sldId id="311" r:id="rId24"/>
    <p:sldId id="310" r:id="rId25"/>
    <p:sldId id="264"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0000"/>
    <a:srgbClr val="33CCFF"/>
    <a:srgbClr val="92D050"/>
    <a:srgbClr val="CC00FF"/>
    <a:srgbClr val="5B9BD5"/>
    <a:srgbClr val="CC00CC"/>
    <a:srgbClr val="3333CC"/>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504" autoAdjust="0"/>
  </p:normalViewPr>
  <p:slideViewPr>
    <p:cSldViewPr snapToGrid="0">
      <p:cViewPr varScale="1">
        <p:scale>
          <a:sx n="45" d="100"/>
          <a:sy n="45" d="100"/>
        </p:scale>
        <p:origin x="8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02F56-0700-4E70-94D0-E214F6DD0307}"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8D6CE-9CBE-4EE0-9062-C00013BD4E2E}" type="slidenum">
              <a:rPr lang="en-US" smtClean="0"/>
              <a:t>‹#›</a:t>
            </a:fld>
            <a:endParaRPr lang="en-US"/>
          </a:p>
        </p:txBody>
      </p:sp>
    </p:spTree>
    <p:extLst>
      <p:ext uri="{BB962C8B-B14F-4D97-AF65-F5344CB8AC3E}">
        <p14:creationId xmlns:p14="http://schemas.microsoft.com/office/powerpoint/2010/main" val="266556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FF0000"/>
                </a:solidFill>
                <a:effectLst/>
                <a:latin typeface="Times New Roman" panose="02020603050405020304" pitchFamily="18" charset="0"/>
                <a:ea typeface="MS Mincho" panose="02020609040205080304" pitchFamily="49" charset="-128"/>
              </a:rPr>
              <a:t>Ngoài các thầy cô giáo trong nhà trường, đến dự với tiết học của chúng mình còn có một người bạn nữa. Để xem người bạn này là ai, chúng mình cùng tham gia một trò chơi nhé! Trò chơi mang tên là lật mảnh ghép. Nhiệm vụ của các bạn là chọn mảnh ghép và lần lượt trả lời các câu hỏi. Nếu trả lời đúng, mảnh ghép đó sẽ được mở ra. Chúng mình đã sẵn sàng tham gia trò chơi chưa?</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2</a:t>
            </a:fld>
            <a:endParaRPr lang="en-US"/>
          </a:p>
        </p:txBody>
      </p:sp>
    </p:spTree>
    <p:extLst>
      <p:ext uri="{BB962C8B-B14F-4D97-AF65-F5344CB8AC3E}">
        <p14:creationId xmlns:p14="http://schemas.microsoft.com/office/powerpoint/2010/main" val="318941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solidFill>
                  <a:srgbClr val="0070C0"/>
                </a:solidFill>
                <a:effectLst/>
                <a:latin typeface="Times New Roman" panose="02020603050405020304" pitchFamily="18" charset="0"/>
                <a:ea typeface="Times New Roman" panose="02020603050405020304" pitchFamily="18" charset="0"/>
              </a:rPr>
              <a:t>Nếu không có ý thức đề phòng cái tai nạn về điện khi sử dụng máy tính, chúng mình có thể gặp phải rất nhiều các tình huống nguy hiểm. Vậy các bạn hãy giúp tớ kể các tình huống gây mất an toàn về điện khi sử dụng máy tính nhé!</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70C0"/>
                </a:solidFill>
                <a:effectLst/>
                <a:latin typeface="Times New Roman" panose="02020603050405020304" pitchFamily="18" charset="0"/>
                <a:ea typeface="Times New Roman" panose="02020603050405020304" pitchFamily="18" charset="0"/>
              </a:rPr>
              <a:t>GV: </a:t>
            </a:r>
            <a:r>
              <a:rPr lang="en-US" sz="1800">
                <a:solidFill>
                  <a:srgbClr val="FF0000"/>
                </a:solidFill>
                <a:effectLst/>
                <a:latin typeface="Times New Roman" panose="02020603050405020304" pitchFamily="18" charset="0"/>
                <a:ea typeface="Times New Roman" panose="02020603050405020304" pitchFamily="18" charset="0"/>
              </a:rPr>
              <a:t>Các con thảo luận nhóm và kể ra tình huống gây mất an toàn về điện khi sử dụng máy tính vào bảng nhóm nhé! Thời gian thảo luận là 3’.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17</a:t>
            </a:fld>
            <a:endParaRPr lang="en-US"/>
          </a:p>
        </p:txBody>
      </p:sp>
    </p:spTree>
    <p:extLst>
      <p:ext uri="{BB962C8B-B14F-4D97-AF65-F5344CB8AC3E}">
        <p14:creationId xmlns:p14="http://schemas.microsoft.com/office/powerpoint/2010/main" val="274440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Nếu không có ý thức đề phòng tai nạn về điện khi sử dụng máy tính, chúng mình sẽ gặp phải rất nhiều các tình huống nguy hiểm. Các con hãy trả đổi…</a:t>
            </a:r>
          </a:p>
        </p:txBody>
      </p:sp>
      <p:sp>
        <p:nvSpPr>
          <p:cNvPr id="4" name="Slide Number Placeholder 3"/>
          <p:cNvSpPr>
            <a:spLocks noGrp="1"/>
          </p:cNvSpPr>
          <p:nvPr>
            <p:ph type="sldNum" sz="quarter" idx="5"/>
          </p:nvPr>
        </p:nvSpPr>
        <p:spPr/>
        <p:txBody>
          <a:bodyPr/>
          <a:lstStyle/>
          <a:p>
            <a:fld id="{FA78D6CE-9CBE-4EE0-9062-C00013BD4E2E}" type="slidenum">
              <a:rPr lang="en-US" smtClean="0"/>
              <a:t>18</a:t>
            </a:fld>
            <a:endParaRPr lang="en-US"/>
          </a:p>
        </p:txBody>
      </p:sp>
    </p:spTree>
    <p:extLst>
      <p:ext uri="{BB962C8B-B14F-4D97-AF65-F5344CB8AC3E}">
        <p14:creationId xmlns:p14="http://schemas.microsoft.com/office/powerpoint/2010/main" val="411890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0000"/>
                </a:solidFill>
                <a:effectLst/>
                <a:latin typeface="Times New Roman" panose="02020603050405020304" pitchFamily="18" charset="0"/>
                <a:ea typeface="Times New Roman" panose="02020603050405020304" pitchFamily="18" charset="0"/>
              </a:rPr>
              <a:t>Cô khen cả lớp chúng ta đã nhận ra những tình huống gây mất an toàn về điện. Chúng mình hãy nhớ cần phải có ý thức đề phòng các tai nạn về điện khi sử dụng máy tính để không gặp phải những tai nạn đáng tiếc xảy ra nhé!</a:t>
            </a:r>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19</a:t>
            </a:fld>
            <a:endParaRPr lang="en-US"/>
          </a:p>
        </p:txBody>
      </p:sp>
    </p:spTree>
    <p:extLst>
      <p:ext uri="{BB962C8B-B14F-4D97-AF65-F5344CB8AC3E}">
        <p14:creationId xmlns:p14="http://schemas.microsoft.com/office/powerpoint/2010/main" val="138582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Như vây, các con đã tìm được quy tắc an toàn về điện khi sử dụng máy tính cũng như nhận ra các tình huống gây mất an toàn về điện. Bây giờ, chúng mình cùng chuyển sang phần tiếp theo: luyện tập</a:t>
            </a:r>
          </a:p>
          <a:p>
            <a:endParaRPr lang="en-US"/>
          </a:p>
          <a:p>
            <a:r>
              <a:rPr lang="en-US"/>
              <a:t>Để thực hiện hoạt động này, cô mời các bạn sẽ thảo luận nhóm trong 1’ nhé!</a:t>
            </a:r>
          </a:p>
        </p:txBody>
      </p:sp>
      <p:sp>
        <p:nvSpPr>
          <p:cNvPr id="4" name="Slide Number Placeholder 3"/>
          <p:cNvSpPr>
            <a:spLocks noGrp="1"/>
          </p:cNvSpPr>
          <p:nvPr>
            <p:ph type="sldNum" sz="quarter" idx="5"/>
          </p:nvPr>
        </p:nvSpPr>
        <p:spPr/>
        <p:txBody>
          <a:bodyPr/>
          <a:lstStyle/>
          <a:p>
            <a:fld id="{FA78D6CE-9CBE-4EE0-9062-C00013BD4E2E}" type="slidenum">
              <a:rPr lang="en-US" smtClean="0"/>
              <a:t>20</a:t>
            </a:fld>
            <a:endParaRPr lang="en-US"/>
          </a:p>
        </p:txBody>
      </p:sp>
    </p:spTree>
    <p:extLst>
      <p:ext uri="{BB962C8B-B14F-4D97-AF65-F5344CB8AC3E}">
        <p14:creationId xmlns:p14="http://schemas.microsoft.com/office/powerpoint/2010/main" val="421425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0000"/>
                </a:solidFill>
                <a:effectLst/>
                <a:latin typeface="Times New Roman" panose="02020603050405020304" pitchFamily="18" charset="0"/>
                <a:ea typeface="MS Mincho" panose="02020609040205080304" pitchFamily="49" charset="-128"/>
              </a:rPr>
              <a:t>Các bạn ơi! Bạn Máy tính còn có một thử thách dành cho lớp chúng mình để xem các bạn đã biết thực hiện an toàn về điện khi dùng máy tính chưa. Chúng mình cùng xem thử thách là gì nhé!</a:t>
            </a:r>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21</a:t>
            </a:fld>
            <a:endParaRPr lang="en-US"/>
          </a:p>
        </p:txBody>
      </p:sp>
    </p:spTree>
    <p:extLst>
      <p:ext uri="{BB962C8B-B14F-4D97-AF65-F5344CB8AC3E}">
        <p14:creationId xmlns:p14="http://schemas.microsoft.com/office/powerpoint/2010/main" val="3095371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23</a:t>
            </a:fld>
            <a:endParaRPr lang="en-US"/>
          </a:p>
        </p:txBody>
      </p:sp>
    </p:spTree>
    <p:extLst>
      <p:ext uri="{BB962C8B-B14F-4D97-AF65-F5344CB8AC3E}">
        <p14:creationId xmlns:p14="http://schemas.microsoft.com/office/powerpoint/2010/main" val="1149034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FF0000"/>
                </a:solidFill>
                <a:effectLst/>
                <a:latin typeface="Times New Roman" panose="02020603050405020304" pitchFamily="18" charset="0"/>
                <a:ea typeface="MS Mincho" panose="02020609040205080304" pitchFamily="49" charset="-128"/>
              </a:rPr>
              <a:t>Cô rất vui vì hôm nay chúng ta đã giúp đỡ được bạn máy tính. Hi vọng, thông qua việc giúp đỡ bạn máy tính, chúng mình cũng đã nắm được quy tắc an toàn điện khi dùng máy tính và có ý thức đề phòng các tai nạn về điện khi sử dụng máy tính.   Chúng mình hãy cùng chia sẻ và nhắc nhở người thân trong gia đình thực hiện an toàn điện khi dùng máy tính.</a:t>
            </a:r>
            <a:endParaRPr lang="en-US"/>
          </a:p>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24</a:t>
            </a:fld>
            <a:endParaRPr lang="en-US"/>
          </a:p>
        </p:txBody>
      </p:sp>
    </p:spTree>
    <p:extLst>
      <p:ext uri="{BB962C8B-B14F-4D97-AF65-F5344CB8AC3E}">
        <p14:creationId xmlns:p14="http://schemas.microsoft.com/office/powerpoint/2010/main" val="300846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rgbClr val="FF0000"/>
                </a:solidFill>
                <a:effectLst/>
                <a:latin typeface="Times New Roman" panose="02020603050405020304" pitchFamily="18" charset="0"/>
                <a:ea typeface="MS Mincho" panose="02020609040205080304" pitchFamily="49" charset="-128"/>
              </a:rPr>
              <a:t>Các con có đồng ý giúp bạn Máy tính không? Để giúp bạn máy tính, chúng mình cùng đi tìm hiểu các quy tắc an toàn về điện khi sử dụng máy tính và các tình huống gây mất an toàn về điện khi sử dụng máy tính nhé!</a:t>
            </a:r>
            <a:endParaRPr lang="en-US" sz="1200">
              <a:effectLst/>
              <a:latin typeface="Times New Roman" panose="02020603050405020304" pitchFamily="18" charset="0"/>
              <a:ea typeface="Times New Roman" panose="02020603050405020304" pitchFamily="18" charset="0"/>
            </a:endParaRPr>
          </a:p>
          <a:p>
            <a:pPr algn="just"/>
            <a:r>
              <a:rPr lang="en-US" sz="1200">
                <a:solidFill>
                  <a:srgbClr val="FF0000"/>
                </a:solidFill>
                <a:effectLst/>
                <a:latin typeface="Times New Roman" panose="02020603050405020304" pitchFamily="18" charset="0"/>
                <a:ea typeface="MS Mincho" panose="02020609040205080304" pitchFamily="49" charset="-128"/>
              </a:rPr>
              <a:t>Bài 9: AN TOÀN VỀ ĐIỆN KHI SỬ DỤNG MÁY TÍNH</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7</a:t>
            </a:fld>
            <a:endParaRPr lang="en-US"/>
          </a:p>
        </p:txBody>
      </p:sp>
    </p:spTree>
    <p:extLst>
      <p:ext uri="{BB962C8B-B14F-4D97-AF65-F5344CB8AC3E}">
        <p14:creationId xmlns:p14="http://schemas.microsoft.com/office/powerpoint/2010/main" val="325883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0000"/>
                </a:solidFill>
                <a:effectLst/>
                <a:latin typeface="Times New Roman" panose="02020603050405020304" pitchFamily="18" charset="0"/>
                <a:ea typeface="MS Mincho" panose="02020609040205080304" pitchFamily="49" charset="-128"/>
              </a:rPr>
              <a:t>Đầu tiên, chúng mình sẽ cùng đi tìm hiểu an toàn về điện khi sử dụng máy tính nhé! Bạn máy tính ơi! Bây giờ chúng ta sẽ phải làm gì để tìm ra quy tắc an toàn điện?</a:t>
            </a:r>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9</a:t>
            </a:fld>
            <a:endParaRPr lang="en-US"/>
          </a:p>
        </p:txBody>
      </p:sp>
    </p:spTree>
    <p:extLst>
      <p:ext uri="{BB962C8B-B14F-4D97-AF65-F5344CB8AC3E}">
        <p14:creationId xmlns:p14="http://schemas.microsoft.com/office/powerpoint/2010/main" val="344653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Các con đã rõ yêu cầu của bạn máy tính chưa nào? Thời gian thảo luận là 3’. 3’ bắt đầu</a:t>
            </a:r>
          </a:p>
        </p:txBody>
      </p:sp>
      <p:sp>
        <p:nvSpPr>
          <p:cNvPr id="4" name="Slide Number Placeholder 3"/>
          <p:cNvSpPr>
            <a:spLocks noGrp="1"/>
          </p:cNvSpPr>
          <p:nvPr>
            <p:ph type="sldNum" sz="quarter" idx="5"/>
          </p:nvPr>
        </p:nvSpPr>
        <p:spPr/>
        <p:txBody>
          <a:bodyPr/>
          <a:lstStyle/>
          <a:p>
            <a:fld id="{FA78D6CE-9CBE-4EE0-9062-C00013BD4E2E}" type="slidenum">
              <a:rPr lang="en-US" smtClean="0"/>
              <a:t>10</a:t>
            </a:fld>
            <a:endParaRPr lang="en-US"/>
          </a:p>
        </p:txBody>
      </p:sp>
    </p:spTree>
    <p:extLst>
      <p:ext uri="{BB962C8B-B14F-4D97-AF65-F5344CB8AC3E}">
        <p14:creationId xmlns:p14="http://schemas.microsoft.com/office/powerpoint/2010/main" val="3336230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Các con đã rõ yêu cầu của bạn máy tính chưa nào? Thời gian thảo luận là 3’. 3’ bắt đầu</a:t>
            </a:r>
          </a:p>
        </p:txBody>
      </p:sp>
      <p:sp>
        <p:nvSpPr>
          <p:cNvPr id="4" name="Slide Number Placeholder 3"/>
          <p:cNvSpPr>
            <a:spLocks noGrp="1"/>
          </p:cNvSpPr>
          <p:nvPr>
            <p:ph type="sldNum" sz="quarter" idx="5"/>
          </p:nvPr>
        </p:nvSpPr>
        <p:spPr/>
        <p:txBody>
          <a:bodyPr/>
          <a:lstStyle/>
          <a:p>
            <a:fld id="{FA78D6CE-9CBE-4EE0-9062-C00013BD4E2E}" type="slidenum">
              <a:rPr lang="en-US" smtClean="0"/>
              <a:t>11</a:t>
            </a:fld>
            <a:endParaRPr lang="en-US"/>
          </a:p>
        </p:txBody>
      </p:sp>
    </p:spTree>
    <p:extLst>
      <p:ext uri="{BB962C8B-B14F-4D97-AF65-F5344CB8AC3E}">
        <p14:creationId xmlns:p14="http://schemas.microsoft.com/office/powerpoint/2010/main" val="334055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máy tính ơi. Các bạn học sinh đã tìm đúng quy tắc an toàn về điện chưa?</a:t>
            </a:r>
          </a:p>
        </p:txBody>
      </p:sp>
      <p:sp>
        <p:nvSpPr>
          <p:cNvPr id="4" name="Slide Number Placeholder 3"/>
          <p:cNvSpPr>
            <a:spLocks noGrp="1"/>
          </p:cNvSpPr>
          <p:nvPr>
            <p:ph type="sldNum" sz="quarter" idx="5"/>
          </p:nvPr>
        </p:nvSpPr>
        <p:spPr/>
        <p:txBody>
          <a:bodyPr/>
          <a:lstStyle/>
          <a:p>
            <a:fld id="{FA78D6CE-9CBE-4EE0-9062-C00013BD4E2E}" type="slidenum">
              <a:rPr lang="en-US" smtClean="0"/>
              <a:t>12</a:t>
            </a:fld>
            <a:endParaRPr lang="en-US"/>
          </a:p>
        </p:txBody>
      </p:sp>
    </p:spTree>
    <p:extLst>
      <p:ext uri="{BB962C8B-B14F-4D97-AF65-F5344CB8AC3E}">
        <p14:creationId xmlns:p14="http://schemas.microsoft.com/office/powerpoint/2010/main" val="169029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0000"/>
                </a:solidFill>
                <a:effectLst/>
                <a:latin typeface="Times New Roman" panose="02020603050405020304" pitchFamily="18" charset="0"/>
                <a:ea typeface="Times New Roman" panose="02020603050405020304" pitchFamily="18" charset="0"/>
              </a:rPr>
              <a:t>Cô khen cả lớp, các bạn đã giúp bạn máy tính tìm ra các quy tắc an toàn điện khi sử dụng máy tính. Chúng mình cũng nhớ những quy tắc này để thực hiện cho tốt nhé! Cô mời 1 bạn đọc to lại quy tắc an toàn điện khi sử dụng máy tính 1 lần nữa nào.</a:t>
            </a:r>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13</a:t>
            </a:fld>
            <a:endParaRPr lang="en-US"/>
          </a:p>
        </p:txBody>
      </p:sp>
    </p:spTree>
    <p:extLst>
      <p:ext uri="{BB962C8B-B14F-4D97-AF65-F5344CB8AC3E}">
        <p14:creationId xmlns:p14="http://schemas.microsoft.com/office/powerpoint/2010/main" val="301710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Khi sử dụng máy tính ngoài việc thực hiện đúng các quy tắc an toàn về điện, chúng mình còn cần có ý thức đề phòng các tai nạn về điện nữa đấy. Chúng mình cùng chuyển sang phần 2: Có ý thức đề phòng tai nạn về điện khi dung máy tính.</a:t>
            </a:r>
          </a:p>
          <a:p>
            <a:endParaRPr lang="en-US"/>
          </a:p>
        </p:txBody>
      </p:sp>
      <p:sp>
        <p:nvSpPr>
          <p:cNvPr id="4" name="Slide Number Placeholder 3"/>
          <p:cNvSpPr>
            <a:spLocks noGrp="1"/>
          </p:cNvSpPr>
          <p:nvPr>
            <p:ph type="sldNum" sz="quarter" idx="5"/>
          </p:nvPr>
        </p:nvSpPr>
        <p:spPr/>
        <p:txBody>
          <a:bodyPr/>
          <a:lstStyle/>
          <a:p>
            <a:fld id="{FA78D6CE-9CBE-4EE0-9062-C00013BD4E2E}" type="slidenum">
              <a:rPr lang="en-US" smtClean="0"/>
              <a:t>14</a:t>
            </a:fld>
            <a:endParaRPr lang="en-US"/>
          </a:p>
        </p:txBody>
      </p:sp>
    </p:spTree>
    <p:extLst>
      <p:ext uri="{BB962C8B-B14F-4D97-AF65-F5344CB8AC3E}">
        <p14:creationId xmlns:p14="http://schemas.microsoft.com/office/powerpoint/2010/main" val="2997447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Khi sử dụng máy tính ngoài việc thực hiện đúng các quy tắc an toàn về điện, chúng mình còn cần có ý thức đề phòng các tai nạn về điện nữa đấy. Chúng mình cùng chuyển sang phần 2: Có ý thức đề phòng tai nạn về điện khi sử dụng máy tính. Cô mời các con cùng xem 1 đoạn video và cho biết đây có phải là tình huống gây mất an toàn về điện không nhé!</a:t>
            </a:r>
          </a:p>
        </p:txBody>
      </p:sp>
      <p:sp>
        <p:nvSpPr>
          <p:cNvPr id="4" name="Slide Number Placeholder 3"/>
          <p:cNvSpPr>
            <a:spLocks noGrp="1"/>
          </p:cNvSpPr>
          <p:nvPr>
            <p:ph type="sldNum" sz="quarter" idx="5"/>
          </p:nvPr>
        </p:nvSpPr>
        <p:spPr/>
        <p:txBody>
          <a:bodyPr/>
          <a:lstStyle/>
          <a:p>
            <a:fld id="{FA78D6CE-9CBE-4EE0-9062-C00013BD4E2E}" type="slidenum">
              <a:rPr lang="en-US" smtClean="0"/>
              <a:t>15</a:t>
            </a:fld>
            <a:endParaRPr lang="en-US"/>
          </a:p>
        </p:txBody>
      </p:sp>
    </p:spTree>
    <p:extLst>
      <p:ext uri="{BB962C8B-B14F-4D97-AF65-F5344CB8AC3E}">
        <p14:creationId xmlns:p14="http://schemas.microsoft.com/office/powerpoint/2010/main" val="55070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7C4-26FD-DCEE-FE32-1FD8200C3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BC1ED-73AF-4A38-9F78-1E68C9001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8551-2F14-DE7A-13BF-5CE45BDAA3B1}"/>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257C3BB5-601D-B9A8-7757-F6FBFAEC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0C690-C6E1-080E-0A8B-BD2A8DC1E299}"/>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6081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21AF-47FD-EAFE-1685-DE320090F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59088D-55DC-8EC5-A508-F35FBF1AC4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1D851-1ECF-BDA2-BF19-70BE92A10BD0}"/>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39E34B9F-C0EF-9B13-130B-552269CB4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EA76F-7B9F-BEF6-D78A-26CBA7DDA131}"/>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20186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02C3-D42D-2990-9316-FE65115F74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A3FD9-304A-9768-AAA2-600D36029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C7DF3A-275B-34C0-A1C2-4628CE44E99F}"/>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C79ED80E-FCDB-4F24-7939-22EDC6B60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04590-269B-6389-10A8-8BACDCAEACB3}"/>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30668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0868-5528-42D1-E7B1-4490A34D9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64F15-718E-658A-56F2-047D4C40D8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E3318-010F-98E1-DBA3-66615A3E9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7CF5BE-6459-45AC-BCD0-5A06F2670948}"/>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a:extLst>
              <a:ext uri="{FF2B5EF4-FFF2-40B4-BE49-F238E27FC236}">
                <a16:creationId xmlns:a16="http://schemas.microsoft.com/office/drawing/2014/main" id="{FC82F530-B35E-18AC-CCF8-02B9A5FF1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B0CF8-FDB5-5B1F-E9F6-157282B58E0D}"/>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97378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ADA3-C2BB-CEE1-13FD-FE108E5F4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56F60E-DB1D-2F72-394F-2231C1536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3640E-F113-08D4-6FFE-CFA904E489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83B1D-5B9D-EC99-E83E-1110252EB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6FDB0-3FDE-0804-45E5-649FF1A3A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D8488-BB51-2319-EFFE-3D4DA6E67F09}"/>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8" name="Footer Placeholder 7">
            <a:extLst>
              <a:ext uri="{FF2B5EF4-FFF2-40B4-BE49-F238E27FC236}">
                <a16:creationId xmlns:a16="http://schemas.microsoft.com/office/drawing/2014/main" id="{DE90B713-D881-FBB5-AEC1-111FF2F268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18658-5442-23F2-2C00-40BD761B3B41}"/>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73135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3FAD-BC4B-0254-7077-5AB2D6A24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5D2CC6-3DD1-8C5B-C00A-822F8A1AE69C}"/>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4" name="Footer Placeholder 3">
            <a:extLst>
              <a:ext uri="{FF2B5EF4-FFF2-40B4-BE49-F238E27FC236}">
                <a16:creationId xmlns:a16="http://schemas.microsoft.com/office/drawing/2014/main" id="{CD88485C-2547-96A1-9464-A29B366A6E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A8675-451F-1641-40FB-4DF8BA386F28}"/>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980987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67457-C3AC-99E6-7EAA-F06766DB09B3}"/>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3" name="Footer Placeholder 2">
            <a:extLst>
              <a:ext uri="{FF2B5EF4-FFF2-40B4-BE49-F238E27FC236}">
                <a16:creationId xmlns:a16="http://schemas.microsoft.com/office/drawing/2014/main" id="{AF974DB6-5C9F-752E-D687-FA52B44E21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CBD2AB-8857-02FD-D4D7-E6FEB8DBA775}"/>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503088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BF4-93E8-0D00-9BF8-9E3D90387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E1FE3B-B7E4-7819-43BB-CD0C46B46F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9662E-5973-A225-A496-81B0FC796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A683A-C797-CC33-0228-8903F3972888}"/>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a:extLst>
              <a:ext uri="{FF2B5EF4-FFF2-40B4-BE49-F238E27FC236}">
                <a16:creationId xmlns:a16="http://schemas.microsoft.com/office/drawing/2014/main" id="{CFA544C5-A9A9-16DB-E731-5FC82D442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E6775-146B-AD74-28AA-B3915C73460F}"/>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80380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53FE-F4EB-C8F1-2DE7-2B74F0007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BE750-A6CB-A614-5214-7D53F5DCC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85334-AF62-5DB3-F2A6-868F5A494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EE71B-AE78-81B6-909F-03E9085F6225}"/>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a:extLst>
              <a:ext uri="{FF2B5EF4-FFF2-40B4-BE49-F238E27FC236}">
                <a16:creationId xmlns:a16="http://schemas.microsoft.com/office/drawing/2014/main" id="{FF2AD849-68B9-31D9-DA8B-E075744F1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B381F-CDB4-BD40-84FE-A048AD020EB7}"/>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56849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D1BF-CCBF-159F-C6A8-B9EE6706E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9C999-9089-6DD7-6361-A645E4F1A8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93508-93C6-87DA-28D7-3CE9C80C6275}"/>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58A89B5D-06C2-1A4C-488A-6B386E69C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EB097-D413-FA62-225A-8DA877BB3C8F}"/>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058192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FBECA-8D3C-C628-AC9F-476E60F635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B1D6A-D996-E36A-21BB-4EFE82BCE5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010E2-B0F3-6618-A550-760691BFDEA3}"/>
              </a:ext>
            </a:extLst>
          </p:cNvPr>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53523388-51E4-B0F6-2FEB-7F1F78338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0F5ED-D0F3-5FA0-B03A-0994981FBFD9}"/>
              </a:ext>
            </a:extLst>
          </p:cNvPr>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367634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CA2CF3-161D-4290-9691-8A065EC2791C}"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CA2CF3-161D-4290-9691-8A065EC2791C}"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36E67-4ED9-1A21-4B74-2E8DABAFC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19E5D5-D34C-3C1C-D8C5-3D8EC3E9E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7BA4B-22A2-E77C-BA88-E1B9754BB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11/2/2022</a:t>
            </a:fld>
            <a:endParaRPr lang="en-US"/>
          </a:p>
        </p:txBody>
      </p:sp>
      <p:sp>
        <p:nvSpPr>
          <p:cNvPr id="5" name="Footer Placeholder 4">
            <a:extLst>
              <a:ext uri="{FF2B5EF4-FFF2-40B4-BE49-F238E27FC236}">
                <a16:creationId xmlns:a16="http://schemas.microsoft.com/office/drawing/2014/main" id="{D4160223-9132-1ACB-F5D5-82BA81306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497D2B-C17F-A4A4-A6FE-3D20F6F12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2275890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0.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5.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41.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0.gif"/><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slideLayout" Target="../slideLayouts/slideLayout2.xml"/><Relationship Id="rId21" Type="http://schemas.openxmlformats.org/officeDocument/2006/relationships/slide" Target="slide6.xml"/><Relationship Id="rId7" Type="http://schemas.openxmlformats.org/officeDocument/2006/relationships/image" Target="../media/image6.gif"/><Relationship Id="rId12" Type="http://schemas.openxmlformats.org/officeDocument/2006/relationships/image" Target="../media/image10.png"/><Relationship Id="rId17" Type="http://schemas.openxmlformats.org/officeDocument/2006/relationships/slide" Target="slide3.xml"/><Relationship Id="rId2" Type="http://schemas.openxmlformats.org/officeDocument/2006/relationships/audio" Target="../media/media1.wma"/><Relationship Id="rId16" Type="http://schemas.microsoft.com/office/2007/relationships/hdphoto" Target="../media/hdphoto1.wdp"/><Relationship Id="rId20" Type="http://schemas.openxmlformats.org/officeDocument/2006/relationships/image" Target="../media/image14.png"/><Relationship Id="rId1" Type="http://schemas.microsoft.com/office/2007/relationships/media" Target="../media/media1.wma"/><Relationship Id="rId6" Type="http://schemas.openxmlformats.org/officeDocument/2006/relationships/image" Target="../media/image5.png"/><Relationship Id="rId11" Type="http://schemas.openxmlformats.org/officeDocument/2006/relationships/slide" Target="slide1.xml"/><Relationship Id="rId24"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slide" Target="slide5.xml"/><Relationship Id="rId10" Type="http://schemas.openxmlformats.org/officeDocument/2006/relationships/image" Target="../media/image9.gif"/><Relationship Id="rId19"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8.gif"/><Relationship Id="rId14" Type="http://schemas.openxmlformats.org/officeDocument/2006/relationships/slide" Target="slide7.xml"/><Relationship Id="rId22"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30.gif"/><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0.gif"/><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gif"/><Relationship Id="rId11" Type="http://schemas.microsoft.com/office/2007/relationships/hdphoto" Target="../media/hdphoto2.wdp"/><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jpeg"/><Relationship Id="rId10" Type="http://schemas.openxmlformats.org/officeDocument/2006/relationships/image" Target="../media/image24.png"/><Relationship Id="rId4" Type="http://schemas.openxmlformats.org/officeDocument/2006/relationships/image" Target="../media/image17.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C80A5A-72BA-45B9-A254-2A8D09624ECF}"/>
              </a:ext>
            </a:extLst>
          </p:cNvPr>
          <p:cNvSpPr txBox="1"/>
          <p:nvPr/>
        </p:nvSpPr>
        <p:spPr>
          <a:xfrm>
            <a:off x="1027240" y="303827"/>
            <a:ext cx="2151896" cy="523220"/>
          </a:xfrm>
          <a:prstGeom prst="rect">
            <a:avLst/>
          </a:prstGeom>
          <a:noFill/>
        </p:spPr>
        <p:txBody>
          <a:bodyPr wrap="square" rtlCol="0">
            <a:spAutoFit/>
          </a:bodyPr>
          <a:lstStyle/>
          <a:p>
            <a:pPr algn="ctr"/>
            <a:r>
              <a:rPr lang="en-US" sz="2800" b="1" dirty="0">
                <a:solidFill>
                  <a:srgbClr val="3333CC"/>
                </a:solidFill>
                <a:latin typeface="Arial" panose="020B0604020202020204" pitchFamily="34" charset="0"/>
                <a:cs typeface="Arial" panose="020B0604020202020204" pitchFamily="34" charset="0"/>
              </a:rPr>
              <a:t>CHƯƠNG 1</a:t>
            </a:r>
            <a:endParaRPr lang="vi-VN" sz="2800" b="1" dirty="0">
              <a:solidFill>
                <a:srgbClr val="3333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49F577-F92A-4405-A19E-48EB947980F5}"/>
              </a:ext>
            </a:extLst>
          </p:cNvPr>
          <p:cNvSpPr txBox="1"/>
          <p:nvPr/>
        </p:nvSpPr>
        <p:spPr>
          <a:xfrm>
            <a:off x="2893749" y="426442"/>
            <a:ext cx="6888595" cy="646331"/>
          </a:xfrm>
          <a:prstGeom prst="rect">
            <a:avLst/>
          </a:prstGeom>
          <a:noFill/>
        </p:spPr>
        <p:txBody>
          <a:bodyPr wrap="square" rtlCol="0">
            <a:spAutoFit/>
          </a:bodyPr>
          <a:lstStyle/>
          <a:p>
            <a:pPr algn="ctr"/>
            <a:r>
              <a:rPr lang="en-US" sz="3600" b="1" dirty="0">
                <a:solidFill>
                  <a:srgbClr val="3333CC"/>
                </a:solidFill>
                <a:latin typeface="Tahoma" panose="020B0604030504040204" pitchFamily="34" charset="0"/>
                <a:ea typeface="Tahoma" panose="020B0604030504040204" pitchFamily="34" charset="0"/>
                <a:cs typeface="Tahoma" panose="020B0604030504040204" pitchFamily="34" charset="0"/>
              </a:rPr>
              <a:t>MÁY TÍNH VÀ EM</a:t>
            </a:r>
            <a:endParaRPr lang="vi-VN" sz="36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D05E2FA4-701D-4C92-898E-7EE4AF07FEBA}"/>
              </a:ext>
            </a:extLst>
          </p:cNvPr>
          <p:cNvSpPr txBox="1"/>
          <p:nvPr/>
        </p:nvSpPr>
        <p:spPr>
          <a:xfrm>
            <a:off x="2738440" y="1763048"/>
            <a:ext cx="6564618" cy="2308324"/>
          </a:xfrm>
          <a:prstGeom prst="rect">
            <a:avLst/>
          </a:prstGeom>
          <a:noFill/>
          <a:ln>
            <a:noFill/>
          </a:ln>
        </p:spPr>
        <p:txBody>
          <a:bodyPr wrap="none" rtlCol="0">
            <a:spAutoFit/>
          </a:bodyPr>
          <a:lstStyle/>
          <a:p>
            <a:pPr algn="ctr">
              <a:lnSpc>
                <a:spcPct val="120000"/>
              </a:lnSpc>
            </a:pPr>
            <a:r>
              <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BÀI </a:t>
            </a: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AN TOÀN VỀ ĐIỆN </a:t>
            </a:r>
          </a:p>
          <a:p>
            <a:pPr algn="ctr">
              <a:lnSpc>
                <a:spcPct val="120000"/>
              </a:lnSpc>
            </a:pP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KHI SỬ DỤNG MÁY TÍNH</a:t>
            </a:r>
            <a:endPar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103940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7127" y="282388"/>
            <a:ext cx="3582456" cy="691351"/>
          </a:xfrm>
          <a:prstGeom prst="rect">
            <a:avLst/>
          </a:prstGeom>
        </p:spPr>
      </p:pic>
      <p:grpSp>
        <p:nvGrpSpPr>
          <p:cNvPr id="6" name="Group 5"/>
          <p:cNvGrpSpPr/>
          <p:nvPr/>
        </p:nvGrpSpPr>
        <p:grpSpPr>
          <a:xfrm>
            <a:off x="940993" y="995749"/>
            <a:ext cx="6178143" cy="572494"/>
            <a:chOff x="676256" y="1379897"/>
            <a:chExt cx="6178143" cy="572494"/>
          </a:xfrm>
        </p:grpSpPr>
        <p:grpSp>
          <p:nvGrpSpPr>
            <p:cNvPr id="7" name="Group 6"/>
            <p:cNvGrpSpPr/>
            <p:nvPr/>
          </p:nvGrpSpPr>
          <p:grpSpPr>
            <a:xfrm>
              <a:off x="676256" y="1379897"/>
              <a:ext cx="429926" cy="553998"/>
              <a:chOff x="1069018" y="1379837"/>
              <a:chExt cx="429926" cy="553998"/>
            </a:xfrm>
          </p:grpSpPr>
          <p:sp>
            <p:nvSpPr>
              <p:cNvPr id="9" name="Rectangle 8"/>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8" name="TextBox 7"/>
            <p:cNvSpPr txBox="1"/>
            <p:nvPr/>
          </p:nvSpPr>
          <p:spPr>
            <a:xfrm>
              <a:off x="1100452" y="1459948"/>
              <a:ext cx="5753947" cy="492443"/>
            </a:xfrm>
            <a:prstGeom prst="rect">
              <a:avLst/>
            </a:prstGeom>
            <a:noFill/>
          </p:spPr>
          <p:txBody>
            <a:bodyPr wrap="none" rtlCol="0">
              <a:spAutoFit/>
            </a:bodyPr>
            <a:lstStyle/>
            <a:p>
              <a:r>
                <a:rPr lang="en-US" sz="2600" b="1" dirty="0">
                  <a:solidFill>
                    <a:srgbClr val="3333CC"/>
                  </a:solidFill>
                  <a:latin typeface="Arial" panose="020B0604020202020204" pitchFamily="34" charset="0"/>
                  <a:cs typeface="Arial" panose="020B0604020202020204" pitchFamily="34" charset="0"/>
                </a:rPr>
                <a:t> An </a:t>
              </a:r>
              <a:r>
                <a:rPr lang="en-US" sz="2600" b="1" dirty="0" err="1">
                  <a:solidFill>
                    <a:srgbClr val="3333CC"/>
                  </a:solidFill>
                  <a:latin typeface="Arial" panose="020B0604020202020204" pitchFamily="34" charset="0"/>
                  <a:cs typeface="Arial" panose="020B0604020202020204" pitchFamily="34" charset="0"/>
                </a:rPr>
                <a:t>toàn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endParaRPr lang="en-US" sz="2600" dirty="0">
                <a:solidFill>
                  <a:srgbClr val="3333C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20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217127" y="282388"/>
            <a:ext cx="3582456" cy="691351"/>
          </a:xfrm>
          <a:prstGeom prst="rect">
            <a:avLst/>
          </a:prstGeom>
        </p:spPr>
      </p:pic>
      <p:grpSp>
        <p:nvGrpSpPr>
          <p:cNvPr id="6" name="Group 5"/>
          <p:cNvGrpSpPr/>
          <p:nvPr/>
        </p:nvGrpSpPr>
        <p:grpSpPr>
          <a:xfrm>
            <a:off x="940993" y="995749"/>
            <a:ext cx="6178143" cy="572494"/>
            <a:chOff x="676256" y="1379897"/>
            <a:chExt cx="6178143" cy="572494"/>
          </a:xfrm>
        </p:grpSpPr>
        <p:grpSp>
          <p:nvGrpSpPr>
            <p:cNvPr id="7" name="Group 6"/>
            <p:cNvGrpSpPr/>
            <p:nvPr/>
          </p:nvGrpSpPr>
          <p:grpSpPr>
            <a:xfrm>
              <a:off x="676256" y="1379897"/>
              <a:ext cx="429926" cy="553998"/>
              <a:chOff x="1069018" y="1379837"/>
              <a:chExt cx="429926" cy="553998"/>
            </a:xfrm>
          </p:grpSpPr>
          <p:sp>
            <p:nvSpPr>
              <p:cNvPr id="9" name="Rectangle 8"/>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8" name="TextBox 7"/>
            <p:cNvSpPr txBox="1"/>
            <p:nvPr/>
          </p:nvSpPr>
          <p:spPr>
            <a:xfrm>
              <a:off x="1100452" y="1459948"/>
              <a:ext cx="5753947" cy="492443"/>
            </a:xfrm>
            <a:prstGeom prst="rect">
              <a:avLst/>
            </a:prstGeom>
            <a:noFill/>
          </p:spPr>
          <p:txBody>
            <a:bodyPr wrap="none" rtlCol="0">
              <a:spAutoFit/>
            </a:bodyPr>
            <a:lstStyle/>
            <a:p>
              <a:r>
                <a:rPr lang="en-US" sz="2600" b="1" dirty="0">
                  <a:solidFill>
                    <a:srgbClr val="3333CC"/>
                  </a:solidFill>
                  <a:latin typeface="Arial" panose="020B0604020202020204" pitchFamily="34" charset="0"/>
                  <a:cs typeface="Arial" panose="020B0604020202020204" pitchFamily="34" charset="0"/>
                </a:rPr>
                <a:t> An </a:t>
              </a:r>
              <a:r>
                <a:rPr lang="en-US" sz="2600" b="1" dirty="0" err="1">
                  <a:solidFill>
                    <a:srgbClr val="3333CC"/>
                  </a:solidFill>
                  <a:latin typeface="Arial" panose="020B0604020202020204" pitchFamily="34" charset="0"/>
                  <a:cs typeface="Arial" panose="020B0604020202020204" pitchFamily="34" charset="0"/>
                </a:rPr>
                <a:t>toàn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endParaRPr lang="en-US" sz="2600" dirty="0">
                <a:solidFill>
                  <a:srgbClr val="3333CC"/>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4258071" y="1793136"/>
            <a:ext cx="6964979" cy="4397126"/>
          </a:xfrm>
          <a:prstGeom prst="rect">
            <a:avLst/>
          </a:prstGeom>
        </p:spPr>
      </p:pic>
      <p:pic>
        <p:nvPicPr>
          <p:cNvPr id="2" name="Picture 1">
            <a:extLst>
              <a:ext uri="{FF2B5EF4-FFF2-40B4-BE49-F238E27FC236}">
                <a16:creationId xmlns:a16="http://schemas.microsoft.com/office/drawing/2014/main" id="{FE079E82-76F1-E50B-7617-9C85A3C447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49" y="3138965"/>
            <a:ext cx="3151028" cy="3151028"/>
          </a:xfrm>
          <a:prstGeom prst="rect">
            <a:avLst/>
          </a:prstGeom>
        </p:spPr>
      </p:pic>
      <p:pic>
        <p:nvPicPr>
          <p:cNvPr id="3" name="Yeu cau 1">
            <a:hlinkClick r:id="" action="ppaction://media"/>
            <a:extLst>
              <a:ext uri="{FF2B5EF4-FFF2-40B4-BE49-F238E27FC236}">
                <a16:creationId xmlns:a16="http://schemas.microsoft.com/office/drawing/2014/main" id="{FF0D62C7-4D66-C5FB-01AA-A6362577C514}"/>
              </a:ext>
            </a:extLst>
          </p:cNvPr>
          <p:cNvPicPr>
            <a:picLocks noChangeAspect="1"/>
          </p:cNvPicPr>
          <p:nvPr>
            <a:audioFile r:link="rId1"/>
            <p:extLst>
              <p:ext uri="{DAA4B4D4-6D71-4841-9C94-3DE7FCFB9230}">
                <p14:media xmlns:p14="http://schemas.microsoft.com/office/powerpoint/2010/main" r:embed="rId2">
                  <p14:trim end="5745.25"/>
                </p14:media>
              </p:ext>
            </p:extLst>
          </p:nvPr>
        </p:nvPicPr>
        <p:blipFill>
          <a:blip r:embed="rId8"/>
          <a:stretch>
            <a:fillRect/>
          </a:stretch>
        </p:blipFill>
        <p:spPr>
          <a:xfrm>
            <a:off x="-890741" y="2935765"/>
            <a:ext cx="406400" cy="406400"/>
          </a:xfrm>
          <a:prstGeom prst="rect">
            <a:avLst/>
          </a:prstGeom>
        </p:spPr>
      </p:pic>
    </p:spTree>
    <p:extLst>
      <p:ext uri="{BB962C8B-B14F-4D97-AF65-F5344CB8AC3E}">
        <p14:creationId xmlns:p14="http://schemas.microsoft.com/office/powerpoint/2010/main" val="2384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78" fill="hold"/>
                                        <p:tgtEl>
                                          <p:spTgt spid="3"/>
                                        </p:tgtEl>
                                      </p:cBhvr>
                                    </p:cmd>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5053" y="716509"/>
            <a:ext cx="9470204" cy="588218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57582" y="378132"/>
            <a:ext cx="3985146" cy="573206"/>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PHIẾU HỌC TẬP</a:t>
            </a:r>
          </a:p>
        </p:txBody>
      </p:sp>
      <p:sp>
        <p:nvSpPr>
          <p:cNvPr id="6" name="TextBox 5"/>
          <p:cNvSpPr txBox="1"/>
          <p:nvPr/>
        </p:nvSpPr>
        <p:spPr>
          <a:xfrm>
            <a:off x="1223395" y="1151552"/>
            <a:ext cx="8679975" cy="404663"/>
          </a:xfrm>
          <a:prstGeom prst="rect">
            <a:avLst/>
          </a:prstGeom>
          <a:noFill/>
        </p:spPr>
        <p:txBody>
          <a:bodyPr wrap="square" rtlCol="0">
            <a:spAutoFit/>
          </a:bodyPr>
          <a:lstStyle/>
          <a:p>
            <a:pPr>
              <a:lnSpc>
                <a:spcPct val="110000"/>
              </a:lnSpc>
            </a:pPr>
            <a:r>
              <a:rPr lang="en-US" sz="2000" dirty="0" err="1">
                <a:solidFill>
                  <a:srgbClr val="FF0000"/>
                </a:solidFill>
                <a:latin typeface="Arial" panose="020B0604020202020204" pitchFamily="34" charset="0"/>
                <a:cs typeface="Arial" panose="020B0604020202020204" pitchFamily="34" charset="0"/>
              </a:rPr>
              <a:t>Hãy</a:t>
            </a:r>
            <a:r>
              <a:rPr lang="en-US" sz="2000" dirty="0">
                <a:solidFill>
                  <a:srgbClr val="FF0000"/>
                </a:solidFill>
                <a:latin typeface="Arial" panose="020B0604020202020204" pitchFamily="34" charset="0"/>
                <a:cs typeface="Arial" panose="020B0604020202020204" pitchFamily="34" charset="0"/>
              </a:rPr>
              <a:t> t</a:t>
            </a:r>
            <a:r>
              <a:rPr lang="vi-VN" sz="2000" dirty="0">
                <a:solidFill>
                  <a:srgbClr val="FF0000"/>
                </a:solidFill>
                <a:latin typeface="Arial" panose="020B0604020202020204" pitchFamily="34" charset="0"/>
                <a:cs typeface="Arial" panose="020B0604020202020204" pitchFamily="34" charset="0"/>
              </a:rPr>
              <a:t>rả lời các câu hỏi để rút ra </a:t>
            </a:r>
            <a:r>
              <a:rPr lang="en-US" sz="2000" dirty="0">
                <a:solidFill>
                  <a:srgbClr val="FF0000"/>
                </a:solidFill>
                <a:latin typeface="Arial" panose="020B0604020202020204" pitchFamily="34" charset="0"/>
                <a:cs typeface="Arial" panose="020B0604020202020204" pitchFamily="34" charset="0"/>
              </a:rPr>
              <a:t>q</a:t>
            </a:r>
            <a:r>
              <a:rPr lang="vi-VN" sz="2000" dirty="0">
                <a:solidFill>
                  <a:srgbClr val="FF0000"/>
                </a:solidFill>
                <a:latin typeface="Arial" panose="020B0604020202020204" pitchFamily="34" charset="0"/>
                <a:cs typeface="Arial" panose="020B0604020202020204" pitchFamily="34" charset="0"/>
              </a:rPr>
              <a:t>uy tắc an toàn điện khi sử dụng máy tính: </a:t>
            </a:r>
            <a:endParaRPr lang="en-US" sz="2000" dirty="0">
              <a:solidFill>
                <a:srgbClr val="FF0000"/>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26211210"/>
              </p:ext>
            </p:extLst>
          </p:nvPr>
        </p:nvGraphicFramePr>
        <p:xfrm>
          <a:off x="877292" y="1596787"/>
          <a:ext cx="8529851" cy="4544704"/>
        </p:xfrm>
        <a:graphic>
          <a:graphicData uri="http://schemas.openxmlformats.org/drawingml/2006/table">
            <a:tbl>
              <a:tblPr firstRow="1" bandRow="1">
                <a:tableStyleId>{7DF18680-E054-41AD-8BC1-D1AEF772440D}</a:tableStyleId>
              </a:tblPr>
              <a:tblGrid>
                <a:gridCol w="4230809">
                  <a:extLst>
                    <a:ext uri="{9D8B030D-6E8A-4147-A177-3AD203B41FA5}">
                      <a16:colId xmlns:a16="http://schemas.microsoft.com/office/drawing/2014/main" val="20000"/>
                    </a:ext>
                  </a:extLst>
                </a:gridCol>
                <a:gridCol w="4299042">
                  <a:extLst>
                    <a:ext uri="{9D8B030D-6E8A-4147-A177-3AD203B41FA5}">
                      <a16:colId xmlns:a16="http://schemas.microsoft.com/office/drawing/2014/main" val="20001"/>
                    </a:ext>
                  </a:extLst>
                </a:gridCol>
              </a:tblGrid>
              <a:tr h="1062719">
                <a:tc>
                  <a:txBody>
                    <a:bodyPr/>
                    <a:lstStyle/>
                    <a:p>
                      <a:pPr marL="0" marR="0" indent="0" algn="ctr">
                        <a:lnSpc>
                          <a:spcPct val="110000"/>
                        </a:lnSpc>
                        <a:spcBef>
                          <a:spcPts val="0"/>
                        </a:spcBef>
                        <a:spcAft>
                          <a:spcPts val="0"/>
                        </a:spcAft>
                      </a:pPr>
                      <a:r>
                        <a:rPr lang="en-US" sz="1900">
                          <a:effectLst/>
                          <a:latin typeface="Arial" panose="020B0604020202020204" pitchFamily="34" charset="0"/>
                          <a:cs typeface="Arial" panose="020B0604020202020204" pitchFamily="34" charset="0"/>
                        </a:rPr>
                        <a:t>CÂU HỎI</a:t>
                      </a:r>
                      <a:endParaRPr lang="en-US" sz="19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110000"/>
                        </a:lnSpc>
                        <a:spcBef>
                          <a:spcPts val="0"/>
                        </a:spcBef>
                        <a:spcAft>
                          <a:spcPts val="0"/>
                        </a:spcAft>
                      </a:pPr>
                      <a:r>
                        <a:rPr lang="en-US" sz="1900" dirty="0">
                          <a:effectLst/>
                          <a:latin typeface="Arial" panose="020B0604020202020204" pitchFamily="34" charset="0"/>
                          <a:cs typeface="Arial" panose="020B0604020202020204" pitchFamily="34" charset="0"/>
                        </a:rPr>
                        <a:t>TRẢ LỜI</a:t>
                      </a:r>
                    </a:p>
                    <a:p>
                      <a:pPr marL="0" marR="0" indent="0" algn="ctr">
                        <a:lnSpc>
                          <a:spcPct val="110000"/>
                        </a:lnSpc>
                        <a:spcBef>
                          <a:spcPts val="0"/>
                        </a:spcBef>
                        <a:spcAft>
                          <a:spcPts val="0"/>
                        </a:spcAft>
                      </a:pPr>
                      <a:r>
                        <a:rPr lang="en-US" sz="1900" dirty="0">
                          <a:effectLst/>
                          <a:latin typeface="Arial" panose="020B0604020202020204" pitchFamily="34" charset="0"/>
                          <a:cs typeface="Arial" panose="020B0604020202020204" pitchFamily="34" charset="0"/>
                        </a:rPr>
                        <a:t>(QUY TẮC AN TOÀN ĐIỆN KHI SỬ DỤNG MÁY TÍNH)</a:t>
                      </a:r>
                      <a:endParaRPr lang="en-US" sz="19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687169">
                <a:tc>
                  <a:txBody>
                    <a:bodyPr/>
                    <a:lstStyle/>
                    <a:p>
                      <a:pPr marL="0" marR="0" indent="0" algn="just">
                        <a:lnSpc>
                          <a:spcPct val="110000"/>
                        </a:lnSpc>
                        <a:spcBef>
                          <a:spcPts val="0"/>
                        </a:spcBef>
                        <a:spcAft>
                          <a:spcPts val="0"/>
                        </a:spcAft>
                      </a:pPr>
                      <a:r>
                        <a:rPr lang="en-US" sz="1800" dirty="0" err="1">
                          <a:effectLst/>
                          <a:latin typeface="Arial" panose="020B0604020202020204" pitchFamily="34" charset="0"/>
                          <a:cs typeface="Arial" panose="020B0604020202020204" pitchFamily="34" charset="0"/>
                        </a:rPr>
                        <a:t>Không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nên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để</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tính</a:t>
                      </a:r>
                      <a:r>
                        <a:rPr lang="en-US" sz="1800" dirty="0">
                          <a:effectLst/>
                          <a:latin typeface="Arial" panose="020B0604020202020204" pitchFamily="34" charset="0"/>
                          <a:cs typeface="Arial" panose="020B0604020202020204" pitchFamily="34" charset="0"/>
                        </a:rPr>
                        <a:t> ở </a:t>
                      </a:r>
                      <a:r>
                        <a:rPr lang="en-US" sz="1800" dirty="0" err="1">
                          <a:effectLst/>
                          <a:latin typeface="Arial" panose="020B0604020202020204" pitchFamily="34" charset="0"/>
                          <a:cs typeface="Arial" panose="020B0604020202020204" pitchFamily="34" charset="0"/>
                        </a:rPr>
                        <a:t>nơi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như</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thế</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nào</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96036">
                <a:tc>
                  <a:txBody>
                    <a:bodyPr/>
                    <a:lstStyle/>
                    <a:p>
                      <a:pPr marL="0" marR="0" indent="0" algn="just">
                        <a:lnSpc>
                          <a:spcPct val="110000"/>
                        </a:lnSpc>
                        <a:spcBef>
                          <a:spcPts val="0"/>
                        </a:spcBef>
                        <a:spcAft>
                          <a:spcPts val="0"/>
                        </a:spcAft>
                      </a:pPr>
                      <a:r>
                        <a:rPr lang="en-US" sz="1800" dirty="0" err="1">
                          <a:effectLst/>
                          <a:latin typeface="Arial" panose="020B0604020202020204" pitchFamily="34" charset="0"/>
                          <a:cs typeface="Arial" panose="020B0604020202020204" pitchFamily="34" charset="0"/>
                        </a:rPr>
                        <a:t>Cần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tránh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để</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những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vật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dụng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gì</a:t>
                      </a:r>
                      <a:r>
                        <a:rPr lang="en-US" sz="1800" dirty="0">
                          <a:effectLst/>
                          <a:latin typeface="Arial" panose="020B0604020202020204" pitchFamily="34" charset="0"/>
                          <a:cs typeface="Arial" panose="020B0604020202020204" pitchFamily="34" charset="0"/>
                        </a:rPr>
                        <a:t> ở </a:t>
                      </a:r>
                      <a:r>
                        <a:rPr lang="en-US" sz="1800" dirty="0" err="1">
                          <a:effectLst/>
                          <a:latin typeface="Arial" panose="020B0604020202020204" pitchFamily="34" charset="0"/>
                          <a:cs typeface="Arial" panose="020B0604020202020204" pitchFamily="34" charset="0"/>
                        </a:rPr>
                        <a:t>gần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tính</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696036">
                <a:tc>
                  <a:txBody>
                    <a:bodyPr/>
                    <a:lstStyle/>
                    <a:p>
                      <a:pPr marL="0" marR="0" indent="0" algn="just">
                        <a:lnSpc>
                          <a:spcPct val="110000"/>
                        </a:lnSpc>
                        <a:spcBef>
                          <a:spcPts val="0"/>
                        </a:spcBef>
                        <a:spcAft>
                          <a:spcPts val="0"/>
                        </a:spcAft>
                      </a:pPr>
                      <a:r>
                        <a:rPr lang="en-US" sz="1800" dirty="0" err="1">
                          <a:effectLst/>
                          <a:latin typeface="Arial" panose="020B0604020202020204" pitchFamily="34" charset="0"/>
                          <a:cs typeface="Arial" panose="020B0604020202020204" pitchFamily="34" charset="0"/>
                        </a:rPr>
                        <a:t>Khi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ngoài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trời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sấm</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sét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có</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nên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sử</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dụng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tính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không</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682388">
                <a:tc>
                  <a:txBody>
                    <a:bodyPr/>
                    <a:lstStyle/>
                    <a:p>
                      <a:pPr marL="0" marR="0" indent="0" algn="just">
                        <a:lnSpc>
                          <a:spcPct val="110000"/>
                        </a:lnSpc>
                        <a:spcBef>
                          <a:spcPts val="0"/>
                        </a:spcBef>
                        <a:spcAft>
                          <a:spcPts val="0"/>
                        </a:spcAft>
                      </a:pPr>
                      <a:r>
                        <a:rPr lang="en-US" sz="1800" dirty="0" err="1">
                          <a:effectLst/>
                          <a:latin typeface="Arial" panose="020B0604020202020204" pitchFamily="34" charset="0"/>
                          <a:cs typeface="Arial" panose="020B0604020202020204" pitchFamily="34" charset="0"/>
                        </a:rPr>
                        <a:t>Có</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nên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sử</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dụng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tính</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tay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ướt</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không</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720356">
                <a:tc>
                  <a:txBody>
                    <a:bodyPr/>
                    <a:lstStyle/>
                    <a:p>
                      <a:pPr marL="0" marR="0" indent="0" algn="just">
                        <a:lnSpc>
                          <a:spcPct val="110000"/>
                        </a:lnSpc>
                        <a:spcBef>
                          <a:spcPts val="0"/>
                        </a:spcBef>
                        <a:spcAft>
                          <a:spcPts val="0"/>
                        </a:spcAft>
                      </a:pPr>
                      <a:r>
                        <a:rPr lang="en-US" sz="1800" dirty="0" err="1">
                          <a:effectLst/>
                          <a:latin typeface="Arial" panose="020B0604020202020204" pitchFamily="34" charset="0"/>
                          <a:cs typeface="Arial" panose="020B0604020202020204" pitchFamily="34" charset="0"/>
                        </a:rPr>
                        <a:t>Điều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gì</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sẽ</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xảy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ra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khi</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tính</a:t>
                      </a:r>
                      <a:r>
                        <a:rPr lang="en-US" sz="1800" dirty="0">
                          <a:effectLst/>
                          <a:latin typeface="Arial" panose="020B0604020202020204" pitchFamily="34" charset="0"/>
                          <a:cs typeface="Arial" panose="020B0604020202020204" pitchFamily="34" charset="0"/>
                        </a:rPr>
                        <a:t> </a:t>
                      </a:r>
                      <a:r>
                        <a:rPr lang="en-US" sz="1800" err="1">
                          <a:effectLst/>
                          <a:latin typeface="Arial" panose="020B0604020202020204" pitchFamily="34" charset="0"/>
                          <a:cs typeface="Arial" panose="020B0604020202020204" pitchFamily="34" charset="0"/>
                        </a:rPr>
                        <a:t>bị</a:t>
                      </a:r>
                      <a:r>
                        <a:rPr lang="en-US" sz="1800">
                          <a:effectLst/>
                          <a:latin typeface="Arial" panose="020B0604020202020204" pitchFamily="34" charset="0"/>
                          <a:cs typeface="Arial" panose="020B0604020202020204" pitchFamily="34" charset="0"/>
                        </a:rPr>
                        <a:t> rò </a:t>
                      </a:r>
                      <a:r>
                        <a:rPr lang="en-US" sz="1800" dirty="0" err="1">
                          <a:effectLst/>
                          <a:latin typeface="Arial" panose="020B0604020202020204" pitchFamily="34" charset="0"/>
                          <a:cs typeface="Arial" panose="020B0604020202020204" pitchFamily="34" charset="0"/>
                        </a:rPr>
                        <a:t>điện</a:t>
                      </a:r>
                      <a:r>
                        <a:rPr lang="en-US" sz="1800"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75ED29D0-3C69-B434-42F8-51C37D6A7E15}"/>
              </a:ext>
            </a:extLst>
          </p:cNvPr>
          <p:cNvSpPr txBox="1"/>
          <p:nvPr/>
        </p:nvSpPr>
        <p:spPr>
          <a:xfrm>
            <a:off x="5185328" y="2678907"/>
            <a:ext cx="41148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Không nên để máy tính ở nơi ẩm ướt</a:t>
            </a:r>
          </a:p>
        </p:txBody>
      </p:sp>
      <p:sp>
        <p:nvSpPr>
          <p:cNvPr id="9" name="TextBox 8">
            <a:extLst>
              <a:ext uri="{FF2B5EF4-FFF2-40B4-BE49-F238E27FC236}">
                <a16:creationId xmlns:a16="http://schemas.microsoft.com/office/drawing/2014/main" id="{C1E17B85-E970-E98C-228F-3E6403CCA1D0}"/>
              </a:ext>
            </a:extLst>
          </p:cNvPr>
          <p:cNvSpPr txBox="1"/>
          <p:nvPr/>
        </p:nvSpPr>
        <p:spPr>
          <a:xfrm>
            <a:off x="5180319" y="3369568"/>
            <a:ext cx="4114800" cy="707886"/>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Cần tránh để những vật dụng chứa chất lỏng dễ đổ ở gần máy tính.</a:t>
            </a:r>
          </a:p>
        </p:txBody>
      </p:sp>
      <p:sp>
        <p:nvSpPr>
          <p:cNvPr id="10" name="TextBox 9">
            <a:extLst>
              <a:ext uri="{FF2B5EF4-FFF2-40B4-BE49-F238E27FC236}">
                <a16:creationId xmlns:a16="http://schemas.microsoft.com/office/drawing/2014/main" id="{CB3FE87B-1D06-D8EB-04F9-43BBC0C12903}"/>
              </a:ext>
            </a:extLst>
          </p:cNvPr>
          <p:cNvSpPr txBox="1"/>
          <p:nvPr/>
        </p:nvSpPr>
        <p:spPr>
          <a:xfrm>
            <a:off x="5224820" y="4047643"/>
            <a:ext cx="4114800" cy="707886"/>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Không nên sử dụng máy tính khi ngoài trời có sấm sét</a:t>
            </a:r>
          </a:p>
        </p:txBody>
      </p:sp>
      <p:sp>
        <p:nvSpPr>
          <p:cNvPr id="11" name="TextBox 10">
            <a:extLst>
              <a:ext uri="{FF2B5EF4-FFF2-40B4-BE49-F238E27FC236}">
                <a16:creationId xmlns:a16="http://schemas.microsoft.com/office/drawing/2014/main" id="{814DEB61-6228-1FC2-EC79-9ADA2C1FA03D}"/>
              </a:ext>
            </a:extLst>
          </p:cNvPr>
          <p:cNvSpPr txBox="1"/>
          <p:nvPr/>
        </p:nvSpPr>
        <p:spPr>
          <a:xfrm>
            <a:off x="5224820" y="4725718"/>
            <a:ext cx="4114800" cy="707886"/>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Không nên sử dụng máy tính khi tay ướt</a:t>
            </a:r>
          </a:p>
        </p:txBody>
      </p:sp>
      <p:sp>
        <p:nvSpPr>
          <p:cNvPr id="12" name="TextBox 11">
            <a:extLst>
              <a:ext uri="{FF2B5EF4-FFF2-40B4-BE49-F238E27FC236}">
                <a16:creationId xmlns:a16="http://schemas.microsoft.com/office/drawing/2014/main" id="{EE8ECBA7-737D-6FC5-C5E9-43A1795AEA75}"/>
              </a:ext>
            </a:extLst>
          </p:cNvPr>
          <p:cNvSpPr txBox="1"/>
          <p:nvPr/>
        </p:nvSpPr>
        <p:spPr>
          <a:xfrm>
            <a:off x="5224820" y="5474177"/>
            <a:ext cx="4114800" cy="707886"/>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Khi máy tính bị rò điện, người sử dụng có thể bị giật.</a:t>
            </a:r>
          </a:p>
        </p:txBody>
      </p:sp>
      <p:pic>
        <p:nvPicPr>
          <p:cNvPr id="13" name="Đồng hồ đếm ngược 3 phút gây sốc 3 Minutes">
            <a:hlinkClick r:id="" action="ppaction://media"/>
            <a:extLst>
              <a:ext uri="{FF2B5EF4-FFF2-40B4-BE49-F238E27FC236}">
                <a16:creationId xmlns:a16="http://schemas.microsoft.com/office/drawing/2014/main" id="{4946BB2B-2F77-D7FD-0433-4B958413F1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91520" y="159235"/>
            <a:ext cx="1981418" cy="1114547"/>
          </a:xfrm>
          <a:prstGeom prst="rect">
            <a:avLst/>
          </a:prstGeom>
        </p:spPr>
      </p:pic>
    </p:spTree>
    <p:extLst>
      <p:ext uri="{BB962C8B-B14F-4D97-AF65-F5344CB8AC3E}">
        <p14:creationId xmlns:p14="http://schemas.microsoft.com/office/powerpoint/2010/main" val="77236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quy tac an toan dien">
            <a:hlinkClick r:id="" action="ppaction://media"/>
            <a:extLst>
              <a:ext uri="{FF2B5EF4-FFF2-40B4-BE49-F238E27FC236}">
                <a16:creationId xmlns:a16="http://schemas.microsoft.com/office/drawing/2014/main" id="{7D4E3E87-1AF9-43AE-F52D-CAC0D4CE3B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135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DBF513-49F6-D2FE-2544-5CA9C26D4565}"/>
              </a:ext>
            </a:extLst>
          </p:cNvPr>
          <p:cNvSpPr txBox="1"/>
          <p:nvPr/>
        </p:nvSpPr>
        <p:spPr>
          <a:xfrm>
            <a:off x="929269" y="1557038"/>
            <a:ext cx="9155152" cy="584775"/>
          </a:xfrm>
          <a:prstGeom prst="rect">
            <a:avLst/>
          </a:prstGeom>
          <a:noFill/>
        </p:spPr>
        <p:txBody>
          <a:bodyPr wrap="square" rtlCol="0">
            <a:spAutoFit/>
          </a:bodyPr>
          <a:lstStyle/>
          <a:p>
            <a:r>
              <a:rPr lang="en-US" sz="3200" b="1">
                <a:solidFill>
                  <a:srgbClr val="00B050"/>
                </a:solidFill>
                <a:latin typeface="#9Slide03 Bebas Neue Bold" panose="020B0606020202050201" pitchFamily="34" charset="0"/>
                <a:cs typeface="#9Slide03 Arima Madurai Light" panose="00000400000000000000" pitchFamily="2" charset="0"/>
              </a:rPr>
              <a:t>1. Để máy tính ở nơi sạch sẽ, khô, thoáng,  </a:t>
            </a:r>
            <a:r>
              <a:rPr lang="vi-VN" sz="3200" b="1">
                <a:solidFill>
                  <a:srgbClr val="00B050"/>
                </a:solidFill>
                <a:latin typeface="#9Slide03 Bebas Neue Bold" panose="020B0606020202050201" pitchFamily="34" charset="0"/>
                <a:cs typeface="#9Slide03 Arima Madurai Light" panose="00000400000000000000" pitchFamily="2" charset="0"/>
              </a:rPr>
              <a:t>đủ ánh sáng;</a:t>
            </a:r>
          </a:p>
        </p:txBody>
      </p:sp>
      <p:sp>
        <p:nvSpPr>
          <p:cNvPr id="5" name="TextBox 4">
            <a:extLst>
              <a:ext uri="{FF2B5EF4-FFF2-40B4-BE49-F238E27FC236}">
                <a16:creationId xmlns:a16="http://schemas.microsoft.com/office/drawing/2014/main" id="{488A2B9F-14F6-414E-B058-DA952CBFBCB4}"/>
              </a:ext>
            </a:extLst>
          </p:cNvPr>
          <p:cNvSpPr txBox="1"/>
          <p:nvPr/>
        </p:nvSpPr>
        <p:spPr>
          <a:xfrm>
            <a:off x="929269" y="5440825"/>
            <a:ext cx="10077123" cy="584775"/>
          </a:xfrm>
          <a:prstGeom prst="rect">
            <a:avLst/>
          </a:prstGeom>
          <a:noFill/>
        </p:spPr>
        <p:txBody>
          <a:bodyPr wrap="square">
            <a:spAutoFit/>
          </a:bodyPr>
          <a:lstStyle/>
          <a:p>
            <a:r>
              <a:rPr lang="vi-VN" sz="3200" b="1">
                <a:solidFill>
                  <a:srgbClr val="00B050"/>
                </a:solidFill>
                <a:latin typeface="#9Slide03 Bebas Neue Bold" panose="020B0606020202050201" pitchFamily="34" charset="0"/>
                <a:cs typeface="#9Slide03 Arima Madurai Light" panose="00000400000000000000" pitchFamily="2" charset="0"/>
              </a:rPr>
              <a:t>5. Tránh để máy tính bị rò điện gây nguy hiểm cho người dùng.</a:t>
            </a:r>
            <a:r>
              <a:rPr lang="en-US" sz="3200" b="1">
                <a:solidFill>
                  <a:srgbClr val="00B050"/>
                </a:solidFill>
                <a:latin typeface="#9Slide03 Bebas Neue Bold" panose="020B0606020202050201" pitchFamily="34" charset="0"/>
                <a:cs typeface="#9Slide03 Arima Madurai Light" panose="00000400000000000000" pitchFamily="2" charset="0"/>
              </a:rPr>
              <a:t> </a:t>
            </a:r>
          </a:p>
        </p:txBody>
      </p:sp>
      <p:sp>
        <p:nvSpPr>
          <p:cNvPr id="6" name="TextBox 5">
            <a:extLst>
              <a:ext uri="{FF2B5EF4-FFF2-40B4-BE49-F238E27FC236}">
                <a16:creationId xmlns:a16="http://schemas.microsoft.com/office/drawing/2014/main" id="{28EB2D98-2CD6-964D-D069-1CD856648500}"/>
              </a:ext>
            </a:extLst>
          </p:cNvPr>
          <p:cNvSpPr txBox="1"/>
          <p:nvPr/>
        </p:nvSpPr>
        <p:spPr>
          <a:xfrm>
            <a:off x="937940" y="4355143"/>
            <a:ext cx="9474248" cy="584775"/>
          </a:xfrm>
          <a:prstGeom prst="rect">
            <a:avLst/>
          </a:prstGeom>
          <a:noFill/>
        </p:spPr>
        <p:txBody>
          <a:bodyPr wrap="square">
            <a:spAutoFit/>
          </a:bodyPr>
          <a:lstStyle/>
          <a:p>
            <a:r>
              <a:rPr lang="vi-VN" sz="3200" b="1">
                <a:solidFill>
                  <a:srgbClr val="00B050"/>
                </a:solidFill>
                <a:latin typeface="#9Slide03 Bebas Neue Bold" panose="020B0606020202050201" pitchFamily="34" charset="0"/>
                <a:cs typeface="#9Slide03 Arima Madurai Light" panose="00000400000000000000" pitchFamily="2" charset="0"/>
              </a:rPr>
              <a:t>4. Tránh để các vật dụng chứa nước dễ đổ ở gần máy tính;</a:t>
            </a:r>
          </a:p>
        </p:txBody>
      </p:sp>
      <p:sp>
        <p:nvSpPr>
          <p:cNvPr id="7" name="TextBox 6">
            <a:extLst>
              <a:ext uri="{FF2B5EF4-FFF2-40B4-BE49-F238E27FC236}">
                <a16:creationId xmlns:a16="http://schemas.microsoft.com/office/drawing/2014/main" id="{FEEDF0CF-3D77-4331-411F-3269C80272ED}"/>
              </a:ext>
            </a:extLst>
          </p:cNvPr>
          <p:cNvSpPr txBox="1"/>
          <p:nvPr/>
        </p:nvSpPr>
        <p:spPr>
          <a:xfrm>
            <a:off x="975430" y="3400493"/>
            <a:ext cx="7886635" cy="584775"/>
          </a:xfrm>
          <a:prstGeom prst="rect">
            <a:avLst/>
          </a:prstGeom>
          <a:noFill/>
        </p:spPr>
        <p:txBody>
          <a:bodyPr wrap="square">
            <a:spAutoFit/>
          </a:bodyPr>
          <a:lstStyle/>
          <a:p>
            <a:r>
              <a:rPr lang="vi-VN" sz="3200" b="1">
                <a:solidFill>
                  <a:srgbClr val="00B050"/>
                </a:solidFill>
                <a:latin typeface="#9Slide03 Bebas Neue Bold" panose="020B0606020202050201" pitchFamily="34" charset="0"/>
                <a:cs typeface="#9Slide03 Arima Madurai Light" panose="00000400000000000000" pitchFamily="2" charset="0"/>
              </a:rPr>
              <a:t>3. Không sử dụng máy tính khi tay ướt;</a:t>
            </a:r>
          </a:p>
        </p:txBody>
      </p:sp>
      <p:sp>
        <p:nvSpPr>
          <p:cNvPr id="8" name="TextBox 7">
            <a:extLst>
              <a:ext uri="{FF2B5EF4-FFF2-40B4-BE49-F238E27FC236}">
                <a16:creationId xmlns:a16="http://schemas.microsoft.com/office/drawing/2014/main" id="{42858D10-DE3F-84C8-3411-8226F2754B5E}"/>
              </a:ext>
            </a:extLst>
          </p:cNvPr>
          <p:cNvSpPr txBox="1"/>
          <p:nvPr/>
        </p:nvSpPr>
        <p:spPr>
          <a:xfrm>
            <a:off x="949198" y="2490391"/>
            <a:ext cx="7434578" cy="584775"/>
          </a:xfrm>
          <a:prstGeom prst="rect">
            <a:avLst/>
          </a:prstGeom>
          <a:noFill/>
        </p:spPr>
        <p:txBody>
          <a:bodyPr wrap="square">
            <a:spAutoFit/>
          </a:bodyPr>
          <a:lstStyle/>
          <a:p>
            <a:r>
              <a:rPr lang="vi-VN" sz="3200" b="1">
                <a:solidFill>
                  <a:srgbClr val="00B050"/>
                </a:solidFill>
                <a:latin typeface="#9Slide03 Bebas Neue Bold" panose="020B0606020202050201" pitchFamily="34" charset="0"/>
                <a:cs typeface="#9Slide03 Arima Madurai Light" panose="00000400000000000000" pitchFamily="2" charset="0"/>
              </a:rPr>
              <a:t>2. Không để máy tính ở tình trạng ẩm ướt;</a:t>
            </a:r>
          </a:p>
        </p:txBody>
      </p:sp>
      <p:sp>
        <p:nvSpPr>
          <p:cNvPr id="9" name="Rectangle 8">
            <a:extLst>
              <a:ext uri="{FF2B5EF4-FFF2-40B4-BE49-F238E27FC236}">
                <a16:creationId xmlns:a16="http://schemas.microsoft.com/office/drawing/2014/main" id="{62A36081-1E2C-3BF3-738F-6472AFB6A733}"/>
              </a:ext>
            </a:extLst>
          </p:cNvPr>
          <p:cNvSpPr/>
          <p:nvPr/>
        </p:nvSpPr>
        <p:spPr>
          <a:xfrm>
            <a:off x="522311" y="357680"/>
            <a:ext cx="8864927" cy="923330"/>
          </a:xfrm>
          <a:prstGeom prst="rect">
            <a:avLst/>
          </a:prstGeom>
          <a:noFill/>
        </p:spPr>
        <p:txBody>
          <a:bodyPr wrap="none" lIns="91440" tIns="45720" rIns="91440" bIns="45720">
            <a:spAutoFit/>
          </a:bodyPr>
          <a:lstStyle/>
          <a:p>
            <a:pPr algn="ctr"/>
            <a:r>
              <a:rPr lang="en-US" sz="5400" b="1" cap="none" spc="0">
                <a:ln w="22225">
                  <a:solidFill>
                    <a:schemeClr val="bg1"/>
                  </a:solidFill>
                  <a:prstDash val="solid"/>
                </a:ln>
                <a:solidFill>
                  <a:srgbClr val="FF0000"/>
                </a:solidFill>
                <a:effectLst/>
                <a:latin typeface="#9Slide03 SFU Futura_05" panose="00000800000000000000" pitchFamily="2" charset="0"/>
              </a:rPr>
              <a:t>Quy tắc an toàn điện:</a:t>
            </a:r>
          </a:p>
        </p:txBody>
      </p:sp>
      <p:pic>
        <p:nvPicPr>
          <p:cNvPr id="10" name="Picture 2" descr="4 Cách Bảo Quản Máy Tính Trong Mùa Mưa Chuẩn Nhất">
            <a:extLst>
              <a:ext uri="{FF2B5EF4-FFF2-40B4-BE49-F238E27FC236}">
                <a16:creationId xmlns:a16="http://schemas.microsoft.com/office/drawing/2014/main" id="{0EA40DC2-39E6-53BC-D67E-43A88ADC06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6153" y="1173137"/>
            <a:ext cx="1096325" cy="1027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F637812E-9AB5-1CD1-A445-AA786C2D0801}"/>
              </a:ext>
            </a:extLst>
          </p:cNvPr>
          <p:cNvPicPr>
            <a:picLocks noChangeAspect="1"/>
          </p:cNvPicPr>
          <p:nvPr/>
        </p:nvPicPr>
        <p:blipFill>
          <a:blip r:embed="rId4"/>
          <a:srcRect/>
          <a:stretch>
            <a:fillRect/>
          </a:stretch>
        </p:blipFill>
        <p:spPr>
          <a:xfrm>
            <a:off x="6971657" y="2297961"/>
            <a:ext cx="1209592" cy="805891"/>
          </a:xfrm>
          <a:prstGeom prst="rect">
            <a:avLst/>
          </a:prstGeom>
        </p:spPr>
      </p:pic>
      <p:grpSp>
        <p:nvGrpSpPr>
          <p:cNvPr id="12" name="Group 11">
            <a:extLst>
              <a:ext uri="{FF2B5EF4-FFF2-40B4-BE49-F238E27FC236}">
                <a16:creationId xmlns:a16="http://schemas.microsoft.com/office/drawing/2014/main" id="{2D6E915F-43B8-DCAE-1178-62EFE5272F05}"/>
              </a:ext>
            </a:extLst>
          </p:cNvPr>
          <p:cNvGrpSpPr/>
          <p:nvPr/>
        </p:nvGrpSpPr>
        <p:grpSpPr>
          <a:xfrm>
            <a:off x="7237914" y="2190606"/>
            <a:ext cx="999774" cy="1003984"/>
            <a:chOff x="244549" y="2371299"/>
            <a:chExt cx="1648046" cy="1549230"/>
          </a:xfrm>
        </p:grpSpPr>
        <p:cxnSp>
          <p:nvCxnSpPr>
            <p:cNvPr id="13" name="Straight Connector 12">
              <a:extLst>
                <a:ext uri="{FF2B5EF4-FFF2-40B4-BE49-F238E27FC236}">
                  <a16:creationId xmlns:a16="http://schemas.microsoft.com/office/drawing/2014/main" id="{548F1D78-2197-50F8-6DB5-C12CB2D800B8}"/>
                </a:ext>
              </a:extLst>
            </p:cNvPr>
            <p:cNvCxnSpPr/>
            <p:nvPr/>
          </p:nvCxnSpPr>
          <p:spPr>
            <a:xfrm>
              <a:off x="244549" y="2371299"/>
              <a:ext cx="1648046" cy="154923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FAA1D7-2CBC-6F65-6272-7D5F8FCEB54D}"/>
                </a:ext>
              </a:extLst>
            </p:cNvPr>
            <p:cNvCxnSpPr>
              <a:cxnSpLocks/>
            </p:cNvCxnSpPr>
            <p:nvPr/>
          </p:nvCxnSpPr>
          <p:spPr>
            <a:xfrm flipH="1">
              <a:off x="244549" y="2387248"/>
              <a:ext cx="1494760" cy="15332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092DC1C4-66E0-3D54-EA20-3D9DBA62DE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02056" y="2581004"/>
            <a:ext cx="3168502" cy="1782282"/>
          </a:xfrm>
          <a:prstGeom prst="rect">
            <a:avLst/>
          </a:prstGeom>
        </p:spPr>
      </p:pic>
      <p:pic>
        <p:nvPicPr>
          <p:cNvPr id="16" name="Picture 2" descr="Không chạm vào thiết bị điện bằng tay ướt - hình ảnh - Giáo dục và học tập  kỹ thuật số Mozaik">
            <a:extLst>
              <a:ext uri="{FF2B5EF4-FFF2-40B4-BE49-F238E27FC236}">
                <a16:creationId xmlns:a16="http://schemas.microsoft.com/office/drawing/2014/main" id="{A4E676C4-7DA1-AAF2-8BB5-8ACA4EE8A6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625" l="10000" r="98750">
                        <a14:foregroundMark x1="55000" y1="57500" x2="62500" y2="58125"/>
                        <a14:foregroundMark x1="83125" y1="57500" x2="98750" y2="57500"/>
                        <a14:foregroundMark x1="36250" y1="54375" x2="36250" y2="54375"/>
                        <a14:foregroundMark x1="43750" y1="67500" x2="43750" y2="67500"/>
                        <a14:foregroundMark x1="68125" y1="73125" x2="68125" y2="73125"/>
                        <a14:foregroundMark x1="55625" y1="80625" x2="55625" y2="80625"/>
                        <a14:foregroundMark x1="62500" y1="95625" x2="62500" y2="95625"/>
                        <a14:foregroundMark x1="41875" y1="90000" x2="41875" y2="90000"/>
                        <a14:backgroundMark x1="36875" y1="21875" x2="31250" y2="53125"/>
                        <a14:backgroundMark x1="47500" y1="32500" x2="23125" y2="21250"/>
                        <a14:backgroundMark x1="40000" y1="49375" x2="40000" y2="49375"/>
                      </a14:backgroundRemoval>
                    </a14:imgEffect>
                  </a14:imgLayer>
                </a14:imgProps>
              </a:ext>
              <a:ext uri="{28A0092B-C50C-407E-A947-70E740481C1C}">
                <a14:useLocalDpi xmlns:a14="http://schemas.microsoft.com/office/drawing/2010/main" val="0"/>
              </a:ext>
            </a:extLst>
          </a:blip>
          <a:srcRect/>
          <a:stretch>
            <a:fillRect/>
          </a:stretch>
        </p:blipFill>
        <p:spPr bwMode="auto">
          <a:xfrm>
            <a:off x="9165983" y="2815558"/>
            <a:ext cx="1370065" cy="137006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753E238-7E74-998E-6645-A9724BEC5249}"/>
              </a:ext>
            </a:extLst>
          </p:cNvPr>
          <p:cNvGrpSpPr/>
          <p:nvPr/>
        </p:nvGrpSpPr>
        <p:grpSpPr>
          <a:xfrm>
            <a:off x="8720029" y="2916450"/>
            <a:ext cx="1370064" cy="1007863"/>
            <a:chOff x="244549" y="2371299"/>
            <a:chExt cx="1648046" cy="1549230"/>
          </a:xfrm>
        </p:grpSpPr>
        <p:cxnSp>
          <p:nvCxnSpPr>
            <p:cNvPr id="18" name="Straight Connector 17">
              <a:extLst>
                <a:ext uri="{FF2B5EF4-FFF2-40B4-BE49-F238E27FC236}">
                  <a16:creationId xmlns:a16="http://schemas.microsoft.com/office/drawing/2014/main" id="{84F09234-7BFE-361D-F01A-6063220565DC}"/>
                </a:ext>
              </a:extLst>
            </p:cNvPr>
            <p:cNvCxnSpPr/>
            <p:nvPr/>
          </p:nvCxnSpPr>
          <p:spPr>
            <a:xfrm>
              <a:off x="244549" y="2371299"/>
              <a:ext cx="1648046" cy="154923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28A4-57C9-A6EF-48A3-42AF94C55F63}"/>
                </a:ext>
              </a:extLst>
            </p:cNvPr>
            <p:cNvCxnSpPr>
              <a:cxnSpLocks/>
            </p:cNvCxnSpPr>
            <p:nvPr/>
          </p:nvCxnSpPr>
          <p:spPr>
            <a:xfrm flipH="1">
              <a:off x="244549" y="2387248"/>
              <a:ext cx="1494760" cy="15332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0" name="Picture 4" descr="Sửa laptop bị vô nước bao nhiêu tiền - Máy tính An Khánh">
            <a:extLst>
              <a:ext uri="{FF2B5EF4-FFF2-40B4-BE49-F238E27FC236}">
                <a16:creationId xmlns:a16="http://schemas.microsoft.com/office/drawing/2014/main" id="{0D000582-272D-F82D-4CD6-06BA4E79D0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0184" y="4228234"/>
            <a:ext cx="1178582" cy="9104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2DCB506-704E-FC62-AB31-D4CD19E514F6}"/>
              </a:ext>
            </a:extLst>
          </p:cNvPr>
          <p:cNvGrpSpPr/>
          <p:nvPr/>
        </p:nvGrpSpPr>
        <p:grpSpPr>
          <a:xfrm>
            <a:off x="8891959" y="4191047"/>
            <a:ext cx="1192462" cy="1018348"/>
            <a:chOff x="244549" y="2371299"/>
            <a:chExt cx="1648046" cy="1549230"/>
          </a:xfrm>
        </p:grpSpPr>
        <p:cxnSp>
          <p:nvCxnSpPr>
            <p:cNvPr id="22" name="Straight Connector 21">
              <a:extLst>
                <a:ext uri="{FF2B5EF4-FFF2-40B4-BE49-F238E27FC236}">
                  <a16:creationId xmlns:a16="http://schemas.microsoft.com/office/drawing/2014/main" id="{AD0D1982-BFF8-229B-D787-A2D802A3608C}"/>
                </a:ext>
              </a:extLst>
            </p:cNvPr>
            <p:cNvCxnSpPr/>
            <p:nvPr/>
          </p:nvCxnSpPr>
          <p:spPr>
            <a:xfrm>
              <a:off x="244549" y="2371299"/>
              <a:ext cx="1648046" cy="154923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DCDD2BE-A6EC-6D15-5121-53BCE726F8EF}"/>
                </a:ext>
              </a:extLst>
            </p:cNvPr>
            <p:cNvCxnSpPr>
              <a:cxnSpLocks/>
            </p:cNvCxnSpPr>
            <p:nvPr/>
          </p:nvCxnSpPr>
          <p:spPr>
            <a:xfrm flipH="1">
              <a:off x="244549" y="2387248"/>
              <a:ext cx="1494760" cy="15332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6" descr="Rò điện là gì ? Các cách phòng tránh, khắc phục tình trạng rò rỉ điện – Fix  Đồ">
            <a:extLst>
              <a:ext uri="{FF2B5EF4-FFF2-40B4-BE49-F238E27FC236}">
                <a16:creationId xmlns:a16="http://schemas.microsoft.com/office/drawing/2014/main" id="{136B840F-A890-463F-2675-C54F130E42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39" t="17719" r="6097" b="16866"/>
          <a:stretch/>
        </p:blipFill>
        <p:spPr bwMode="auto">
          <a:xfrm>
            <a:off x="10005229" y="5470568"/>
            <a:ext cx="1253612" cy="89492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C143DA75-C518-E337-FC43-BB73EEC0C88A}"/>
              </a:ext>
            </a:extLst>
          </p:cNvPr>
          <p:cNvGrpSpPr/>
          <p:nvPr/>
        </p:nvGrpSpPr>
        <p:grpSpPr>
          <a:xfrm>
            <a:off x="10321365" y="5381906"/>
            <a:ext cx="895695" cy="983584"/>
            <a:chOff x="244549" y="2371299"/>
            <a:chExt cx="1648046" cy="1549230"/>
          </a:xfrm>
        </p:grpSpPr>
        <p:cxnSp>
          <p:nvCxnSpPr>
            <p:cNvPr id="26" name="Straight Connector 25">
              <a:extLst>
                <a:ext uri="{FF2B5EF4-FFF2-40B4-BE49-F238E27FC236}">
                  <a16:creationId xmlns:a16="http://schemas.microsoft.com/office/drawing/2014/main" id="{79FD1A23-502B-5A6A-5CC2-34FEC41A34DC}"/>
                </a:ext>
              </a:extLst>
            </p:cNvPr>
            <p:cNvCxnSpPr/>
            <p:nvPr/>
          </p:nvCxnSpPr>
          <p:spPr>
            <a:xfrm>
              <a:off x="244549" y="2371299"/>
              <a:ext cx="1648046" cy="154923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72DB59-96D4-617E-B9BE-CBE8CEAC8D47}"/>
                </a:ext>
              </a:extLst>
            </p:cNvPr>
            <p:cNvCxnSpPr>
              <a:cxnSpLocks/>
            </p:cNvCxnSpPr>
            <p:nvPr/>
          </p:nvCxnSpPr>
          <p:spPr>
            <a:xfrm flipH="1">
              <a:off x="244549" y="2387248"/>
              <a:ext cx="1494760" cy="15332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573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7127" y="309282"/>
            <a:ext cx="3582456" cy="691351"/>
          </a:xfrm>
          <a:prstGeom prst="rect">
            <a:avLst/>
          </a:prstGeom>
        </p:spPr>
      </p:pic>
      <p:grpSp>
        <p:nvGrpSpPr>
          <p:cNvPr id="12" name="Group 11"/>
          <p:cNvGrpSpPr/>
          <p:nvPr/>
        </p:nvGrpSpPr>
        <p:grpSpPr>
          <a:xfrm>
            <a:off x="940993" y="1063989"/>
            <a:ext cx="9213782" cy="572494"/>
            <a:chOff x="676256" y="1379897"/>
            <a:chExt cx="9213782" cy="572494"/>
          </a:xfrm>
        </p:grpSpPr>
        <p:grpSp>
          <p:nvGrpSpPr>
            <p:cNvPr id="13" name="Group 12"/>
            <p:cNvGrpSpPr/>
            <p:nvPr/>
          </p:nvGrpSpPr>
          <p:grpSpPr>
            <a:xfrm>
              <a:off x="676256" y="1379897"/>
              <a:ext cx="429926" cy="553998"/>
              <a:chOff x="1069018" y="1379837"/>
              <a:chExt cx="429926" cy="553998"/>
            </a:xfrm>
          </p:grpSpPr>
          <p:sp>
            <p:nvSpPr>
              <p:cNvPr id="15" name="Rectangle 14"/>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1100452" y="1459948"/>
              <a:ext cx="8789586" cy="492443"/>
            </a:xfrm>
            <a:prstGeom prst="rect">
              <a:avLst/>
            </a:prstGeom>
            <a:noFill/>
          </p:spPr>
          <p:txBody>
            <a:bodyPr wrap="none" rtlCol="0">
              <a:spAutoFit/>
            </a:bodyPr>
            <a:lstStyle/>
            <a:p>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ý </a:t>
              </a:r>
              <a:r>
                <a:rPr lang="en-US" sz="2600" b="1" dirty="0" err="1">
                  <a:solidFill>
                    <a:srgbClr val="3333CC"/>
                  </a:solidFill>
                  <a:latin typeface="Arial" panose="020B0604020202020204" pitchFamily="34" charset="0"/>
                  <a:cs typeface="Arial" panose="020B0604020202020204" pitchFamily="34" charset="0"/>
                </a:rPr>
                <a:t>thức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phòng</a:t>
              </a:r>
              <a:r>
                <a:rPr lang="en-US" sz="2600" b="1" dirty="0">
                  <a:solidFill>
                    <a:srgbClr val="3333CC"/>
                  </a:solidFill>
                  <a:latin typeface="Arial" panose="020B0604020202020204" pitchFamily="34" charset="0"/>
                  <a:cs typeface="Arial" panose="020B0604020202020204" pitchFamily="34" charset="0"/>
                </a:rPr>
                <a:t> tai </a:t>
              </a:r>
              <a:r>
                <a:rPr lang="en-US" sz="2600" b="1" dirty="0" err="1">
                  <a:solidFill>
                    <a:srgbClr val="3333CC"/>
                  </a:solidFill>
                  <a:latin typeface="Arial" panose="020B0604020202020204" pitchFamily="34" charset="0"/>
                  <a:cs typeface="Arial" panose="020B0604020202020204" pitchFamily="34" charset="0"/>
                </a:rPr>
                <a:t>nạn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dùng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endParaRPr lang="en-US" sz="2600" b="1" dirty="0">
                <a:solidFill>
                  <a:srgbClr val="3333C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7479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9D0F-3435-5B8E-2513-369364997283}"/>
              </a:ext>
            </a:extLst>
          </p:cNvPr>
          <p:cNvSpPr>
            <a:spLocks noGrp="1"/>
          </p:cNvSpPr>
          <p:nvPr>
            <p:ph type="title"/>
          </p:nvPr>
        </p:nvSpPr>
        <p:spPr/>
        <p:txBody>
          <a:bodyPr/>
          <a:lstStyle/>
          <a:p>
            <a:endParaRPr lang="en-US"/>
          </a:p>
        </p:txBody>
      </p:sp>
      <p:pic>
        <p:nvPicPr>
          <p:cNvPr id="4" name="clip o điện tức giận">
            <a:hlinkClick r:id="" action="ppaction://media"/>
            <a:extLst>
              <a:ext uri="{FF2B5EF4-FFF2-40B4-BE49-F238E27FC236}">
                <a16:creationId xmlns:a16="http://schemas.microsoft.com/office/drawing/2014/main" id="{1372A515-632A-EFCB-9C42-65717CB03E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0992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7127" y="309282"/>
            <a:ext cx="3582456" cy="691351"/>
          </a:xfrm>
          <a:prstGeom prst="rect">
            <a:avLst/>
          </a:prstGeom>
        </p:spPr>
      </p:pic>
      <p:grpSp>
        <p:nvGrpSpPr>
          <p:cNvPr id="12" name="Group 11"/>
          <p:cNvGrpSpPr/>
          <p:nvPr/>
        </p:nvGrpSpPr>
        <p:grpSpPr>
          <a:xfrm>
            <a:off x="940993" y="1063989"/>
            <a:ext cx="9213782" cy="572494"/>
            <a:chOff x="676256" y="1379897"/>
            <a:chExt cx="9213782" cy="572494"/>
          </a:xfrm>
        </p:grpSpPr>
        <p:grpSp>
          <p:nvGrpSpPr>
            <p:cNvPr id="13" name="Group 12"/>
            <p:cNvGrpSpPr/>
            <p:nvPr/>
          </p:nvGrpSpPr>
          <p:grpSpPr>
            <a:xfrm>
              <a:off x="676256" y="1379897"/>
              <a:ext cx="429926" cy="553998"/>
              <a:chOff x="1069018" y="1379837"/>
              <a:chExt cx="429926" cy="553998"/>
            </a:xfrm>
          </p:grpSpPr>
          <p:sp>
            <p:nvSpPr>
              <p:cNvPr id="15" name="Rectangle 14"/>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1100452" y="1459948"/>
              <a:ext cx="8789586" cy="492443"/>
            </a:xfrm>
            <a:prstGeom prst="rect">
              <a:avLst/>
            </a:prstGeom>
            <a:noFill/>
          </p:spPr>
          <p:txBody>
            <a:bodyPr wrap="none" rtlCol="0">
              <a:spAutoFit/>
            </a:bodyPr>
            <a:lstStyle/>
            <a:p>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ý </a:t>
              </a:r>
              <a:r>
                <a:rPr lang="en-US" sz="2600" b="1" dirty="0" err="1">
                  <a:solidFill>
                    <a:srgbClr val="3333CC"/>
                  </a:solidFill>
                  <a:latin typeface="Arial" panose="020B0604020202020204" pitchFamily="34" charset="0"/>
                  <a:cs typeface="Arial" panose="020B0604020202020204" pitchFamily="34" charset="0"/>
                </a:rPr>
                <a:t>thức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phòng</a:t>
              </a:r>
              <a:r>
                <a:rPr lang="en-US" sz="2600" b="1" dirty="0">
                  <a:solidFill>
                    <a:srgbClr val="3333CC"/>
                  </a:solidFill>
                  <a:latin typeface="Arial" panose="020B0604020202020204" pitchFamily="34" charset="0"/>
                  <a:cs typeface="Arial" panose="020B0604020202020204" pitchFamily="34" charset="0"/>
                </a:rPr>
                <a:t> tai </a:t>
              </a:r>
              <a:r>
                <a:rPr lang="en-US" sz="2600" b="1" dirty="0" err="1">
                  <a:solidFill>
                    <a:srgbClr val="3333CC"/>
                  </a:solidFill>
                  <a:latin typeface="Arial" panose="020B0604020202020204" pitchFamily="34" charset="0"/>
                  <a:cs typeface="Arial" panose="020B0604020202020204" pitchFamily="34" charset="0"/>
                </a:rPr>
                <a:t>nạn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dùng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endParaRPr lang="en-US" sz="2600" b="1" dirty="0">
                <a:solidFill>
                  <a:srgbClr val="3333CC"/>
                </a:solidFill>
                <a:latin typeface="Arial" panose="020B0604020202020204" pitchFamily="34" charset="0"/>
                <a:cs typeface="Arial" panose="020B0604020202020204" pitchFamily="34" charset="0"/>
              </a:endParaRPr>
            </a:p>
          </p:txBody>
        </p:sp>
      </p:grpSp>
      <p:sp>
        <p:nvSpPr>
          <p:cNvPr id="23" name="Rounded Rectangle 22"/>
          <p:cNvSpPr/>
          <p:nvPr/>
        </p:nvSpPr>
        <p:spPr>
          <a:xfrm>
            <a:off x="1362107" y="2453835"/>
            <a:ext cx="9419624" cy="2150182"/>
          </a:xfrm>
          <a:prstGeom prst="roundRect">
            <a:avLst/>
          </a:prstGeom>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804863" indent="-517525" algn="just">
              <a:lnSpc>
                <a:spcPct val="130000"/>
              </a:lnSpc>
              <a:spcBef>
                <a:spcPts val="600"/>
              </a:spcBef>
            </a:pPr>
            <a:r>
              <a:rPr lang="en-US" sz="3200" b="1">
                <a:solidFill>
                  <a:srgbClr val="3333CC"/>
                </a:solidFill>
                <a:latin typeface="Arial" panose="020B0604020202020204" pitchFamily="34" charset="0"/>
                <a:cs typeface="Arial" panose="020B0604020202020204" pitchFamily="34" charset="0"/>
              </a:rPr>
              <a:t>      Bạn Bo đã bị làm sao?</a:t>
            </a:r>
          </a:p>
          <a:p>
            <a:pPr marL="804863" indent="-517525" algn="just">
              <a:lnSpc>
                <a:spcPct val="130000"/>
              </a:lnSpc>
              <a:spcBef>
                <a:spcPts val="600"/>
              </a:spcBef>
            </a:pPr>
            <a:r>
              <a:rPr lang="en-US" sz="3200" b="1">
                <a:solidFill>
                  <a:srgbClr val="3333CC"/>
                </a:solidFill>
                <a:latin typeface="Arial" panose="020B0604020202020204" pitchFamily="34" charset="0"/>
                <a:cs typeface="Arial" panose="020B0604020202020204" pitchFamily="34" charset="0"/>
              </a:rPr>
              <a:t>     Tại sao bạn Bo lại bị như vậy?</a:t>
            </a:r>
            <a:endParaRPr lang="en-US" sz="3200" b="1" dirty="0">
              <a:solidFill>
                <a:srgbClr val="3333CC"/>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571914" y="2866144"/>
            <a:ext cx="652672" cy="643980"/>
          </a:xfrm>
          <a:prstGeom prst="rect">
            <a:avLst/>
          </a:prstGeom>
        </p:spPr>
      </p:pic>
      <p:pic>
        <p:nvPicPr>
          <p:cNvPr id="2" name="Picture 1">
            <a:extLst>
              <a:ext uri="{FF2B5EF4-FFF2-40B4-BE49-F238E27FC236}">
                <a16:creationId xmlns:a16="http://schemas.microsoft.com/office/drawing/2014/main" id="{7E3E1340-833B-7214-DA04-4D06A7BF0103}"/>
              </a:ext>
            </a:extLst>
          </p:cNvPr>
          <p:cNvPicPr>
            <a:picLocks noChangeAspect="1"/>
          </p:cNvPicPr>
          <p:nvPr/>
        </p:nvPicPr>
        <p:blipFill>
          <a:blip r:embed="rId4"/>
          <a:stretch>
            <a:fillRect/>
          </a:stretch>
        </p:blipFill>
        <p:spPr>
          <a:xfrm>
            <a:off x="1571914" y="3665286"/>
            <a:ext cx="652672" cy="643980"/>
          </a:xfrm>
          <a:prstGeom prst="rect">
            <a:avLst/>
          </a:prstGeom>
        </p:spPr>
      </p:pic>
    </p:spTree>
    <p:extLst>
      <p:ext uri="{BB962C8B-B14F-4D97-AF65-F5344CB8AC3E}">
        <p14:creationId xmlns:p14="http://schemas.microsoft.com/office/powerpoint/2010/main" val="1694882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217127" y="309282"/>
            <a:ext cx="3582456" cy="691351"/>
          </a:xfrm>
          <a:prstGeom prst="rect">
            <a:avLst/>
          </a:prstGeom>
        </p:spPr>
      </p:pic>
      <p:grpSp>
        <p:nvGrpSpPr>
          <p:cNvPr id="12" name="Group 11"/>
          <p:cNvGrpSpPr/>
          <p:nvPr/>
        </p:nvGrpSpPr>
        <p:grpSpPr>
          <a:xfrm>
            <a:off x="940993" y="1063989"/>
            <a:ext cx="9213782" cy="572494"/>
            <a:chOff x="676256" y="1379897"/>
            <a:chExt cx="9213782" cy="572494"/>
          </a:xfrm>
        </p:grpSpPr>
        <p:grpSp>
          <p:nvGrpSpPr>
            <p:cNvPr id="13" name="Group 12"/>
            <p:cNvGrpSpPr/>
            <p:nvPr/>
          </p:nvGrpSpPr>
          <p:grpSpPr>
            <a:xfrm>
              <a:off x="676256" y="1379897"/>
              <a:ext cx="429926" cy="553998"/>
              <a:chOff x="1069018" y="1379837"/>
              <a:chExt cx="429926" cy="553998"/>
            </a:xfrm>
          </p:grpSpPr>
          <p:sp>
            <p:nvSpPr>
              <p:cNvPr id="15" name="Rectangle 14"/>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1100452" y="1459948"/>
              <a:ext cx="8789586" cy="492443"/>
            </a:xfrm>
            <a:prstGeom prst="rect">
              <a:avLst/>
            </a:prstGeom>
            <a:noFill/>
          </p:spPr>
          <p:txBody>
            <a:bodyPr wrap="none" rtlCol="0">
              <a:spAutoFit/>
            </a:bodyPr>
            <a:lstStyle/>
            <a:p>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ý </a:t>
              </a:r>
              <a:r>
                <a:rPr lang="en-US" sz="2600" b="1" dirty="0" err="1">
                  <a:solidFill>
                    <a:srgbClr val="3333CC"/>
                  </a:solidFill>
                  <a:latin typeface="Arial" panose="020B0604020202020204" pitchFamily="34" charset="0"/>
                  <a:cs typeface="Arial" panose="020B0604020202020204" pitchFamily="34" charset="0"/>
                </a:rPr>
                <a:t>thức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phòng</a:t>
              </a:r>
              <a:r>
                <a:rPr lang="en-US" sz="2600" b="1" dirty="0">
                  <a:solidFill>
                    <a:srgbClr val="3333CC"/>
                  </a:solidFill>
                  <a:latin typeface="Arial" panose="020B0604020202020204" pitchFamily="34" charset="0"/>
                  <a:cs typeface="Arial" panose="020B0604020202020204" pitchFamily="34" charset="0"/>
                </a:rPr>
                <a:t> tai </a:t>
              </a:r>
              <a:r>
                <a:rPr lang="en-US" sz="2600" b="1" dirty="0" err="1">
                  <a:solidFill>
                    <a:srgbClr val="3333CC"/>
                  </a:solidFill>
                  <a:latin typeface="Arial" panose="020B0604020202020204" pitchFamily="34" charset="0"/>
                  <a:cs typeface="Arial" panose="020B0604020202020204" pitchFamily="34" charset="0"/>
                </a:rPr>
                <a:t>nạn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dùng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endParaRPr lang="en-US" sz="2600" b="1" dirty="0">
                <a:solidFill>
                  <a:srgbClr val="3333CC"/>
                </a:solidFill>
                <a:latin typeface="Arial" panose="020B0604020202020204" pitchFamily="34" charset="0"/>
                <a:cs typeface="Arial" panose="020B0604020202020204" pitchFamily="34" charset="0"/>
              </a:endParaRPr>
            </a:p>
          </p:txBody>
        </p:sp>
      </p:grpSp>
      <p:sp>
        <p:nvSpPr>
          <p:cNvPr id="23" name="Rounded Rectangle 22"/>
          <p:cNvSpPr/>
          <p:nvPr/>
        </p:nvSpPr>
        <p:spPr>
          <a:xfrm>
            <a:off x="1116420" y="2353909"/>
            <a:ext cx="10037134" cy="2150182"/>
          </a:xfrm>
          <a:prstGeom prst="roundRect">
            <a:avLst/>
          </a:prstGeom>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52388" indent="180975" algn="just">
              <a:lnSpc>
                <a:spcPct val="130000"/>
              </a:lnSpc>
              <a:spcBef>
                <a:spcPts val="600"/>
              </a:spcBef>
            </a:pPr>
            <a:r>
              <a:rPr lang="en-US" sz="2400" b="1">
                <a:solidFill>
                  <a:srgbClr val="3333CC"/>
                </a:solidFill>
                <a:latin typeface="Arial" panose="020B0604020202020204" pitchFamily="34" charset="0"/>
                <a:cs typeface="Arial" panose="020B0604020202020204" pitchFamily="34" charset="0"/>
              </a:rPr>
              <a:t>     H</a:t>
            </a:r>
            <a:r>
              <a:rPr lang="en-US" sz="2600" b="1">
                <a:solidFill>
                  <a:srgbClr val="3333CC"/>
                </a:solidFill>
                <a:latin typeface="Arial" panose="020B0604020202020204" pitchFamily="34" charset="0"/>
                <a:cs typeface="Arial" panose="020B0604020202020204" pitchFamily="34" charset="0"/>
              </a:rPr>
              <a:t>ãy </a:t>
            </a:r>
            <a:r>
              <a:rPr lang="en-US" sz="2600" b="1" dirty="0" err="1">
                <a:solidFill>
                  <a:srgbClr val="3333CC"/>
                </a:solidFill>
                <a:latin typeface="Arial" panose="020B0604020202020204" pitchFamily="34" charset="0"/>
                <a:cs typeface="Arial" panose="020B0604020202020204" pitchFamily="34" charset="0"/>
              </a:rPr>
              <a:t>trao</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đổi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với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bạn</a:t>
            </a:r>
            <a:r>
              <a:rPr lang="en-US" sz="2600" b="1" dirty="0">
                <a:solidFill>
                  <a:srgbClr val="3333CC"/>
                </a:solidFill>
                <a:latin typeface="Arial" panose="020B0604020202020204" pitchFamily="34" charset="0"/>
                <a:cs typeface="Arial" panose="020B0604020202020204" pitchFamily="34" charset="0"/>
              </a:rPr>
              <a:t> </a:t>
            </a:r>
            <a:r>
              <a:rPr lang="en-US" sz="2600" b="1" err="1">
                <a:solidFill>
                  <a:srgbClr val="3333CC"/>
                </a:solidFill>
                <a:latin typeface="Arial" panose="020B0604020202020204" pitchFamily="34" charset="0"/>
                <a:cs typeface="Arial" panose="020B0604020202020204" pitchFamily="34" charset="0"/>
              </a:rPr>
              <a:t>và</a:t>
            </a:r>
            <a:r>
              <a:rPr lang="en-US" sz="2600" b="1">
                <a:solidFill>
                  <a:srgbClr val="3333CC"/>
                </a:solidFill>
                <a:latin typeface="Arial" panose="020B0604020202020204" pitchFamily="34" charset="0"/>
                <a:cs typeface="Arial" panose="020B0604020202020204" pitchFamily="34" charset="0"/>
              </a:rPr>
              <a:t> ghi lại các tình </a:t>
            </a:r>
            <a:r>
              <a:rPr lang="en-US" sz="2600" b="1" dirty="0" err="1">
                <a:solidFill>
                  <a:srgbClr val="3333CC"/>
                </a:solidFill>
                <a:latin typeface="Arial" panose="020B0604020202020204" pitchFamily="34" charset="0"/>
                <a:cs typeface="Arial" panose="020B0604020202020204" pitchFamily="34" charset="0"/>
              </a:rPr>
              <a:t>huống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gây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mất</a:t>
            </a:r>
            <a:r>
              <a:rPr lang="en-US" sz="2600" b="1" dirty="0">
                <a:solidFill>
                  <a:srgbClr val="3333CC"/>
                </a:solidFill>
                <a:latin typeface="Arial" panose="020B0604020202020204" pitchFamily="34" charset="0"/>
                <a:cs typeface="Arial" panose="020B0604020202020204" pitchFamily="34" charset="0"/>
              </a:rPr>
              <a:t> an </a:t>
            </a:r>
            <a:r>
              <a:rPr lang="en-US" sz="2600" b="1" dirty="0" err="1">
                <a:solidFill>
                  <a:srgbClr val="3333CC"/>
                </a:solidFill>
                <a:latin typeface="Arial" panose="020B0604020202020204" pitchFamily="34" charset="0"/>
                <a:cs typeface="Arial" panose="020B0604020202020204" pitchFamily="34" charset="0"/>
              </a:rPr>
              <a:t>toàn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về</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điện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a:t>
            </a:r>
          </a:p>
        </p:txBody>
      </p:sp>
      <p:sp>
        <p:nvSpPr>
          <p:cNvPr id="4" name="Oval 3">
            <a:extLst>
              <a:ext uri="{FF2B5EF4-FFF2-40B4-BE49-F238E27FC236}">
                <a16:creationId xmlns:a16="http://schemas.microsoft.com/office/drawing/2014/main" id="{563C9AD9-6DD0-CC86-8988-7BB37382985D}"/>
              </a:ext>
            </a:extLst>
          </p:cNvPr>
          <p:cNvSpPr/>
          <p:nvPr/>
        </p:nvSpPr>
        <p:spPr>
          <a:xfrm>
            <a:off x="4567397" y="1949655"/>
            <a:ext cx="3502714" cy="691431"/>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Thảo luận nhóm</a:t>
            </a:r>
            <a:endParaRPr lang="en-US" sz="2000" b="1" dirty="0">
              <a:solidFill>
                <a:schemeClr val="tx1"/>
              </a:solidFill>
              <a:latin typeface="Arial" panose="020B0604020202020204" pitchFamily="34" charset="0"/>
              <a:cs typeface="Arial" panose="020B0604020202020204" pitchFamily="34" charset="0"/>
            </a:endParaRPr>
          </a:p>
        </p:txBody>
      </p:sp>
      <p:pic>
        <p:nvPicPr>
          <p:cNvPr id="6" name="Đồng hồ đếm ngược 3 phút gây sốc 3 Minutes">
            <a:hlinkClick r:id="" action="ppaction://media"/>
            <a:extLst>
              <a:ext uri="{FF2B5EF4-FFF2-40B4-BE49-F238E27FC236}">
                <a16:creationId xmlns:a16="http://schemas.microsoft.com/office/drawing/2014/main" id="{E4BCCA3B-DB58-4A06-11E9-56C19C830D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91520" y="159235"/>
            <a:ext cx="1981418" cy="1114547"/>
          </a:xfrm>
          <a:prstGeom prst="rect">
            <a:avLst/>
          </a:prstGeom>
        </p:spPr>
      </p:pic>
    </p:spTree>
    <p:extLst>
      <p:ext uri="{BB962C8B-B14F-4D97-AF65-F5344CB8AC3E}">
        <p14:creationId xmlns:p14="http://schemas.microsoft.com/office/powerpoint/2010/main" val="27023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1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bldLst>
      <p:bldP spid="2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477C-90CE-ED60-E036-6CD5ED5E3DCE}"/>
              </a:ext>
            </a:extLst>
          </p:cNvPr>
          <p:cNvSpPr>
            <a:spLocks noGrp="1"/>
          </p:cNvSpPr>
          <p:nvPr>
            <p:ph type="title"/>
          </p:nvPr>
        </p:nvSpPr>
        <p:spPr/>
        <p:txBody>
          <a:bodyPr/>
          <a:lstStyle/>
          <a:p>
            <a:endParaRPr lang="en-US"/>
          </a:p>
        </p:txBody>
      </p:sp>
      <p:pic>
        <p:nvPicPr>
          <p:cNvPr id="5" name="2.3">
            <a:hlinkClick r:id="" action="ppaction://media"/>
            <a:extLst>
              <a:ext uri="{FF2B5EF4-FFF2-40B4-BE49-F238E27FC236}">
                <a16:creationId xmlns:a16="http://schemas.microsoft.com/office/drawing/2014/main" id="{6B8C76C4-86D6-E7EB-453A-AB788B0ABFC7}"/>
              </a:ext>
            </a:extLst>
          </p:cNvPr>
          <p:cNvPicPr>
            <a:picLocks noGrp="1" noChangeAspect="1"/>
          </p:cNvPicPr>
          <p:nvPr>
            <p:ph idx="1"/>
            <a:audioFile r:link="rId1"/>
            <p:extLst>
              <p:ext uri="{DAA4B4D4-6D71-4841-9C94-3DE7FCFB9230}">
                <p14:media xmlns:p14="http://schemas.microsoft.com/office/powerpoint/2010/main" r:embed="rId2">
                  <p14:trim end="4812.25"/>
                </p14:media>
              </p:ext>
            </p:extLst>
          </p:nvPr>
        </p:nvPicPr>
        <p:blipFill>
          <a:blip r:embed="rId5"/>
          <a:stretch>
            <a:fillRect/>
          </a:stretch>
        </p:blipFill>
        <p:spPr>
          <a:xfrm>
            <a:off x="12463721" y="3429000"/>
            <a:ext cx="406400" cy="406400"/>
          </a:xfrm>
        </p:spPr>
      </p:pic>
      <p:pic>
        <p:nvPicPr>
          <p:cNvPr id="4" name="Picture 3">
            <a:extLst>
              <a:ext uri="{FF2B5EF4-FFF2-40B4-BE49-F238E27FC236}">
                <a16:creationId xmlns:a16="http://schemas.microsoft.com/office/drawing/2014/main" id="{A530DBA6-F70E-D85A-E269-EFA9243AC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357" y="1111883"/>
            <a:ext cx="4979201" cy="4979201"/>
          </a:xfrm>
          <a:prstGeom prst="rect">
            <a:avLst/>
          </a:prstGeom>
        </p:spPr>
      </p:pic>
      <p:pic>
        <p:nvPicPr>
          <p:cNvPr id="6" name="Picture 5">
            <a:extLst>
              <a:ext uri="{FF2B5EF4-FFF2-40B4-BE49-F238E27FC236}">
                <a16:creationId xmlns:a16="http://schemas.microsoft.com/office/drawing/2014/main" id="{6B8C1A1E-EC28-C634-5127-A1F0720A9F2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61" b="89974" l="8847" r="93185">
                        <a14:foregroundMark x1="8847" y1="40301" x2="17104" y2="45740"/>
                        <a14:foregroundMark x1="89515" y1="36894" x2="83748" y2="40957"/>
                        <a14:foregroundMark x1="93185" y1="38139" x2="86370" y2="38729"/>
                      </a14:backgroundRemoval>
                    </a14:imgEffect>
                  </a14:imgLayer>
                </a14:imgProps>
              </a:ext>
              <a:ext uri="{28A0092B-C50C-407E-A947-70E740481C1C}">
                <a14:useLocalDpi xmlns:a14="http://schemas.microsoft.com/office/drawing/2010/main" val="0"/>
              </a:ext>
            </a:extLst>
          </a:blip>
          <a:stretch>
            <a:fillRect/>
          </a:stretch>
        </p:blipFill>
        <p:spPr>
          <a:xfrm>
            <a:off x="3053317" y="1027906"/>
            <a:ext cx="5293241" cy="5293241"/>
          </a:xfrm>
          <a:prstGeom prst="rect">
            <a:avLst/>
          </a:prstGeom>
        </p:spPr>
      </p:pic>
    </p:spTree>
    <p:extLst>
      <p:ext uri="{BB962C8B-B14F-4D97-AF65-F5344CB8AC3E}">
        <p14:creationId xmlns:p14="http://schemas.microsoft.com/office/powerpoint/2010/main" val="34192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5" fill="hold"/>
                                        <p:tgtEl>
                                          <p:spTgt spid="5"/>
                                        </p:tgtEl>
                                      </p:cBhvr>
                                    </p:cmd>
                                  </p:childTnLst>
                                </p:cTn>
                              </p:par>
                            </p:childTnLst>
                          </p:cTn>
                        </p:par>
                        <p:par>
                          <p:cTn id="7" fill="hold">
                            <p:stCondLst>
                              <p:cond delay="8275"/>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3" y="-671549"/>
            <a:ext cx="609600" cy="609600"/>
          </a:xfrm>
          <a:prstGeom prst="rect">
            <a:avLst/>
          </a:prstGeom>
        </p:spPr>
      </p:pic>
      <p:pic>
        <p:nvPicPr>
          <p:cNvPr id="15" name="Picture 14">
            <a:extLst>
              <a:ext uri="{FF2B5EF4-FFF2-40B4-BE49-F238E27FC236}">
                <a16:creationId xmlns:a16="http://schemas.microsoft.com/office/drawing/2014/main" id="{32C4DDE2-624D-839E-9A9B-2BC5B69D4A7A}"/>
              </a:ext>
            </a:extLst>
          </p:cNvPr>
          <p:cNvPicPr>
            <a:picLocks noChangeAspect="1"/>
          </p:cNvPicPr>
          <p:nvPr/>
        </p:nvPicPr>
        <p:blipFill>
          <a:blip r:embed="rId6"/>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AF8867B2-1009-6D38-A80B-2F21186DFE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997" y="1355757"/>
            <a:ext cx="1168595" cy="1168595"/>
          </a:xfrm>
          <a:prstGeom prst="rect">
            <a:avLst/>
          </a:prstGeom>
        </p:spPr>
      </p:pic>
      <p:pic>
        <p:nvPicPr>
          <p:cNvPr id="17" name="Picture 16">
            <a:extLst>
              <a:ext uri="{FF2B5EF4-FFF2-40B4-BE49-F238E27FC236}">
                <a16:creationId xmlns:a16="http://schemas.microsoft.com/office/drawing/2014/main" id="{20F06764-EA5A-0C2F-2D02-A0526F6557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77702"/>
            <a:ext cx="1061107" cy="1061107"/>
          </a:xfrm>
          <a:prstGeom prst="rect">
            <a:avLst/>
          </a:prstGeom>
        </p:spPr>
      </p:pic>
      <p:pic>
        <p:nvPicPr>
          <p:cNvPr id="18" name="Picture 17">
            <a:extLst>
              <a:ext uri="{FF2B5EF4-FFF2-40B4-BE49-F238E27FC236}">
                <a16:creationId xmlns:a16="http://schemas.microsoft.com/office/drawing/2014/main" id="{C1675591-0495-E744-2AAF-746F8A395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6906" y="1757218"/>
            <a:ext cx="1127571" cy="1127571"/>
          </a:xfrm>
          <a:prstGeom prst="rect">
            <a:avLst/>
          </a:prstGeom>
        </p:spPr>
      </p:pic>
      <p:pic>
        <p:nvPicPr>
          <p:cNvPr id="19" name="Picture 18">
            <a:extLst>
              <a:ext uri="{FF2B5EF4-FFF2-40B4-BE49-F238E27FC236}">
                <a16:creationId xmlns:a16="http://schemas.microsoft.com/office/drawing/2014/main" id="{7214DDB1-44C1-528C-C880-25D2367F53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642" y="5561366"/>
            <a:ext cx="647700" cy="904875"/>
          </a:xfrm>
          <a:prstGeom prst="rect">
            <a:avLst/>
          </a:prstGeom>
        </p:spPr>
      </p:pic>
      <p:pic>
        <p:nvPicPr>
          <p:cNvPr id="20" name="Picture 19">
            <a:hlinkClick r:id="rId11" action="ppaction://hlinksldjump"/>
            <a:extLst>
              <a:ext uri="{FF2B5EF4-FFF2-40B4-BE49-F238E27FC236}">
                <a16:creationId xmlns:a16="http://schemas.microsoft.com/office/drawing/2014/main" id="{07EAA5D9-657E-77EB-7807-7853B529C6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1179" y="5889126"/>
            <a:ext cx="1180821" cy="998220"/>
          </a:xfrm>
          <a:prstGeom prst="rect">
            <a:avLst/>
          </a:prstGeom>
        </p:spPr>
      </p:pic>
      <p:pic>
        <p:nvPicPr>
          <p:cNvPr id="34" name="Picture 33">
            <a:extLst>
              <a:ext uri="{FF2B5EF4-FFF2-40B4-BE49-F238E27FC236}">
                <a16:creationId xmlns:a16="http://schemas.microsoft.com/office/drawing/2014/main" id="{0DA05A23-55AF-5528-1750-245608DF8D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7420" y="-296853"/>
            <a:ext cx="1761897" cy="6059949"/>
          </a:xfrm>
          <a:prstGeom prst="rect">
            <a:avLst/>
          </a:prstGeom>
        </p:spPr>
      </p:pic>
      <p:pic>
        <p:nvPicPr>
          <p:cNvPr id="40" name="Content Placeholder 12">
            <a:hlinkClick r:id="rId14" action="ppaction://hlinksldjump"/>
            <a:extLst>
              <a:ext uri="{FF2B5EF4-FFF2-40B4-BE49-F238E27FC236}">
                <a16:creationId xmlns:a16="http://schemas.microsoft.com/office/drawing/2014/main" id="{AFE79328-2FF3-48A7-3AFC-1AFD6E1E50F6}"/>
              </a:ext>
            </a:extLst>
          </p:cNvPr>
          <p:cNvPicPr>
            <a:picLocks noGrp="1" noChangeAspect="1"/>
          </p:cNvPicPr>
          <p:nvPr>
            <p:ph idx="1"/>
          </p:nvPr>
        </p:nvPicPr>
        <p:blipFill>
          <a:blip r:embed="rId15" cstate="print">
            <a:extLst>
              <a:ext uri="{BEBA8EAE-BF5A-486C-A8C5-ECC9F3942E4B}">
                <a14:imgProps xmlns:a14="http://schemas.microsoft.com/office/drawing/2010/main">
                  <a14:imgLayer r:embed="rId16">
                    <a14:imgEffect>
                      <a14:backgroundRemoval t="9961" b="89974" l="8257" r="92529">
                        <a14:foregroundMark x1="8322" y1="40695" x2="11796" y2="41612"/>
                        <a14:foregroundMark x1="92529" y1="38598" x2="88598" y2="39515"/>
                      </a14:backgroundRemoval>
                    </a14:imgEffect>
                  </a14:imgLayer>
                </a14:imgProps>
              </a:ext>
              <a:ext uri="{28A0092B-C50C-407E-A947-70E740481C1C}">
                <a14:useLocalDpi xmlns:a14="http://schemas.microsoft.com/office/drawing/2010/main" val="0"/>
              </a:ext>
            </a:extLst>
          </a:blip>
          <a:stretch>
            <a:fillRect/>
          </a:stretch>
        </p:blipFill>
        <p:spPr>
          <a:xfrm>
            <a:off x="5840331" y="1030492"/>
            <a:ext cx="5198034" cy="5198034"/>
          </a:xfrm>
        </p:spPr>
      </p:pic>
      <p:pic>
        <p:nvPicPr>
          <p:cNvPr id="41" name="mau1">
            <a:hlinkClick r:id="rId17" action="ppaction://hlinksldjump"/>
            <a:extLst>
              <a:ext uri="{FF2B5EF4-FFF2-40B4-BE49-F238E27FC236}">
                <a16:creationId xmlns:a16="http://schemas.microsoft.com/office/drawing/2014/main" id="{BE581FD5-AE7D-F898-5174-B97E3A1EC7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4685" y="777010"/>
            <a:ext cx="2651990" cy="2651990"/>
          </a:xfrm>
          <a:prstGeom prst="rect">
            <a:avLst/>
          </a:prstGeom>
        </p:spPr>
      </p:pic>
      <p:pic>
        <p:nvPicPr>
          <p:cNvPr id="42" name="mau2">
            <a:hlinkClick r:id="rId19" action="ppaction://hlinksldjump"/>
            <a:extLst>
              <a:ext uri="{FF2B5EF4-FFF2-40B4-BE49-F238E27FC236}">
                <a16:creationId xmlns:a16="http://schemas.microsoft.com/office/drawing/2014/main" id="{9DEDBF74-3DFF-AF9F-91A7-7A414ED4DFD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39449" y="1133263"/>
            <a:ext cx="2633741" cy="2639810"/>
          </a:xfrm>
          <a:prstGeom prst="rect">
            <a:avLst/>
          </a:prstGeom>
        </p:spPr>
      </p:pic>
      <p:pic>
        <p:nvPicPr>
          <p:cNvPr id="50" name="Picture 49">
            <a:hlinkClick r:id="rId21" action="ppaction://hlinksldjump"/>
            <a:extLst>
              <a:ext uri="{FF2B5EF4-FFF2-40B4-BE49-F238E27FC236}">
                <a16:creationId xmlns:a16="http://schemas.microsoft.com/office/drawing/2014/main" id="{DDA57F97-78F8-E9C5-E951-F1F9E858EE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01505" y="3416968"/>
            <a:ext cx="2633700" cy="2639797"/>
          </a:xfrm>
          <a:prstGeom prst="rect">
            <a:avLst/>
          </a:prstGeom>
        </p:spPr>
      </p:pic>
      <p:pic>
        <p:nvPicPr>
          <p:cNvPr id="52" name="Picture 51">
            <a:hlinkClick r:id="rId23" action="ppaction://hlinksldjump"/>
            <a:extLst>
              <a:ext uri="{FF2B5EF4-FFF2-40B4-BE49-F238E27FC236}">
                <a16:creationId xmlns:a16="http://schemas.microsoft.com/office/drawing/2014/main" id="{78ECC408-D022-3B60-8A80-72F6A5F044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916995" y="3045097"/>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34"/>
                                        </p:tgtEl>
                                        <p:attrNameLst>
                                          <p:attrName>r</p:attrName>
                                        </p:attrNameLst>
                                      </p:cBhvr>
                                    </p:animRot>
                                    <p:animRot by="-240000">
                                      <p:cBhvr>
                                        <p:cTn id="9" dur="550" fill="hold">
                                          <p:stCondLst>
                                            <p:cond delay="550"/>
                                          </p:stCondLst>
                                        </p:cTn>
                                        <p:tgtEl>
                                          <p:spTgt spid="34"/>
                                        </p:tgtEl>
                                        <p:attrNameLst>
                                          <p:attrName>r</p:attrName>
                                        </p:attrNameLst>
                                      </p:cBhvr>
                                    </p:animRot>
                                    <p:animRot by="240000">
                                      <p:cBhvr>
                                        <p:cTn id="10" dur="550" fill="hold">
                                          <p:stCondLst>
                                            <p:cond delay="1100"/>
                                          </p:stCondLst>
                                        </p:cTn>
                                        <p:tgtEl>
                                          <p:spTgt spid="34"/>
                                        </p:tgtEl>
                                        <p:attrNameLst>
                                          <p:attrName>r</p:attrName>
                                        </p:attrNameLst>
                                      </p:cBhvr>
                                    </p:animRot>
                                    <p:animRot by="-240000">
                                      <p:cBhvr>
                                        <p:cTn id="11" dur="550" fill="hold">
                                          <p:stCondLst>
                                            <p:cond delay="1650"/>
                                          </p:stCondLst>
                                        </p:cTn>
                                        <p:tgtEl>
                                          <p:spTgt spid="34"/>
                                        </p:tgtEl>
                                        <p:attrNameLst>
                                          <p:attrName>r</p:attrName>
                                        </p:attrNameLst>
                                      </p:cBhvr>
                                    </p:animRot>
                                    <p:animRot by="120000">
                                      <p:cBhvr>
                                        <p:cTn id="12" dur="550" fill="hold">
                                          <p:stCondLst>
                                            <p:cond delay="22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5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07515" y="319711"/>
            <a:ext cx="3640665" cy="767548"/>
          </a:xfrm>
          <a:prstGeom prst="rect">
            <a:avLst/>
          </a:prstGeom>
        </p:spPr>
      </p:pic>
      <p:sp>
        <p:nvSpPr>
          <p:cNvPr id="13" name="Rounded Rectangle 12"/>
          <p:cNvSpPr/>
          <p:nvPr/>
        </p:nvSpPr>
        <p:spPr>
          <a:xfrm>
            <a:off x="3922638" y="4882807"/>
            <a:ext cx="7414380" cy="1349997"/>
          </a:xfrm>
          <a:prstGeom prst="roundRect">
            <a:avLst/>
          </a:prstGeom>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463550" indent="-176213" algn="just">
              <a:lnSpc>
                <a:spcPct val="130000"/>
              </a:lnSpc>
              <a:spcBef>
                <a:spcPts val="600"/>
              </a:spcBef>
            </a:pPr>
            <a:r>
              <a:rPr lang="en-US" sz="2400" b="1"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Em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hãy</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trao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đổi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với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và</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cho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biết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Hùng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nên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nói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gì</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với</a:t>
            </a:r>
            <a:r>
              <a:rPr lang="en-US" sz="2400" dirty="0">
                <a:solidFill>
                  <a:srgbClr val="3333CC"/>
                </a:solidFill>
                <a:latin typeface="Arial" panose="020B0604020202020204" pitchFamily="34" charset="0"/>
                <a:cs typeface="Arial" panose="020B0604020202020204" pitchFamily="34" charset="0"/>
              </a:rPr>
              <a:t> Nam?</a:t>
            </a:r>
          </a:p>
        </p:txBody>
      </p:sp>
      <p:pic>
        <p:nvPicPr>
          <p:cNvPr id="14" name="Picture 13"/>
          <p:cNvPicPr>
            <a:picLocks noChangeAspect="1"/>
          </p:cNvPicPr>
          <p:nvPr/>
        </p:nvPicPr>
        <p:blipFill>
          <a:blip r:embed="rId4"/>
          <a:stretch>
            <a:fillRect/>
          </a:stretch>
        </p:blipFill>
        <p:spPr>
          <a:xfrm>
            <a:off x="3971995" y="5081555"/>
            <a:ext cx="482678" cy="476250"/>
          </a:xfrm>
          <a:prstGeom prst="rect">
            <a:avLst/>
          </a:prstGeom>
        </p:spPr>
      </p:pic>
      <p:sp>
        <p:nvSpPr>
          <p:cNvPr id="5" name="Rounded Rectangle 4"/>
          <p:cNvSpPr/>
          <p:nvPr/>
        </p:nvSpPr>
        <p:spPr>
          <a:xfrm>
            <a:off x="805216" y="1467814"/>
            <a:ext cx="4394581" cy="2481644"/>
          </a:xfrm>
          <a:prstGeom prst="roundRect">
            <a:avLst/>
          </a:prstGeom>
          <a:solidFill>
            <a:srgbClr val="0070C0"/>
          </a:solidFill>
          <a:ln w="28575">
            <a:noFill/>
          </a:ln>
        </p:spPr>
        <p:style>
          <a:lnRef idx="2">
            <a:schemeClr val="accent2"/>
          </a:lnRef>
          <a:fillRef idx="1">
            <a:schemeClr val="lt1"/>
          </a:fillRef>
          <a:effectRef idx="0">
            <a:schemeClr val="accent2"/>
          </a:effectRef>
          <a:fontRef idx="minor">
            <a:schemeClr val="dk1"/>
          </a:fontRef>
        </p:style>
        <p:txBody>
          <a:bodyPr rtlCol="0" anchor="b"/>
          <a:lstStyle/>
          <a:p>
            <a:pPr algn="just">
              <a:lnSpc>
                <a:spcPct val="130000"/>
              </a:lnSpc>
              <a:spcBef>
                <a:spcPts val="600"/>
              </a:spcBef>
            </a:pPr>
            <a:r>
              <a:rPr lang="vi-VN" sz="2400" dirty="0">
                <a:solidFill>
                  <a:schemeClr val="bg1"/>
                </a:solidFill>
              </a:rPr>
              <a:t>Hùng đến nhà Nam chơi, nhìn thấy Nam đang sử dụng máy tính, bên cạnh bàn phím có cốc nước cam.</a:t>
            </a:r>
            <a:endParaRPr lang="en-US" sz="24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1856096" y="1246376"/>
            <a:ext cx="2238232" cy="527831"/>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Tình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huống</a:t>
            </a:r>
            <a:endParaRPr lang="en-US" sz="2000" b="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4F41546-0F51-B4FC-B9F8-4F514CA2A698}"/>
              </a:ext>
            </a:extLst>
          </p:cNvPr>
          <p:cNvPicPr>
            <a:picLocks noChangeAspect="1"/>
          </p:cNvPicPr>
          <p:nvPr/>
        </p:nvPicPr>
        <p:blipFill>
          <a:blip r:embed="rId5"/>
          <a:stretch>
            <a:fillRect/>
          </a:stretch>
        </p:blipFill>
        <p:spPr>
          <a:xfrm>
            <a:off x="5204893" y="1246376"/>
            <a:ext cx="6181891" cy="3477314"/>
          </a:xfrm>
          <a:prstGeom prst="rect">
            <a:avLst/>
          </a:prstGeom>
        </p:spPr>
      </p:pic>
    </p:spTree>
    <p:extLst>
      <p:ext uri="{BB962C8B-B14F-4D97-AF65-F5344CB8AC3E}">
        <p14:creationId xmlns:p14="http://schemas.microsoft.com/office/powerpoint/2010/main" val="36917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5" grpId="0" build="allAtOnce"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298651" y="389324"/>
            <a:ext cx="3657995" cy="761201"/>
          </a:xfrm>
          <a:prstGeom prst="rect">
            <a:avLst/>
          </a:prstGeom>
        </p:spPr>
      </p:pic>
      <p:pic>
        <p:nvPicPr>
          <p:cNvPr id="2" name="Picture 1">
            <a:extLst>
              <a:ext uri="{FF2B5EF4-FFF2-40B4-BE49-F238E27FC236}">
                <a16:creationId xmlns:a16="http://schemas.microsoft.com/office/drawing/2014/main" id="{515BCB03-404D-7ABE-6380-A972B2D2B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7393" y="1363738"/>
            <a:ext cx="4317214" cy="4317214"/>
          </a:xfrm>
          <a:prstGeom prst="rect">
            <a:avLst/>
          </a:prstGeom>
        </p:spPr>
      </p:pic>
      <p:pic>
        <p:nvPicPr>
          <p:cNvPr id="10" name="tro choi">
            <a:hlinkClick r:id="" action="ppaction://media"/>
            <a:extLst>
              <a:ext uri="{FF2B5EF4-FFF2-40B4-BE49-F238E27FC236}">
                <a16:creationId xmlns:a16="http://schemas.microsoft.com/office/drawing/2014/main" id="{41167326-BE8E-DCF3-DAB3-F9FB9B2AC835}"/>
              </a:ext>
            </a:extLst>
          </p:cNvPr>
          <p:cNvPicPr>
            <a:picLocks noChangeAspect="1"/>
          </p:cNvPicPr>
          <p:nvPr>
            <a:audioFile r:link="rId1"/>
            <p:extLst>
              <p:ext uri="{DAA4B4D4-6D71-4841-9C94-3DE7FCFB9230}">
                <p14:media xmlns:p14="http://schemas.microsoft.com/office/powerpoint/2010/main" r:embed="rId2">
                  <p14:trim st="5510"/>
                </p14:media>
              </p:ext>
            </p:extLst>
          </p:nvPr>
        </p:nvPicPr>
        <p:blipFill>
          <a:blip r:embed="rId7"/>
          <a:stretch>
            <a:fillRect/>
          </a:stretch>
        </p:blipFill>
        <p:spPr>
          <a:xfrm>
            <a:off x="12399925" y="4097670"/>
            <a:ext cx="406400" cy="406400"/>
          </a:xfrm>
          <a:prstGeom prst="rect">
            <a:avLst/>
          </a:prstGeom>
        </p:spPr>
      </p:pic>
    </p:spTree>
    <p:extLst>
      <p:ext uri="{BB962C8B-B14F-4D97-AF65-F5344CB8AC3E}">
        <p14:creationId xmlns:p14="http://schemas.microsoft.com/office/powerpoint/2010/main" val="3231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7"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17947"/>
                            </p:stCondLst>
                            <p:childTnLst>
                              <p:par>
                                <p:cTn id="10" presetID="1" presetClass="exit" presetSubtype="0" fill="hold" nodeType="after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B4524-C924-FE29-2F48-8FF577035D43}"/>
              </a:ext>
            </a:extLst>
          </p:cNvPr>
          <p:cNvSpPr/>
          <p:nvPr/>
        </p:nvSpPr>
        <p:spPr>
          <a:xfrm>
            <a:off x="1155993" y="1073999"/>
            <a:ext cx="9880013" cy="1107996"/>
          </a:xfrm>
          <a:prstGeom prst="rect">
            <a:avLst/>
          </a:prstGeom>
          <a:noFill/>
        </p:spPr>
        <p:txBody>
          <a:bodyPr wrap="none" lIns="91440" tIns="45720" rIns="91440" bIns="45720">
            <a:spAutoFit/>
          </a:bodyPr>
          <a:lstStyle/>
          <a:p>
            <a:pPr algn="ctr"/>
            <a:r>
              <a:rPr lang="en-US" sz="66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 chơi “Ai nhanh ai đúng”</a:t>
            </a:r>
          </a:p>
        </p:txBody>
      </p:sp>
      <p:pic>
        <p:nvPicPr>
          <p:cNvPr id="5" name="HopeYou-V.A-3640547">
            <a:hlinkClick r:id="" action="ppaction://media"/>
            <a:extLst>
              <a:ext uri="{FF2B5EF4-FFF2-40B4-BE49-F238E27FC236}">
                <a16:creationId xmlns:a16="http://schemas.microsoft.com/office/drawing/2014/main" id="{5F4F8AF3-E684-FF51-C007-0375A53BE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72335" y="3091712"/>
            <a:ext cx="406400" cy="406400"/>
          </a:xfrm>
          <a:prstGeom prst="rect">
            <a:avLst/>
          </a:prstGeom>
        </p:spPr>
      </p:pic>
    </p:spTree>
    <p:extLst>
      <p:ext uri="{BB962C8B-B14F-4D97-AF65-F5344CB8AC3E}">
        <p14:creationId xmlns:p14="http://schemas.microsoft.com/office/powerpoint/2010/main" val="29690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00A972-A8D7-2D5D-AD98-81150CF466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393" y="1363738"/>
            <a:ext cx="4317214" cy="4317214"/>
          </a:xfrm>
          <a:prstGeom prst="rect">
            <a:avLst/>
          </a:prstGeom>
        </p:spPr>
      </p:pic>
      <p:pic>
        <p:nvPicPr>
          <p:cNvPr id="5" name="chao">
            <a:hlinkClick r:id="" action="ppaction://media"/>
            <a:extLst>
              <a:ext uri="{FF2B5EF4-FFF2-40B4-BE49-F238E27FC236}">
                <a16:creationId xmlns:a16="http://schemas.microsoft.com/office/drawing/2014/main" id="{F1546BB0-2033-E3D5-8F5C-EE11214274CE}"/>
              </a:ext>
            </a:extLst>
          </p:cNvPr>
          <p:cNvPicPr>
            <a:picLocks noChangeAspect="1"/>
          </p:cNvPicPr>
          <p:nvPr>
            <a:audioFile r:link="rId1"/>
            <p:extLst>
              <p:ext uri="{DAA4B4D4-6D71-4841-9C94-3DE7FCFB9230}">
                <p14:media xmlns:p14="http://schemas.microsoft.com/office/powerpoint/2010/main" r:embed="rId2">
                  <p14:trim st="3819"/>
                </p14:media>
              </p:ext>
            </p:extLst>
          </p:nvPr>
        </p:nvPicPr>
        <p:blipFill>
          <a:blip r:embed="rId6"/>
          <a:stretch>
            <a:fillRect/>
          </a:stretch>
        </p:blipFill>
        <p:spPr>
          <a:xfrm>
            <a:off x="12410558" y="3429000"/>
            <a:ext cx="406400" cy="406400"/>
          </a:xfrm>
          <a:prstGeom prst="rect">
            <a:avLst/>
          </a:prstGeom>
        </p:spPr>
      </p:pic>
    </p:spTree>
    <p:extLst>
      <p:ext uri="{BB962C8B-B14F-4D97-AF65-F5344CB8AC3E}">
        <p14:creationId xmlns:p14="http://schemas.microsoft.com/office/powerpoint/2010/main" val="38712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315" t="2710" r="18621" b="-1"/>
          <a:stretch/>
        </p:blipFill>
        <p:spPr>
          <a:xfrm>
            <a:off x="701412" y="2127531"/>
            <a:ext cx="2552130" cy="3401331"/>
          </a:xfrm>
          <a:prstGeom prst="rect">
            <a:avLst/>
          </a:prstGeom>
        </p:spPr>
      </p:pic>
      <p:sp>
        <p:nvSpPr>
          <p:cNvPr id="8" name="Horizontal Scroll 7"/>
          <p:cNvSpPr/>
          <p:nvPr/>
        </p:nvSpPr>
        <p:spPr>
          <a:xfrm>
            <a:off x="3253542" y="1924334"/>
            <a:ext cx="7808158" cy="2888966"/>
          </a:xfrm>
          <a:prstGeom prst="horizontalScroll">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algn="just"/>
            <a:r>
              <a:rPr lang="en-US" sz="2600" b="1" dirty="0" err="1">
                <a:latin typeface="Arial" panose="020B0604020202020204" pitchFamily="34" charset="0"/>
                <a:cs typeface="Arial" panose="020B0604020202020204" pitchFamily="34" charset="0"/>
              </a:rPr>
              <a:t>Thực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hiện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quy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tắc</a:t>
            </a:r>
            <a:r>
              <a:rPr lang="en-US" sz="2600" b="1" dirty="0">
                <a:latin typeface="Arial" panose="020B0604020202020204" pitchFamily="34" charset="0"/>
                <a:cs typeface="Arial" panose="020B0604020202020204" pitchFamily="34" charset="0"/>
              </a:rPr>
              <a:t> an </a:t>
            </a:r>
            <a:r>
              <a:rPr lang="en-US" sz="2600" b="1" dirty="0" err="1">
                <a:latin typeface="Arial" panose="020B0604020202020204" pitchFamily="34" charset="0"/>
                <a:cs typeface="Arial" panose="020B0604020202020204" pitchFamily="34" charset="0"/>
              </a:rPr>
              <a:t>toàn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điện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và</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luôn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đề</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phòng</a:t>
            </a:r>
            <a:r>
              <a:rPr lang="en-US" sz="2600" b="1" dirty="0">
                <a:latin typeface="Arial" panose="020B0604020202020204" pitchFamily="34" charset="0"/>
                <a:cs typeface="Arial" panose="020B0604020202020204" pitchFamily="34" charset="0"/>
              </a:rPr>
              <a:t> tai </a:t>
            </a:r>
            <a:r>
              <a:rPr lang="en-US" sz="2600" b="1" dirty="0" err="1">
                <a:latin typeface="Arial" panose="020B0604020202020204" pitchFamily="34" charset="0"/>
                <a:cs typeface="Arial" panose="020B0604020202020204" pitchFamily="34" charset="0"/>
              </a:rPr>
              <a:t>nạn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về</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điện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sử</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dụng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a:t>
            </a:r>
          </a:p>
        </p:txBody>
      </p:sp>
      <p:sp>
        <p:nvSpPr>
          <p:cNvPr id="9" name="Oval 8"/>
          <p:cNvSpPr/>
          <p:nvPr/>
        </p:nvSpPr>
        <p:spPr>
          <a:xfrm>
            <a:off x="2803165" y="2265529"/>
            <a:ext cx="354842" cy="3411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16563" y="2538484"/>
            <a:ext cx="259307" cy="26613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39358" y="370626"/>
            <a:ext cx="4353220" cy="645358"/>
          </a:xfrm>
          <a:prstGeom prst="round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GHI NHỚ</a:t>
            </a:r>
            <a:endParaRPr lang="en-US" sz="3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21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5E2FA4-701D-4C92-898E-7EE4AF07FEBA}"/>
              </a:ext>
            </a:extLst>
          </p:cNvPr>
          <p:cNvSpPr txBox="1"/>
          <p:nvPr/>
        </p:nvSpPr>
        <p:spPr>
          <a:xfrm>
            <a:off x="3360800" y="2557319"/>
            <a:ext cx="5145960" cy="1865126"/>
          </a:xfrm>
          <a:prstGeom prst="rect">
            <a:avLst/>
          </a:prstGeom>
          <a:noFill/>
          <a:ln>
            <a:noFill/>
          </a:ln>
        </p:spPr>
        <p:txBody>
          <a:bodyPr wrap="none" rtlCol="0">
            <a:spAutoFit/>
          </a:bodyPr>
          <a:lstStyle/>
          <a:p>
            <a:pPr algn="ctr">
              <a:lnSpc>
                <a:spcPct val="120000"/>
              </a:lnSpc>
            </a:pPr>
            <a:r>
              <a:rPr lang="vi-VN" sz="48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CHÀO TẠM BIỆT</a:t>
            </a:r>
          </a:p>
          <a:p>
            <a:pPr algn="ctr">
              <a:lnSpc>
                <a:spcPct val="120000"/>
              </a:lnSpc>
            </a:pPr>
            <a:r>
              <a:rPr lang="vi-VN" sz="48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CÁC EM!</a:t>
            </a:r>
          </a:p>
        </p:txBody>
      </p:sp>
      <p:pic>
        <p:nvPicPr>
          <p:cNvPr id="2" name="Picture 1"/>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14772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3597" y="624732"/>
            <a:ext cx="10500851" cy="1982863"/>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rPr>
              <a:t>Máy tính để bàn có mấy thành phần cơ bản?</a:t>
            </a:r>
          </a:p>
          <a:p>
            <a:pPr algn="ctr"/>
            <a:endParaRPr lang="en-US" dirty="0"/>
          </a:p>
        </p:txBody>
      </p:sp>
      <p:sp>
        <p:nvSpPr>
          <p:cNvPr id="11" name="Rectangle 10"/>
          <p:cNvSpPr/>
          <p:nvPr/>
        </p:nvSpPr>
        <p:spPr>
          <a:xfrm>
            <a:off x="773596" y="4699708"/>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C. 4 thành phần</a:t>
            </a:r>
            <a:endParaRPr lang="en-US" sz="2800" dirty="0"/>
          </a:p>
        </p:txBody>
      </p:sp>
      <p:sp>
        <p:nvSpPr>
          <p:cNvPr id="13" name="Rectangle 12"/>
          <p:cNvSpPr/>
          <p:nvPr/>
        </p:nvSpPr>
        <p:spPr>
          <a:xfrm>
            <a:off x="6590645" y="3557350"/>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B. 3 thành phần</a:t>
            </a:r>
            <a:endParaRPr lang="en-US" sz="2800" dirty="0"/>
          </a:p>
        </p:txBody>
      </p:sp>
      <p:sp>
        <p:nvSpPr>
          <p:cNvPr id="14" name="Rectangle 13"/>
          <p:cNvSpPr/>
          <p:nvPr/>
        </p:nvSpPr>
        <p:spPr>
          <a:xfrm>
            <a:off x="6590645" y="4682564"/>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D. 5 thành phần</a:t>
            </a:r>
            <a:endParaRPr lang="en-US" sz="2800" dirty="0"/>
          </a:p>
        </p:txBody>
      </p:sp>
      <p:sp>
        <p:nvSpPr>
          <p:cNvPr id="16" name="Rectangle 15"/>
          <p:cNvSpPr/>
          <p:nvPr/>
        </p:nvSpPr>
        <p:spPr>
          <a:xfrm>
            <a:off x="773597" y="3647733"/>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A. 2 thành phần</a:t>
            </a:r>
            <a:endParaRPr lang="en-US" sz="2800" dirty="0"/>
          </a:p>
        </p:txBody>
      </p:sp>
      <p:pic>
        <p:nvPicPr>
          <p:cNvPr id="17"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3353" y="334715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85946" y="44476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6824" y="32161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87600" y="455098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07114" y="2034703"/>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797" y="4737284"/>
            <a:ext cx="2033347" cy="19508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DA9E978-2F98-F159-09CA-5F9F48E1B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896" y="5404125"/>
            <a:ext cx="2400300" cy="1468203"/>
          </a:xfrm>
          <a:prstGeom prst="rect">
            <a:avLst/>
          </a:prstGeom>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98684" y="582987"/>
            <a:ext cx="6369813" cy="1982863"/>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rPr>
              <a:t>Đây là gì?</a:t>
            </a:r>
          </a:p>
          <a:p>
            <a:pPr algn="ctr"/>
            <a:endParaRPr lang="en-US" dirty="0"/>
          </a:p>
        </p:txBody>
      </p:sp>
      <p:sp>
        <p:nvSpPr>
          <p:cNvPr id="11" name="Rectangle 10"/>
          <p:cNvSpPr/>
          <p:nvPr/>
        </p:nvSpPr>
        <p:spPr>
          <a:xfrm>
            <a:off x="904087" y="3577725"/>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A. Loa máy tính</a:t>
            </a:r>
            <a:endParaRPr lang="en-US" sz="2800" dirty="0"/>
          </a:p>
        </p:txBody>
      </p:sp>
      <p:sp>
        <p:nvSpPr>
          <p:cNvPr id="13" name="Rectangle 12"/>
          <p:cNvSpPr/>
          <p:nvPr/>
        </p:nvSpPr>
        <p:spPr>
          <a:xfrm>
            <a:off x="6590645" y="3557350"/>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B. Chuột máy tính</a:t>
            </a:r>
            <a:endParaRPr lang="en-US" sz="2800" dirty="0"/>
          </a:p>
        </p:txBody>
      </p:sp>
      <p:sp>
        <p:nvSpPr>
          <p:cNvPr id="14" name="Rectangle 13"/>
          <p:cNvSpPr/>
          <p:nvPr/>
        </p:nvSpPr>
        <p:spPr>
          <a:xfrm>
            <a:off x="6590645" y="4682564"/>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D. Bàn phím máy tính</a:t>
            </a:r>
            <a:endParaRPr lang="en-US" sz="2800" dirty="0"/>
          </a:p>
        </p:txBody>
      </p:sp>
      <p:sp>
        <p:nvSpPr>
          <p:cNvPr id="16" name="Rectangle 15"/>
          <p:cNvSpPr/>
          <p:nvPr/>
        </p:nvSpPr>
        <p:spPr>
          <a:xfrm>
            <a:off x="880388" y="4654618"/>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C. Thân máy tính</a:t>
            </a:r>
            <a:endParaRPr lang="en-US" sz="2800" dirty="0"/>
          </a:p>
        </p:txBody>
      </p:sp>
      <p:pic>
        <p:nvPicPr>
          <p:cNvPr id="17"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0661" y="4345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85946" y="44476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6824" y="32161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091" y="34290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4416" y="2203382"/>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797" y="4737284"/>
            <a:ext cx="2033347" cy="19508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DA9E978-2F98-F159-09CA-5F9F48E1B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896" y="5404125"/>
            <a:ext cx="2400300" cy="1468203"/>
          </a:xfrm>
          <a:prstGeom prst="rect">
            <a:avLst/>
          </a:prstGeom>
        </p:spPr>
      </p:pic>
      <p:pic>
        <p:nvPicPr>
          <p:cNvPr id="1026" name="Picture 2" descr="Loa bluetooth Edifier S350DB 2.1 loa edifier S350DB loa bluetooth edifier  S350DB">
            <a:extLst>
              <a:ext uri="{FF2B5EF4-FFF2-40B4-BE49-F238E27FC236}">
                <a16:creationId xmlns:a16="http://schemas.microsoft.com/office/drawing/2014/main" id="{69BEE5E0-B944-F5EC-32A0-913B34A426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94" b="89691" l="9653" r="96525">
                        <a14:foregroundMark x1="87645" y1="39691" x2="90734" y2="71649"/>
                        <a14:foregroundMark x1="96525" y1="38144" x2="95753" y2="72165"/>
                        <a14:foregroundMark x1="42085" y1="45876" x2="49035" y2="48969"/>
                      </a14:backgroundRemoval>
                    </a14:imgEffect>
                  </a14:imgLayer>
                </a14:imgProps>
              </a:ext>
              <a:ext uri="{28A0092B-C50C-407E-A947-70E740481C1C}">
                <a14:useLocalDpi xmlns:a14="http://schemas.microsoft.com/office/drawing/2010/main" val="0"/>
              </a:ext>
            </a:extLst>
          </a:blip>
          <a:srcRect/>
          <a:stretch>
            <a:fillRect/>
          </a:stretch>
        </p:blipFill>
        <p:spPr bwMode="auto">
          <a:xfrm>
            <a:off x="6718199" y="-91548"/>
            <a:ext cx="4712745" cy="353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42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8761" y="507018"/>
            <a:ext cx="10028139" cy="828698"/>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rPr>
              <a:t>Đâu là cách cầm chuột đúng?</a:t>
            </a:r>
          </a:p>
          <a:p>
            <a:pPr algn="ctr"/>
            <a:endParaRPr lang="en-US" dirty="0"/>
          </a:p>
        </p:txBody>
      </p:sp>
      <p:sp>
        <p:nvSpPr>
          <p:cNvPr id="11" name="Rectangle 10"/>
          <p:cNvSpPr/>
          <p:nvPr/>
        </p:nvSpPr>
        <p:spPr>
          <a:xfrm>
            <a:off x="2960929" y="5608668"/>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C. Hình 3</a:t>
            </a:r>
            <a:endParaRPr lang="en-US" sz="2800" dirty="0"/>
          </a:p>
        </p:txBody>
      </p:sp>
      <p:sp>
        <p:nvSpPr>
          <p:cNvPr id="13" name="Rectangle 12"/>
          <p:cNvSpPr/>
          <p:nvPr/>
        </p:nvSpPr>
        <p:spPr>
          <a:xfrm>
            <a:off x="2960929" y="4017300"/>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A. Hình 1</a:t>
            </a:r>
            <a:endParaRPr lang="en-US" sz="2800" dirty="0"/>
          </a:p>
        </p:txBody>
      </p:sp>
      <p:sp>
        <p:nvSpPr>
          <p:cNvPr id="16" name="Rectangle 15"/>
          <p:cNvSpPr/>
          <p:nvPr/>
        </p:nvSpPr>
        <p:spPr>
          <a:xfrm>
            <a:off x="2960929" y="4790536"/>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B. Hình 2</a:t>
            </a:r>
            <a:endParaRPr lang="en-US" sz="2800" dirty="0"/>
          </a:p>
        </p:txBody>
      </p:sp>
      <p:pic>
        <p:nvPicPr>
          <p:cNvPr id="17"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41202" y="44818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97108" y="36760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74933" y="545994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719146" y="2378708"/>
            <a:ext cx="2818012" cy="281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797" y="4737284"/>
            <a:ext cx="2033347" cy="19508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DA9E978-2F98-F159-09CA-5F9F48E1B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896" y="5404125"/>
            <a:ext cx="2400300" cy="1468203"/>
          </a:xfrm>
          <a:prstGeom prst="rect">
            <a:avLst/>
          </a:prstGeom>
        </p:spPr>
      </p:pic>
      <p:pic>
        <p:nvPicPr>
          <p:cNvPr id="2050" name="Picture 2" descr="Hình nào dưới đây là cách cầm chuột đúng, cách cầm chuột sai? | Tech12h">
            <a:extLst>
              <a:ext uri="{FF2B5EF4-FFF2-40B4-BE49-F238E27FC236}">
                <a16:creationId xmlns:a16="http://schemas.microsoft.com/office/drawing/2014/main" id="{AE65E28B-2CD7-7025-93B0-8E5637813DD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7455"/>
          <a:stretch/>
        </p:blipFill>
        <p:spPr bwMode="auto">
          <a:xfrm>
            <a:off x="2598177" y="1335716"/>
            <a:ext cx="6419429" cy="20859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7377AF-A428-0EFC-34DC-B7940B7AD268}"/>
              </a:ext>
            </a:extLst>
          </p:cNvPr>
          <p:cNvSpPr txBox="1"/>
          <p:nvPr/>
        </p:nvSpPr>
        <p:spPr>
          <a:xfrm>
            <a:off x="3079451" y="3432509"/>
            <a:ext cx="5938156" cy="523220"/>
          </a:xfrm>
          <a:prstGeom prst="rect">
            <a:avLst/>
          </a:prstGeom>
          <a:noFill/>
        </p:spPr>
        <p:txBody>
          <a:bodyPr wrap="square" rtlCol="0">
            <a:spAutoFit/>
          </a:bodyPr>
          <a:lstStyle/>
          <a:p>
            <a:r>
              <a:rPr lang="en-US" sz="2800"/>
              <a:t>Hình 1                Hình 2               Hình 3</a:t>
            </a:r>
          </a:p>
        </p:txBody>
      </p:sp>
    </p:spTree>
    <p:extLst>
      <p:ext uri="{BB962C8B-B14F-4D97-AF65-F5344CB8AC3E}">
        <p14:creationId xmlns:p14="http://schemas.microsoft.com/office/powerpoint/2010/main" val="49513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1800" y="418920"/>
            <a:ext cx="10828397" cy="828698"/>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rPr>
              <a:t>Đâu là tư thế đúng khi ngồi làm việc với máy tính?</a:t>
            </a:r>
          </a:p>
          <a:p>
            <a:pPr algn="ctr"/>
            <a:endParaRPr lang="en-US" dirty="0"/>
          </a:p>
        </p:txBody>
      </p:sp>
      <p:sp>
        <p:nvSpPr>
          <p:cNvPr id="11" name="Rectangle 10"/>
          <p:cNvSpPr/>
          <p:nvPr/>
        </p:nvSpPr>
        <p:spPr>
          <a:xfrm>
            <a:off x="2960929" y="5608668"/>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C. Hình 3</a:t>
            </a:r>
            <a:endParaRPr lang="en-US" sz="2800" dirty="0"/>
          </a:p>
        </p:txBody>
      </p:sp>
      <p:sp>
        <p:nvSpPr>
          <p:cNvPr id="13" name="Rectangle 12"/>
          <p:cNvSpPr/>
          <p:nvPr/>
        </p:nvSpPr>
        <p:spPr>
          <a:xfrm>
            <a:off x="2960929" y="4017300"/>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A. Hình 1</a:t>
            </a:r>
            <a:endParaRPr lang="en-US" sz="2800" dirty="0"/>
          </a:p>
        </p:txBody>
      </p:sp>
      <p:sp>
        <p:nvSpPr>
          <p:cNvPr id="16" name="Rectangle 15"/>
          <p:cNvSpPr/>
          <p:nvPr/>
        </p:nvSpPr>
        <p:spPr>
          <a:xfrm>
            <a:off x="2960929" y="4790536"/>
            <a:ext cx="4683803" cy="602673"/>
          </a:xfrm>
          <a:prstGeom prst="rect">
            <a:avLst/>
          </a:prstGeom>
          <a:solidFill>
            <a:srgbClr val="99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B. Hình 2</a:t>
            </a:r>
            <a:endParaRPr lang="en-US" sz="2800" dirty="0"/>
          </a:p>
        </p:txBody>
      </p:sp>
      <p:pic>
        <p:nvPicPr>
          <p:cNvPr id="17"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41202" y="44818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97108" y="36760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74933" y="545994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45825" y="3072823"/>
            <a:ext cx="2818012" cy="281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797" y="4737284"/>
            <a:ext cx="2033347" cy="19508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DA9E978-2F98-F159-09CA-5F9F48E1B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896" y="5404125"/>
            <a:ext cx="2400300" cy="1468203"/>
          </a:xfrm>
          <a:prstGeom prst="rect">
            <a:avLst/>
          </a:prstGeom>
        </p:spPr>
      </p:pic>
      <p:pic>
        <p:nvPicPr>
          <p:cNvPr id="4" name="Picture 2" descr="Tìm hiểu về tư thế ngồi khi sử dụng máy tính Tư thế ngồi khi sử dụng máy  tính của bạn nào sau đây chưa đúng? Vì sao? | VietJack.com">
            <a:extLst>
              <a:ext uri="{FF2B5EF4-FFF2-40B4-BE49-F238E27FC236}">
                <a16:creationId xmlns:a16="http://schemas.microsoft.com/office/drawing/2014/main" id="{8A907362-E596-B1CB-D586-3B64C6C5E11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4193"/>
          <a:stretch/>
        </p:blipFill>
        <p:spPr bwMode="auto">
          <a:xfrm>
            <a:off x="1630385" y="1267597"/>
            <a:ext cx="8017444" cy="2282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ABC09-B1DB-AF23-9C07-ECE35D737C85}"/>
              </a:ext>
            </a:extLst>
          </p:cNvPr>
          <p:cNvSpPr txBox="1"/>
          <p:nvPr/>
        </p:nvSpPr>
        <p:spPr>
          <a:xfrm>
            <a:off x="2307264" y="3417510"/>
            <a:ext cx="7251405" cy="523220"/>
          </a:xfrm>
          <a:prstGeom prst="rect">
            <a:avLst/>
          </a:prstGeom>
          <a:noFill/>
        </p:spPr>
        <p:txBody>
          <a:bodyPr wrap="square" rtlCol="0">
            <a:spAutoFit/>
          </a:bodyPr>
          <a:lstStyle/>
          <a:p>
            <a:r>
              <a:rPr lang="en-US" sz="2800"/>
              <a:t>Hình 1                       Hình 2                        Hình 3</a:t>
            </a:r>
          </a:p>
        </p:txBody>
      </p:sp>
    </p:spTree>
    <p:extLst>
      <p:ext uri="{BB962C8B-B14F-4D97-AF65-F5344CB8AC3E}">
        <p14:creationId xmlns:p14="http://schemas.microsoft.com/office/powerpoint/2010/main" val="2576926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pic>
        <p:nvPicPr>
          <p:cNvPr id="5" name="clip mt giới thiệu">
            <a:hlinkClick r:id="" action="ppaction://media"/>
            <a:extLst>
              <a:ext uri="{FF2B5EF4-FFF2-40B4-BE49-F238E27FC236}">
                <a16:creationId xmlns:a16="http://schemas.microsoft.com/office/drawing/2014/main" id="{76E25246-2A91-FF9C-8940-FF0C156096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826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C80A5A-72BA-45B9-A254-2A8D09624ECF}"/>
              </a:ext>
            </a:extLst>
          </p:cNvPr>
          <p:cNvSpPr txBox="1"/>
          <p:nvPr/>
        </p:nvSpPr>
        <p:spPr>
          <a:xfrm>
            <a:off x="1048504" y="287942"/>
            <a:ext cx="1972089" cy="461665"/>
          </a:xfrm>
          <a:prstGeom prst="rect">
            <a:avLst/>
          </a:prstGeom>
          <a:noFill/>
        </p:spPr>
        <p:txBody>
          <a:bodyPr wrap="square" rtlCol="0">
            <a:spAutoFit/>
          </a:bodyPr>
          <a:lstStyle/>
          <a:p>
            <a:pPr algn="ctr"/>
            <a:r>
              <a:rPr lang="en-US" sz="2400" b="1" dirty="0">
                <a:solidFill>
                  <a:srgbClr val="3333CC"/>
                </a:solidFill>
                <a:latin typeface="Arial" panose="020B0604020202020204" pitchFamily="34" charset="0"/>
                <a:cs typeface="Arial" panose="020B0604020202020204" pitchFamily="34" charset="0"/>
              </a:rPr>
              <a:t>CHƯƠNG 1</a:t>
            </a:r>
            <a:endParaRPr lang="vi-VN" sz="2400" b="1" dirty="0">
              <a:solidFill>
                <a:srgbClr val="3333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49F577-F92A-4405-A19E-48EB947980F5}"/>
              </a:ext>
            </a:extLst>
          </p:cNvPr>
          <p:cNvSpPr txBox="1"/>
          <p:nvPr/>
        </p:nvSpPr>
        <p:spPr>
          <a:xfrm>
            <a:off x="2893749" y="426442"/>
            <a:ext cx="6888595" cy="646331"/>
          </a:xfrm>
          <a:prstGeom prst="rect">
            <a:avLst/>
          </a:prstGeom>
          <a:noFill/>
        </p:spPr>
        <p:txBody>
          <a:bodyPr wrap="square" rtlCol="0">
            <a:spAutoFit/>
          </a:bodyPr>
          <a:lstStyle/>
          <a:p>
            <a:pPr algn="ctr"/>
            <a:r>
              <a:rPr lang="en-US" sz="3600" b="1" dirty="0">
                <a:solidFill>
                  <a:srgbClr val="3333CC"/>
                </a:solidFill>
                <a:latin typeface="Tahoma" panose="020B0604030504040204" pitchFamily="34" charset="0"/>
                <a:ea typeface="Tahoma" panose="020B0604030504040204" pitchFamily="34" charset="0"/>
                <a:cs typeface="Tahoma" panose="020B0604030504040204" pitchFamily="34" charset="0"/>
              </a:rPr>
              <a:t>MÁY TÍNH VÀ EM</a:t>
            </a:r>
            <a:endParaRPr lang="vi-VN" sz="36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D05E2FA4-701D-4C92-898E-7EE4AF07FEBA}"/>
              </a:ext>
            </a:extLst>
          </p:cNvPr>
          <p:cNvSpPr txBox="1"/>
          <p:nvPr/>
        </p:nvSpPr>
        <p:spPr>
          <a:xfrm>
            <a:off x="2738440" y="1763048"/>
            <a:ext cx="6564618" cy="2308324"/>
          </a:xfrm>
          <a:prstGeom prst="rect">
            <a:avLst/>
          </a:prstGeom>
          <a:noFill/>
          <a:ln>
            <a:noFill/>
          </a:ln>
        </p:spPr>
        <p:txBody>
          <a:bodyPr wrap="none" rtlCol="0">
            <a:spAutoFit/>
          </a:bodyPr>
          <a:lstStyle/>
          <a:p>
            <a:pPr algn="ctr">
              <a:lnSpc>
                <a:spcPct val="120000"/>
              </a:lnSpc>
            </a:pPr>
            <a:r>
              <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BÀI </a:t>
            </a: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AN TOÀN VỀ ĐIỆN </a:t>
            </a:r>
          </a:p>
          <a:p>
            <a:pPr algn="ctr">
              <a:lnSpc>
                <a:spcPct val="120000"/>
              </a:lnSpc>
            </a:pPr>
            <a:r>
              <a:rPr lang="en-US"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rPr>
              <a:t>KHI SỬ DỤNG MÁY TÍNH</a:t>
            </a:r>
            <a:endParaRPr lang="vi-VN" sz="4000" b="1" dirty="0">
              <a:ln>
                <a:solidFill>
                  <a:srgbClr val="0070C0"/>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29094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DCF3-E90C-9FFB-B365-F058B12DD3A9}"/>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E062879A-EA2A-DA4D-E150-741108C5BC18}"/>
              </a:ext>
            </a:extLst>
          </p:cNvPr>
          <p:cNvSpPr/>
          <p:nvPr/>
        </p:nvSpPr>
        <p:spPr>
          <a:xfrm>
            <a:off x="838200" y="530096"/>
            <a:ext cx="3891517" cy="745811"/>
          </a:xfrm>
          <a:prstGeom prst="rect">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Arima Madurai Black" panose="00000A00000000000000" pitchFamily="2" charset="0"/>
                <a:cs typeface="#9Slide03 Arima Madurai Black" panose="00000A00000000000000" pitchFamily="2" charset="0"/>
              </a:rPr>
              <a:t>Mục tiêu</a:t>
            </a:r>
          </a:p>
        </p:txBody>
      </p:sp>
      <p:pic>
        <p:nvPicPr>
          <p:cNvPr id="5" name="Picture 11">
            <a:extLst>
              <a:ext uri="{FF2B5EF4-FFF2-40B4-BE49-F238E27FC236}">
                <a16:creationId xmlns:a16="http://schemas.microsoft.com/office/drawing/2014/main" id="{1551CB58-77AA-B648-532D-02E5EA2B5C37}"/>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231" y="2046797"/>
            <a:ext cx="669408" cy="669408"/>
          </a:xfrm>
          <a:prstGeom prst="rect">
            <a:avLst/>
          </a:prstGeom>
        </p:spPr>
      </p:pic>
      <p:sp>
        <p:nvSpPr>
          <p:cNvPr id="6" name="Rectangle 5">
            <a:extLst>
              <a:ext uri="{FF2B5EF4-FFF2-40B4-BE49-F238E27FC236}">
                <a16:creationId xmlns:a16="http://schemas.microsoft.com/office/drawing/2014/main" id="{CC61C4D4-0410-B2B7-9BC0-D5D21B201F37}"/>
              </a:ext>
            </a:extLst>
          </p:cNvPr>
          <p:cNvSpPr/>
          <p:nvPr/>
        </p:nvSpPr>
        <p:spPr>
          <a:xfrm>
            <a:off x="1533639" y="1929369"/>
            <a:ext cx="9769213" cy="956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9Slide03 AllRoundGothic" panose="020B0703020202020104" pitchFamily="34" charset="0"/>
              </a:rPr>
              <a:t>Biết thực hiện quy tắc an toàn về điện;</a:t>
            </a:r>
          </a:p>
        </p:txBody>
      </p:sp>
      <p:pic>
        <p:nvPicPr>
          <p:cNvPr id="7" name="Picture 11">
            <a:extLst>
              <a:ext uri="{FF2B5EF4-FFF2-40B4-BE49-F238E27FC236}">
                <a16:creationId xmlns:a16="http://schemas.microsoft.com/office/drawing/2014/main" id="{5B08E7A2-D323-B4AE-773A-3A28EF1172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3259406"/>
            <a:ext cx="669408" cy="669408"/>
          </a:xfrm>
          <a:prstGeom prst="rect">
            <a:avLst/>
          </a:prstGeom>
        </p:spPr>
      </p:pic>
      <p:sp>
        <p:nvSpPr>
          <p:cNvPr id="8" name="Rectangle 7">
            <a:extLst>
              <a:ext uri="{FF2B5EF4-FFF2-40B4-BE49-F238E27FC236}">
                <a16:creationId xmlns:a16="http://schemas.microsoft.com/office/drawing/2014/main" id="{93FC3F3B-41A5-67F5-636C-8FCE2BABD88D}"/>
              </a:ext>
            </a:extLst>
          </p:cNvPr>
          <p:cNvSpPr/>
          <p:nvPr/>
        </p:nvSpPr>
        <p:spPr>
          <a:xfrm>
            <a:off x="1391984" y="3450405"/>
            <a:ext cx="9769213" cy="956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9Slide03 AllRoundGothic" panose="020B0703020202020104" pitchFamily="34" charset="0"/>
              </a:rPr>
              <a:t>Có ý thức đề phòng tai nạn về điện khi sử dụng máy tính.</a:t>
            </a:r>
          </a:p>
        </p:txBody>
      </p:sp>
    </p:spTree>
    <p:extLst>
      <p:ext uri="{BB962C8B-B14F-4D97-AF65-F5344CB8AC3E}">
        <p14:creationId xmlns:p14="http://schemas.microsoft.com/office/powerpoint/2010/main" val="2925195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TotalTime>
  <Words>1475</Words>
  <Application>Microsoft Office PowerPoint</Application>
  <PresentationFormat>Widescreen</PresentationFormat>
  <Paragraphs>111</Paragraphs>
  <Slides>25</Slides>
  <Notes>16</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#9Slide03 AllRoundGothic</vt:lpstr>
      <vt:lpstr>#9Slide03 Arima Madurai Black</vt:lpstr>
      <vt:lpstr>#9Slide03 Bebas Neue Bold</vt:lpstr>
      <vt:lpstr>#9Slide03 SFU Futura_05</vt:lpstr>
      <vt:lpstr>Arial</vt:lpstr>
      <vt:lpstr>Calibri</vt:lpstr>
      <vt:lpstr>Calibri Light</vt:lpstr>
      <vt:lpstr>Montserrat Alternates Black</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126</cp:revision>
  <dcterms:created xsi:type="dcterms:W3CDTF">2022-01-27T15:18:21Z</dcterms:created>
  <dcterms:modified xsi:type="dcterms:W3CDTF">2022-11-02T15:44:17Z</dcterms:modified>
</cp:coreProperties>
</file>