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9" r:id="rId3"/>
    <p:sldId id="273" r:id="rId4"/>
    <p:sldId id="290" r:id="rId5"/>
    <p:sldId id="295" r:id="rId6"/>
    <p:sldId id="258" r:id="rId7"/>
    <p:sldId id="266" r:id="rId8"/>
    <p:sldId id="291" r:id="rId9"/>
    <p:sldId id="296" r:id="rId10"/>
    <p:sldId id="270" r:id="rId11"/>
    <p:sldId id="292" r:id="rId12"/>
    <p:sldId id="293" r:id="rId13"/>
    <p:sldId id="294" r:id="rId14"/>
    <p:sldId id="297" r:id="rId15"/>
    <p:sldId id="272" r:id="rId1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80"/>
    <a:srgbClr val="FEDEF3"/>
    <a:srgbClr val="F7BFCC"/>
    <a:srgbClr val="FE8ACC"/>
    <a:srgbClr val="FECEED"/>
    <a:srgbClr val="FD0B95"/>
    <a:srgbClr val="FDBBE5"/>
    <a:srgbClr val="FD49B0"/>
    <a:srgbClr val="FEA8D9"/>
    <a:srgbClr val="FD2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153" d="100"/>
          <a:sy n="153" d="100"/>
        </p:scale>
        <p:origin x="720"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605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2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1.png"/><Relationship Id="rId5" Type="http://schemas.openxmlformats.org/officeDocument/2006/relationships/slideLayout" Target="../slideLayouts/slideLayout4.xml"/><Relationship Id="rId4" Type="http://schemas.openxmlformats.org/officeDocument/2006/relationships/video" Target="../media/media4.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pitchFamily="34" charset="0"/>
                <a:cs typeface="Arial" pitchFamily="34" charset="0"/>
              </a:rPr>
              <a:t>8</a:t>
            </a:r>
            <a:endParaRPr lang="en-US" sz="2800" b="1">
              <a:solidFill>
                <a:schemeClr val="bg1"/>
              </a:solidFill>
              <a:latin typeface="Arial" pitchFamily="34" charset="0"/>
              <a:cs typeface="Arial" pitchFamily="34" charset="0"/>
            </a:endParaRPr>
          </a:p>
        </p:txBody>
      </p:sp>
      <p:sp>
        <p:nvSpPr>
          <p:cNvPr id="4" name="TextBox 3"/>
          <p:cNvSpPr txBox="1"/>
          <p:nvPr/>
        </p:nvSpPr>
        <p:spPr>
          <a:xfrm>
            <a:off x="692730" y="89808"/>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Tìm trong hoặc ngoài bài đọc </a:t>
            </a:r>
            <a:r>
              <a:rPr lang="en-US" sz="2400" b="1" i="1" smtClean="0">
                <a:latin typeface="Arial" pitchFamily="34" charset="0"/>
                <a:ea typeface="Arial-Rounded" pitchFamily="34" charset="0"/>
                <a:cs typeface="Arial" pitchFamily="34" charset="0"/>
              </a:rPr>
              <a:t>Kiến và chim bồ câu </a:t>
            </a:r>
            <a:r>
              <a:rPr lang="en-US" sz="2400" b="1" smtClean="0">
                <a:latin typeface="Arial" pitchFamily="34" charset="0"/>
                <a:ea typeface="Arial-Rounded" pitchFamily="34" charset="0"/>
                <a:cs typeface="Arial" pitchFamily="34" charset="0"/>
              </a:rPr>
              <a:t>từ ngữ có tiếng chứa vần </a:t>
            </a:r>
            <a:r>
              <a:rPr lang="en-US" sz="2400" b="1" i="1" smtClean="0">
                <a:latin typeface="Arial" pitchFamily="34" charset="0"/>
                <a:ea typeface="Arial-Rounded" pitchFamily="34" charset="0"/>
                <a:cs typeface="Arial" pitchFamily="34" charset="0"/>
              </a:rPr>
              <a:t>ăn, ăng, oat, oắt</a:t>
            </a:r>
            <a:r>
              <a:rPr lang="en-US" sz="2400" b="1" smtClean="0">
                <a:latin typeface="Arial" pitchFamily="34" charset="0"/>
                <a:ea typeface="Arial-Rounded" pitchFamily="34" charset="0"/>
                <a:cs typeface="Arial" pitchFamily="34" charset="0"/>
              </a:rPr>
              <a:t> </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146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09914" y="2462891"/>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0"/>
          </p:cNvCxnSpPr>
          <p:nvPr/>
        </p:nvCxnSpPr>
        <p:spPr>
          <a:xfrm>
            <a:off x="2224314" y="19294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4314" y="33772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3428"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8714"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00719" y="2483755"/>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915119" y="19503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15119" y="33981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34233"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29519"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38987" y="2477406"/>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a:t>
            </a:r>
            <a:endParaRPr lang="en-US" sz="4000" b="1">
              <a:solidFill>
                <a:schemeClr val="bg1"/>
              </a:solidFill>
              <a:latin typeface="Arial" pitchFamily="34" charset="0"/>
              <a:ea typeface="Arial-Rounded" pitchFamily="34" charset="0"/>
              <a:cs typeface="Arial" pitchFamily="34" charset="0"/>
            </a:endParaRPr>
          </a:p>
        </p:txBody>
      </p:sp>
      <p:grpSp>
        <p:nvGrpSpPr>
          <p:cNvPr id="15" name="Group 14"/>
          <p:cNvGrpSpPr/>
          <p:nvPr/>
        </p:nvGrpSpPr>
        <p:grpSpPr>
          <a:xfrm>
            <a:off x="1433286" y="1123950"/>
            <a:ext cx="1562100" cy="1077085"/>
            <a:chOff x="1652814" y="1018722"/>
            <a:chExt cx="1295400" cy="1077085"/>
          </a:xfrm>
        </p:grpSpPr>
        <p:sp>
          <p:nvSpPr>
            <p:cNvPr id="45" name="Oval 4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00673" y="1018722"/>
              <a:ext cx="99968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con</a:t>
              </a:r>
            </a:p>
            <a:p>
              <a:pPr algn="ctr"/>
              <a:r>
                <a:rPr lang="en-US" sz="3200" b="1" smtClean="0">
                  <a:solidFill>
                    <a:schemeClr val="bg1"/>
                  </a:solidFill>
                  <a:latin typeface="Arial" pitchFamily="34" charset="0"/>
                  <a:ea typeface="Arial-Rounded" pitchFamily="34" charset="0"/>
                  <a:cs typeface="Arial" pitchFamily="34" charset="0"/>
                </a:rPr>
                <a:t>trăn</a:t>
              </a:r>
              <a:endParaRPr lang="en-US" sz="3200" b="1">
                <a:solidFill>
                  <a:schemeClr val="bg1"/>
                </a:solidFill>
                <a:latin typeface="Arial" pitchFamily="34" charset="0"/>
                <a:ea typeface="Arial-Rounded" pitchFamily="34" charset="0"/>
                <a:cs typeface="Arial" pitchFamily="34" charset="0"/>
              </a:endParaRPr>
            </a:p>
          </p:txBody>
        </p:sp>
      </p:grpSp>
      <p:grpSp>
        <p:nvGrpSpPr>
          <p:cNvPr id="10" name="Group 9"/>
          <p:cNvGrpSpPr/>
          <p:nvPr/>
        </p:nvGrpSpPr>
        <p:grpSpPr>
          <a:xfrm>
            <a:off x="1433286" y="3700237"/>
            <a:ext cx="1562100" cy="892716"/>
            <a:chOff x="1652814" y="3772806"/>
            <a:chExt cx="1295400" cy="675210"/>
          </a:xfrm>
        </p:grpSpPr>
        <p:sp>
          <p:nvSpPr>
            <p:cNvPr id="47" name="Oval 46"/>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78789" y="3863374"/>
              <a:ext cx="1269425"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khăn</a:t>
              </a:r>
              <a:endParaRPr lang="en-US" sz="3200" b="1">
                <a:solidFill>
                  <a:schemeClr val="bg1"/>
                </a:solidFill>
                <a:latin typeface="Arial" pitchFamily="34" charset="0"/>
                <a:ea typeface="Arial-Rounded" pitchFamily="34" charset="0"/>
                <a:cs typeface="Arial" pitchFamily="34" charset="0"/>
              </a:endParaRPr>
            </a:p>
          </p:txBody>
        </p:sp>
      </p:grpSp>
      <p:grpSp>
        <p:nvGrpSpPr>
          <p:cNvPr id="12" name="Group 11"/>
          <p:cNvGrpSpPr/>
          <p:nvPr/>
        </p:nvGrpSpPr>
        <p:grpSpPr>
          <a:xfrm>
            <a:off x="-61686" y="2272391"/>
            <a:ext cx="1175658" cy="1295400"/>
            <a:chOff x="175976" y="2152649"/>
            <a:chExt cx="999682" cy="1295400"/>
          </a:xfrm>
        </p:grpSpPr>
        <p:sp>
          <p:nvSpPr>
            <p:cNvPr id="49" name="Oval 48"/>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75976" y="2464486"/>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bắn</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3292728" y="2272391"/>
            <a:ext cx="1247772" cy="1295400"/>
            <a:chOff x="3368928" y="2152649"/>
            <a:chExt cx="1247772" cy="1295400"/>
          </a:xfrm>
        </p:grpSpPr>
        <p:sp>
          <p:nvSpPr>
            <p:cNvPr id="51" name="Oval 50"/>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368928" y="2340427"/>
              <a:ext cx="124777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a:t>
              </a:r>
              <a:r>
                <a:rPr lang="en-US" sz="3200" b="1" smtClean="0">
                  <a:solidFill>
                    <a:schemeClr val="bg1"/>
                  </a:solidFill>
                  <a:latin typeface="Arial" pitchFamily="34" charset="0"/>
                  <a:ea typeface="Arial-Rounded" pitchFamily="34" charset="0"/>
                  <a:cs typeface="Arial" pitchFamily="34" charset="0"/>
                </a:rPr>
                <a:t>hằn</a:t>
              </a:r>
            </a:p>
            <a:p>
              <a:pPr algn="ctr"/>
              <a:r>
                <a:rPr lang="en-US" sz="3200" b="1" smtClean="0">
                  <a:solidFill>
                    <a:schemeClr val="bg1"/>
                  </a:solidFill>
                  <a:latin typeface="Arial" pitchFamily="34" charset="0"/>
                  <a:ea typeface="Arial-Rounded" pitchFamily="34" charset="0"/>
                  <a:cs typeface="Arial" pitchFamily="34" charset="0"/>
                </a:rPr>
                <a:t>lằn</a:t>
              </a:r>
              <a:endParaRPr lang="en-US" sz="3200" b="1">
                <a:solidFill>
                  <a:schemeClr val="bg1"/>
                </a:solidFill>
                <a:latin typeface="Arial" pitchFamily="34" charset="0"/>
                <a:ea typeface="Arial-Rounded" pitchFamily="34" charset="0"/>
                <a:cs typeface="Arial" pitchFamily="34" charset="0"/>
              </a:endParaRPr>
            </a:p>
          </p:txBody>
        </p:sp>
      </p:grpSp>
      <p:grpSp>
        <p:nvGrpSpPr>
          <p:cNvPr id="71" name="Group 70"/>
          <p:cNvGrpSpPr/>
          <p:nvPr/>
        </p:nvGrpSpPr>
        <p:grpSpPr>
          <a:xfrm>
            <a:off x="6128595" y="1331869"/>
            <a:ext cx="1540324" cy="770162"/>
            <a:chOff x="6128595" y="1212127"/>
            <a:chExt cx="1540324" cy="770162"/>
          </a:xfrm>
        </p:grpSpPr>
        <p:sp>
          <p:nvSpPr>
            <p:cNvPr id="54" name="Oval 53"/>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89385" y="1279457"/>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
        <p:nvSpPr>
          <p:cNvPr id="67" name="TextBox 66"/>
          <p:cNvSpPr txBox="1"/>
          <p:nvPr/>
        </p:nvSpPr>
        <p:spPr>
          <a:xfrm>
            <a:off x="6208655" y="2512871"/>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ăng</a:t>
            </a:r>
            <a:endParaRPr lang="en-US" sz="4000" b="1">
              <a:solidFill>
                <a:schemeClr val="bg1"/>
              </a:solidFill>
              <a:latin typeface="Arial" pitchFamily="34" charset="0"/>
              <a:ea typeface="Arial-Rounded" pitchFamily="34" charset="0"/>
              <a:cs typeface="Arial" pitchFamily="34" charset="0"/>
            </a:endParaRPr>
          </a:p>
        </p:txBody>
      </p:sp>
      <p:grpSp>
        <p:nvGrpSpPr>
          <p:cNvPr id="70" name="Group 69"/>
          <p:cNvGrpSpPr/>
          <p:nvPr/>
        </p:nvGrpSpPr>
        <p:grpSpPr>
          <a:xfrm>
            <a:off x="6128595" y="3802463"/>
            <a:ext cx="1567605" cy="770162"/>
            <a:chOff x="6128595" y="3682721"/>
            <a:chExt cx="1567605" cy="770162"/>
          </a:xfrm>
        </p:grpSpPr>
        <p:sp>
          <p:nvSpPr>
            <p:cNvPr id="56" name="Oval 55"/>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la mắng</a:t>
              </a:r>
              <a:endParaRPr lang="en-US" sz="2800" b="1">
                <a:solidFill>
                  <a:schemeClr val="bg1"/>
                </a:solidFill>
                <a:latin typeface="Arial" pitchFamily="34" charset="0"/>
                <a:ea typeface="Arial-Rounded" pitchFamily="34" charset="0"/>
                <a:cs typeface="Arial" pitchFamily="34" charset="0"/>
              </a:endParaRPr>
            </a:p>
          </p:txBody>
        </p:sp>
      </p:grpSp>
      <p:grpSp>
        <p:nvGrpSpPr>
          <p:cNvPr id="18" name="Group 17"/>
          <p:cNvGrpSpPr/>
          <p:nvPr/>
        </p:nvGrpSpPr>
        <p:grpSpPr>
          <a:xfrm>
            <a:off x="4384253" y="2140130"/>
            <a:ext cx="1538286" cy="1540322"/>
            <a:chOff x="4384253" y="2020388"/>
            <a:chExt cx="1538286" cy="1540322"/>
          </a:xfrm>
        </p:grpSpPr>
        <p:sp>
          <p:nvSpPr>
            <p:cNvPr id="58" name="Oval 57"/>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384253" y="2449996"/>
              <a:ext cx="1538286"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tặng</a:t>
              </a:r>
              <a:endParaRPr lang="en-US" sz="3200" b="1">
                <a:solidFill>
                  <a:schemeClr val="bg1"/>
                </a:solidFill>
                <a:latin typeface="Arial" pitchFamily="34" charset="0"/>
                <a:ea typeface="Arial-Rounded" pitchFamily="34" charset="0"/>
                <a:cs typeface="Arial" pitchFamily="34" charset="0"/>
              </a:endParaRPr>
            </a:p>
          </p:txBody>
        </p:sp>
      </p:grpSp>
      <p:grpSp>
        <p:nvGrpSpPr>
          <p:cNvPr id="73" name="Group 72"/>
          <p:cNvGrpSpPr/>
          <p:nvPr/>
        </p:nvGrpSpPr>
        <p:grpSpPr>
          <a:xfrm>
            <a:off x="8025165" y="2168252"/>
            <a:ext cx="1247772" cy="1540322"/>
            <a:chOff x="8025165" y="2048510"/>
            <a:chExt cx="1247772" cy="1540322"/>
          </a:xfrm>
        </p:grpSpPr>
        <p:sp>
          <p:nvSpPr>
            <p:cNvPr id="60" name="Oval 59"/>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025165" y="2528892"/>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69"/>
            <a:ext cx="8229600" cy="857250"/>
          </a:xfrm>
        </p:spPr>
        <p:txBody>
          <a:body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3" name="Title 1"/>
          <p:cNvSpPr txBox="1">
            <a:spLocks/>
          </p:cNvSpPr>
          <p:nvPr/>
        </p:nvSpPr>
        <p:spPr>
          <a:xfrm>
            <a:off x="1389743"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a:t>
            </a:r>
            <a:endParaRPr lang="en-US" sz="6600" b="1">
              <a:solidFill>
                <a:srgbClr val="00B0F0"/>
              </a:solidFill>
              <a:latin typeface="Arial" pitchFamily="34" charset="0"/>
              <a:cs typeface="Arial" pitchFamily="34" charset="0"/>
            </a:endParaRPr>
          </a:p>
        </p:txBody>
      </p:sp>
      <p:sp>
        <p:nvSpPr>
          <p:cNvPr id="4" name="Title 1"/>
          <p:cNvSpPr txBox="1">
            <a:spLocks/>
          </p:cNvSpPr>
          <p:nvPr/>
        </p:nvSpPr>
        <p:spPr>
          <a:xfrm>
            <a:off x="5159829"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ăng</a:t>
            </a:r>
            <a:endParaRPr lang="en-US" sz="6600" b="1">
              <a:solidFill>
                <a:srgbClr val="00B0F0"/>
              </a:solidFill>
              <a:latin typeface="Arial" pitchFamily="34" charset="0"/>
              <a:cs typeface="Arial" pitchFamily="34" charset="0"/>
            </a:endParaRPr>
          </a:p>
        </p:txBody>
      </p:sp>
      <p:sp>
        <p:nvSpPr>
          <p:cNvPr id="7" name="Title 1"/>
          <p:cNvSpPr txBox="1">
            <a:spLocks/>
          </p:cNvSpPr>
          <p:nvPr/>
        </p:nvSpPr>
        <p:spPr>
          <a:xfrm>
            <a:off x="1393374"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8" name="Title 1"/>
          <p:cNvSpPr txBox="1">
            <a:spLocks/>
          </p:cNvSpPr>
          <p:nvPr/>
        </p:nvSpPr>
        <p:spPr>
          <a:xfrm>
            <a:off x="4909458"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9" name="Right Arrow 8"/>
          <p:cNvSpPr/>
          <p:nvPr/>
        </p:nvSpPr>
        <p:spPr>
          <a:xfrm rot="7172845">
            <a:off x="6724397" y="1678281"/>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09914" y="2223924"/>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3" idx="0"/>
          </p:cNvCxnSpPr>
          <p:nvPr/>
        </p:nvCxnSpPr>
        <p:spPr>
          <a:xfrm>
            <a:off x="2224314" y="16905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24314" y="31383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3428"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38714"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00719" y="2244788"/>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0"/>
          </p:cNvCxnSpPr>
          <p:nvPr/>
        </p:nvCxnSpPr>
        <p:spPr>
          <a:xfrm>
            <a:off x="6915119" y="17113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5119" y="31591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233"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9519"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8987" y="2238439"/>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oat</a:t>
            </a:r>
            <a:endParaRPr lang="en-US" sz="4000" b="1">
              <a:solidFill>
                <a:schemeClr val="bg1"/>
              </a:solidFill>
              <a:latin typeface="Arial" pitchFamily="34" charset="0"/>
              <a:ea typeface="Arial-Rounded" pitchFamily="34" charset="0"/>
              <a:cs typeface="Arial" pitchFamily="34" charset="0"/>
            </a:endParaRPr>
          </a:p>
        </p:txBody>
      </p:sp>
      <p:grpSp>
        <p:nvGrpSpPr>
          <p:cNvPr id="14" name="Group 13"/>
          <p:cNvGrpSpPr/>
          <p:nvPr/>
        </p:nvGrpSpPr>
        <p:grpSpPr>
          <a:xfrm>
            <a:off x="1433286" y="1041012"/>
            <a:ext cx="1562100" cy="856344"/>
            <a:chOff x="1652814" y="1174751"/>
            <a:chExt cx="1295400" cy="856344"/>
          </a:xfrm>
        </p:grpSpPr>
        <p:sp>
          <p:nvSpPr>
            <p:cNvPr id="15" name="Oval 1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00673" y="1290864"/>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soát</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1433286" y="3461269"/>
            <a:ext cx="1562100" cy="856344"/>
            <a:chOff x="1652814" y="3772806"/>
            <a:chExt cx="1295400" cy="647700"/>
          </a:xfrm>
        </p:grpSpPr>
        <p:sp>
          <p:nvSpPr>
            <p:cNvPr id="18" name="Oval 17"/>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8789" y="3863374"/>
              <a:ext cx="1269425" cy="442197"/>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thoát</a:t>
              </a:r>
              <a:endParaRPr lang="en-US" sz="3200" b="1">
                <a:solidFill>
                  <a:schemeClr val="bg1"/>
                </a:solidFill>
                <a:latin typeface="Arial" pitchFamily="34" charset="0"/>
                <a:ea typeface="Arial-Rounded" pitchFamily="34" charset="0"/>
                <a:cs typeface="Arial" pitchFamily="34" charset="0"/>
              </a:endParaRPr>
            </a:p>
          </p:txBody>
        </p:sp>
      </p:grpSp>
      <p:grpSp>
        <p:nvGrpSpPr>
          <p:cNvPr id="20" name="Group 19"/>
          <p:cNvGrpSpPr/>
          <p:nvPr/>
        </p:nvGrpSpPr>
        <p:grpSpPr>
          <a:xfrm>
            <a:off x="-90872" y="2033424"/>
            <a:ext cx="1175658" cy="1295400"/>
            <a:chOff x="151159" y="2152649"/>
            <a:chExt cx="999682" cy="1295400"/>
          </a:xfrm>
        </p:grpSpPr>
        <p:sp>
          <p:nvSpPr>
            <p:cNvPr id="21" name="Oval 20"/>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159" y="2286992"/>
              <a:ext cx="99968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hoạt</a:t>
              </a:r>
            </a:p>
            <a:p>
              <a:pPr algn="ctr"/>
              <a:r>
                <a:rPr lang="en-US" sz="2800" b="1" smtClean="0">
                  <a:solidFill>
                    <a:schemeClr val="bg1"/>
                  </a:solidFill>
                  <a:latin typeface="Arial" pitchFamily="34" charset="0"/>
                  <a:ea typeface="Arial-Rounded" pitchFamily="34" charset="0"/>
                  <a:cs typeface="Arial" pitchFamily="34" charset="0"/>
                </a:rPr>
                <a:t>động</a:t>
              </a:r>
              <a:endParaRPr lang="en-US" sz="2800" b="1">
                <a:solidFill>
                  <a:schemeClr val="bg1"/>
                </a:solidFill>
                <a:latin typeface="Arial" pitchFamily="34" charset="0"/>
                <a:ea typeface="Arial-Rounded" pitchFamily="34" charset="0"/>
                <a:cs typeface="Arial" pitchFamily="34" charset="0"/>
              </a:endParaRPr>
            </a:p>
          </p:txBody>
        </p:sp>
      </p:grpSp>
      <p:grpSp>
        <p:nvGrpSpPr>
          <p:cNvPr id="23" name="Group 22"/>
          <p:cNvGrpSpPr/>
          <p:nvPr/>
        </p:nvGrpSpPr>
        <p:grpSpPr>
          <a:xfrm>
            <a:off x="3229428" y="2033424"/>
            <a:ext cx="1247772" cy="1295400"/>
            <a:chOff x="3305628" y="2152649"/>
            <a:chExt cx="1247772" cy="1295400"/>
          </a:xfrm>
        </p:grpSpPr>
        <p:sp>
          <p:nvSpPr>
            <p:cNvPr id="24" name="Oval 23"/>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5628" y="2476966"/>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toát</a:t>
              </a:r>
              <a:endParaRPr lang="en-US" sz="3200" b="1">
                <a:solidFill>
                  <a:schemeClr val="bg1"/>
                </a:solidFill>
                <a:latin typeface="Arial" pitchFamily="34" charset="0"/>
                <a:ea typeface="Arial-Rounded" pitchFamily="34" charset="0"/>
                <a:cs typeface="Arial" pitchFamily="34" charset="0"/>
              </a:endParaRPr>
            </a:p>
          </p:txBody>
        </p:sp>
      </p:grpSp>
      <p:grpSp>
        <p:nvGrpSpPr>
          <p:cNvPr id="26" name="Group 25"/>
          <p:cNvGrpSpPr/>
          <p:nvPr/>
        </p:nvGrpSpPr>
        <p:grpSpPr>
          <a:xfrm>
            <a:off x="6128595" y="971550"/>
            <a:ext cx="1540324" cy="953974"/>
            <a:chOff x="6128595" y="1090775"/>
            <a:chExt cx="1540324" cy="953974"/>
          </a:xfrm>
        </p:grpSpPr>
        <p:sp>
          <p:nvSpPr>
            <p:cNvPr id="27" name="Oval 26"/>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9385" y="1090775"/>
              <a:ext cx="124777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nhọn</a:t>
              </a:r>
            </a:p>
            <a:p>
              <a:pPr algn="ctr"/>
              <a:r>
                <a:rPr lang="en-US" sz="2800" b="1" smtClean="0">
                  <a:solidFill>
                    <a:schemeClr val="bg1"/>
                  </a:solidFill>
                  <a:latin typeface="Arial" pitchFamily="34" charset="0"/>
                  <a:ea typeface="Arial-Rounded" pitchFamily="34" charset="0"/>
                  <a:cs typeface="Arial" pitchFamily="34" charset="0"/>
                </a:rPr>
                <a:t>hoắt</a:t>
              </a:r>
              <a:endParaRPr lang="en-US" sz="2800" b="1">
                <a:solidFill>
                  <a:schemeClr val="bg1"/>
                </a:solidFill>
                <a:latin typeface="Arial" pitchFamily="34" charset="0"/>
                <a:ea typeface="Arial-Rounded" pitchFamily="34" charset="0"/>
                <a:cs typeface="Arial" pitchFamily="34" charset="0"/>
              </a:endParaRPr>
            </a:p>
          </p:txBody>
        </p:sp>
      </p:grpSp>
      <p:sp>
        <p:nvSpPr>
          <p:cNvPr id="29" name="TextBox 28"/>
          <p:cNvSpPr txBox="1"/>
          <p:nvPr/>
        </p:nvSpPr>
        <p:spPr>
          <a:xfrm>
            <a:off x="6208655" y="2273904"/>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oăt</a:t>
            </a:r>
            <a:endParaRPr lang="en-US" sz="4000" b="1">
              <a:solidFill>
                <a:schemeClr val="bg1"/>
              </a:solidFill>
              <a:latin typeface="Arial" pitchFamily="34" charset="0"/>
              <a:ea typeface="Arial-Rounded" pitchFamily="34" charset="0"/>
              <a:cs typeface="Arial" pitchFamily="34" charset="0"/>
            </a:endParaRPr>
          </a:p>
        </p:txBody>
      </p:sp>
      <p:grpSp>
        <p:nvGrpSpPr>
          <p:cNvPr id="30" name="Group 29"/>
          <p:cNvGrpSpPr/>
          <p:nvPr/>
        </p:nvGrpSpPr>
        <p:grpSpPr>
          <a:xfrm>
            <a:off x="6128595" y="3563496"/>
            <a:ext cx="1567605" cy="770162"/>
            <a:chOff x="6128595" y="3682721"/>
            <a:chExt cx="1567605" cy="770162"/>
          </a:xfrm>
        </p:grpSpPr>
        <p:sp>
          <p:nvSpPr>
            <p:cNvPr id="31" name="Oval 30"/>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ngoắt</a:t>
              </a:r>
              <a:endParaRPr lang="en-US" sz="2800" b="1">
                <a:solidFill>
                  <a:schemeClr val="bg1"/>
                </a:solidFill>
                <a:latin typeface="Arial" pitchFamily="34" charset="0"/>
                <a:ea typeface="Arial-Rounded" pitchFamily="34" charset="0"/>
                <a:cs typeface="Arial" pitchFamily="34" charset="0"/>
              </a:endParaRPr>
            </a:p>
          </p:txBody>
        </p:sp>
      </p:grpSp>
      <p:grpSp>
        <p:nvGrpSpPr>
          <p:cNvPr id="33" name="Group 32"/>
          <p:cNvGrpSpPr/>
          <p:nvPr/>
        </p:nvGrpSpPr>
        <p:grpSpPr>
          <a:xfrm>
            <a:off x="4398767" y="1901163"/>
            <a:ext cx="1538286" cy="1540322"/>
            <a:chOff x="4398767" y="2020388"/>
            <a:chExt cx="1538286" cy="1540322"/>
          </a:xfrm>
        </p:grpSpPr>
        <p:sp>
          <p:nvSpPr>
            <p:cNvPr id="34" name="Oval 33"/>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8767" y="2147208"/>
              <a:ext cx="1538286"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loắt choắt</a:t>
              </a:r>
              <a:endParaRPr lang="en-US" sz="2800" b="1">
                <a:solidFill>
                  <a:schemeClr val="bg1"/>
                </a:solidFill>
                <a:latin typeface="Arial" pitchFamily="34" charset="0"/>
                <a:ea typeface="Arial-Rounded" pitchFamily="34" charset="0"/>
                <a:cs typeface="Arial" pitchFamily="34" charset="0"/>
              </a:endParaRPr>
            </a:p>
          </p:txBody>
        </p:sp>
      </p:grpSp>
      <p:grpSp>
        <p:nvGrpSpPr>
          <p:cNvPr id="36" name="Group 35"/>
          <p:cNvGrpSpPr/>
          <p:nvPr/>
        </p:nvGrpSpPr>
        <p:grpSpPr>
          <a:xfrm>
            <a:off x="8025165" y="1929285"/>
            <a:ext cx="1247772" cy="1540322"/>
            <a:chOff x="8025165" y="2048510"/>
            <a:chExt cx="1247772" cy="1540322"/>
          </a:xfrm>
        </p:grpSpPr>
        <p:sp>
          <p:nvSpPr>
            <p:cNvPr id="37" name="Oval 36"/>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25165" y="2223408"/>
              <a:ext cx="124777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oắt con</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6178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1350"/>
            <a:ext cx="8763000" cy="857250"/>
          </a:xfrm>
        </p:spPr>
        <p:txBody>
          <a:bodyPr>
            <a:noAutofit/>
          </a:bodyPr>
          <a:lstStyle/>
          <a:p>
            <a:r>
              <a:rPr lang="en-US" sz="3200" b="1" smtClean="0">
                <a:latin typeface="Arial" pitchFamily="34" charset="0"/>
                <a:cs typeface="Arial" pitchFamily="34" charset="0"/>
              </a:rPr>
              <a:t>Em thường nhầm lẫn vần </a:t>
            </a:r>
            <a:r>
              <a:rPr lang="en-US" sz="3200" b="1" i="1" smtClean="0">
                <a:latin typeface="Arial" pitchFamily="34" charset="0"/>
                <a:cs typeface="Arial" pitchFamily="34" charset="0"/>
              </a:rPr>
              <a:t>oăt </a:t>
            </a:r>
            <a:r>
              <a:rPr lang="en-US" sz="3200" b="1" smtClean="0">
                <a:latin typeface="Arial" pitchFamily="34" charset="0"/>
                <a:cs typeface="Arial" pitchFamily="34" charset="0"/>
              </a:rPr>
              <a:t>với vần nào?</a:t>
            </a:r>
            <a:endParaRPr lang="en-US" sz="3200" b="1">
              <a:latin typeface="Arial" pitchFamily="34" charset="0"/>
              <a:cs typeface="Arial" pitchFamily="34" charset="0"/>
            </a:endParaRPr>
          </a:p>
        </p:txBody>
      </p:sp>
      <p:sp>
        <p:nvSpPr>
          <p:cNvPr id="10" name="Title 1"/>
          <p:cNvSpPr txBox="1">
            <a:spLocks/>
          </p:cNvSpPr>
          <p:nvPr/>
        </p:nvSpPr>
        <p:spPr>
          <a:xfrm>
            <a:off x="457200" y="285750"/>
            <a:ext cx="8229600" cy="8572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11" name="Title 1"/>
          <p:cNvSpPr txBox="1">
            <a:spLocks/>
          </p:cNvSpPr>
          <p:nvPr/>
        </p:nvSpPr>
        <p:spPr>
          <a:xfrm>
            <a:off x="1389743"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oat</a:t>
            </a:r>
            <a:endParaRPr lang="en-US" sz="6600" b="1">
              <a:solidFill>
                <a:srgbClr val="00B0F0"/>
              </a:solidFill>
              <a:latin typeface="Arial" pitchFamily="34" charset="0"/>
              <a:cs typeface="Arial" pitchFamily="34" charset="0"/>
            </a:endParaRPr>
          </a:p>
        </p:txBody>
      </p:sp>
      <p:sp>
        <p:nvSpPr>
          <p:cNvPr id="12" name="Title 1"/>
          <p:cNvSpPr txBox="1">
            <a:spLocks/>
          </p:cNvSpPr>
          <p:nvPr/>
        </p:nvSpPr>
        <p:spPr>
          <a:xfrm>
            <a:off x="5159829"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oăt</a:t>
            </a:r>
            <a:endParaRPr lang="en-US" sz="6600" b="1">
              <a:solidFill>
                <a:srgbClr val="00B0F0"/>
              </a:solidFill>
              <a:latin typeface="Arial" pitchFamily="34" charset="0"/>
              <a:cs typeface="Arial" pitchFamily="34" charset="0"/>
            </a:endParaRPr>
          </a:p>
        </p:txBody>
      </p:sp>
      <p:sp>
        <p:nvSpPr>
          <p:cNvPr id="13" name="Title 1"/>
          <p:cNvSpPr txBox="1">
            <a:spLocks/>
          </p:cNvSpPr>
          <p:nvPr/>
        </p:nvSpPr>
        <p:spPr>
          <a:xfrm>
            <a:off x="1386114" y="1728503"/>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a</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4" name="Title 1"/>
          <p:cNvSpPr txBox="1">
            <a:spLocks/>
          </p:cNvSpPr>
          <p:nvPr/>
        </p:nvSpPr>
        <p:spPr>
          <a:xfrm>
            <a:off x="5167086"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ă</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5" name="Right Arrow 14"/>
          <p:cNvSpPr/>
          <p:nvPr/>
        </p:nvSpPr>
        <p:spPr>
          <a:xfrm rot="7172845">
            <a:off x="6259713" y="1114252"/>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72845">
            <a:off x="2426579" y="1266653"/>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90500" y="3943350"/>
            <a:ext cx="8763000"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b="1" smtClean="0">
                <a:latin typeface="Arial" pitchFamily="34" charset="0"/>
                <a:cs typeface="Arial" pitchFamily="34" charset="0"/>
              </a:rPr>
              <a:t>oat – oăt – oăc </a:t>
            </a:r>
            <a:endParaRPr lang="en-US" sz="4000" b="1">
              <a:latin typeface="Arial" pitchFamily="34" charset="0"/>
              <a:cs typeface="Arial" pitchFamily="34" charset="0"/>
            </a:endParaRPr>
          </a:p>
        </p:txBody>
      </p:sp>
    </p:spTree>
    <p:extLst>
      <p:ext uri="{BB962C8B-B14F-4D97-AF65-F5344CB8AC3E}">
        <p14:creationId xmlns:p14="http://schemas.microsoft.com/office/powerpoint/2010/main" val="359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animBg="1"/>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23" t="31349" r="29721" b="24405"/>
          <a:stretch/>
        </p:blipFill>
        <p:spPr bwMode="auto">
          <a:xfrm>
            <a:off x="1447800" y="1068393"/>
            <a:ext cx="6386286" cy="377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30" y="104322"/>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a:t>
            </a:r>
            <a:r>
              <a:rPr lang="en-US" sz="2400" b="1" i="1" smtClean="0">
                <a:latin typeface="Arial" pitchFamily="34" charset="0"/>
                <a:ea typeface="Arial-Rounded" pitchFamily="34" charset="0"/>
                <a:cs typeface="Arial" pitchFamily="34" charset="0"/>
              </a:rPr>
              <a:t>Việc làm của người thợ săn là đúng hay sai? Vì sao?</a:t>
            </a:r>
            <a:endParaRPr lang="en-US" sz="24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84 - 87).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Câu chuyện của rễ </a:t>
            </a:r>
            <a:r>
              <a:rPr lang="en-US" sz="3200" smtClean="0">
                <a:solidFill>
                  <a:schemeClr val="tx1"/>
                </a:solidFill>
                <a:latin typeface="Arial" pitchFamily="34" charset="0"/>
                <a:cs typeface="Arial" pitchFamily="34" charset="0"/>
              </a:rPr>
              <a:t>(trang 89, 90).</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Ôn và khởi động</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285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3" name="TextBox 12"/>
          <p:cNvSpPr txBox="1"/>
          <p:nvPr/>
        </p:nvSpPr>
        <p:spPr>
          <a:xfrm>
            <a:off x="487218" y="843319"/>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giật mình</a:t>
            </a:r>
            <a:endParaRPr lang="en-US" sz="3200" b="1">
              <a:latin typeface="Arial" pitchFamily="34" charset="0"/>
              <a:ea typeface="Arial-Rounded" pitchFamily="34" charset="0"/>
              <a:cs typeface="Arial" pitchFamily="34" charset="0"/>
            </a:endParaRP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Nam (………..) nghĩ ngay ra lời giải cho câu đố.</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Ông kể cho em nghe một câu chuyện  (..…………).</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giúp nhau</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cứu</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6720468" y="839343"/>
            <a:ext cx="21187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cảm động</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771252" y="839343"/>
            <a:ext cx="20044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nhanh trí</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par>
                                <p:cTn id="11" presetID="1" presetClass="mediacall" presetSubtype="0" fill="hold" nodeType="withEffect">
                                  <p:stCondLst>
                                    <p:cond delay="0"/>
                                  </p:stCondLst>
                                  <p:childTnLst>
                                    <p:cmd type="call" cmd="playFrom(0.0)">
                                      <p:cBhvr>
                                        <p:cTn id="12" dur="1659" fill="hold"/>
                                        <p:tgtEl>
                                          <p:spTgt spid="20"/>
                                        </p:tgtEl>
                                      </p:cBhvr>
                                    </p:cmd>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94444E-6 1.48148E-6 L -0.23038 0.34074 " pathEditMode="relative" rAng="0" ptsTypes="AA">
                                      <p:cBhvr>
                                        <p:cTn id="17" dur="2000" fill="hold"/>
                                        <p:tgtEl>
                                          <p:spTgt spid="14"/>
                                        </p:tgtEl>
                                        <p:attrNameLst>
                                          <p:attrName>ppt_x</p:attrName>
                                          <p:attrName>ppt_y</p:attrName>
                                        </p:attrNameLst>
                                      </p:cBhvr>
                                      <p:rCtr x="-11528" y="17037"/>
                                    </p:animMotion>
                                  </p:childTnLst>
                                  <p:subTnLst>
                                    <p:audio>
                                      <p:cMediaNode vol="100000">
                                        <p:cTn display="0" masterRel="sameClick">
                                          <p:stCondLst>
                                            <p:cond evt="begin" delay="0">
                                              <p:tn val="1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7" presetID="1" presetClass="mediacall" presetSubtype="0" fill="hold" nodeType="withEffect">
                                  <p:stCondLst>
                                    <p:cond delay="0"/>
                                  </p:stCondLst>
                                  <p:childTnLst>
                                    <p:cmd type="call" cmd="playFrom(0.0)">
                                      <p:cBhvr>
                                        <p:cTn id="28" dur="1659" fill="hold"/>
                                        <p:tgtEl>
                                          <p:spTgt spid="20"/>
                                        </p:tgtEl>
                                      </p:cBhvr>
                                    </p:cmd>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8"/>
                                        </p:tgtEl>
                                        <p:attrNameLst>
                                          <p:attrName>r</p:attrName>
                                        </p:attrNameLst>
                                      </p:cBhvr>
                                    </p:animRot>
                                    <p:animRot by="-240000">
                                      <p:cBhvr>
                                        <p:cTn id="34" dur="200" fill="hold">
                                          <p:stCondLst>
                                            <p:cond delay="200"/>
                                          </p:stCondLst>
                                        </p:cTn>
                                        <p:tgtEl>
                                          <p:spTgt spid="18"/>
                                        </p:tgtEl>
                                        <p:attrNameLst>
                                          <p:attrName>r</p:attrName>
                                        </p:attrNameLst>
                                      </p:cBhvr>
                                    </p:animRot>
                                    <p:animRot by="240000">
                                      <p:cBhvr>
                                        <p:cTn id="35" dur="200" fill="hold">
                                          <p:stCondLst>
                                            <p:cond delay="400"/>
                                          </p:stCondLst>
                                        </p:cTn>
                                        <p:tgtEl>
                                          <p:spTgt spid="18"/>
                                        </p:tgtEl>
                                        <p:attrNameLst>
                                          <p:attrName>r</p:attrName>
                                        </p:attrNameLst>
                                      </p:cBhvr>
                                    </p:animRot>
                                    <p:animRot by="-240000">
                                      <p:cBhvr>
                                        <p:cTn id="36" dur="200" fill="hold">
                                          <p:stCondLst>
                                            <p:cond delay="600"/>
                                          </p:stCondLst>
                                        </p:cTn>
                                        <p:tgtEl>
                                          <p:spTgt spid="18"/>
                                        </p:tgtEl>
                                        <p:attrNameLst>
                                          <p:attrName>r</p:attrName>
                                        </p:attrNameLst>
                                      </p:cBhvr>
                                    </p:animRot>
                                    <p:animRot by="120000">
                                      <p:cBhvr>
                                        <p:cTn id="37" dur="200" fill="hold">
                                          <p:stCondLst>
                                            <p:cond delay="800"/>
                                          </p:stCondLst>
                                        </p:cTn>
                                        <p:tgtEl>
                                          <p:spTgt spid="1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hammer.wav"/>
                                        </p:tgtEl>
                                      </p:cMediaNode>
                                    </p:audio>
                                  </p:subTnLst>
                                </p:cTn>
                              </p:par>
                              <p:par>
                                <p:cTn id="38" presetID="1" presetClass="mediacall" presetSubtype="0" fill="hold" nodeType="withEffect">
                                  <p:stCondLst>
                                    <p:cond delay="0"/>
                                  </p:stCondLst>
                                  <p:childTnLst>
                                    <p:cmd type="call" cmd="playFrom(0.0)">
                                      <p:cBhvr>
                                        <p:cTn id="39" dur="1659" fill="hold"/>
                                        <p:tgtEl>
                                          <p:spTgt spid="20"/>
                                        </p:tgtEl>
                                      </p:cBhvr>
                                    </p:cmd>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44444E-6 0.04784 L -0.70902 0.65031 " pathEditMode="relative" rAng="0" ptsTypes="AA">
                                      <p:cBhvr>
                                        <p:cTn id="44" dur="2000" fill="hold"/>
                                        <p:tgtEl>
                                          <p:spTgt spid="19"/>
                                        </p:tgtEl>
                                        <p:attrNameLst>
                                          <p:attrName>ppt_x</p:attrName>
                                          <p:attrName>ppt_y</p:attrName>
                                        </p:attrNameLst>
                                      </p:cBhvr>
                                      <p:rCtr x="-35451" y="30123"/>
                                    </p:animMotion>
                                  </p:childTnLst>
                                  <p:subTnLst>
                                    <p:audio>
                                      <p:cMediaNode vol="100000">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audio>
              <p:cMediaNode vol="100000">
                <p:cTn id="45" fill="hold" display="0">
                  <p:stCondLst>
                    <p:cond delay="indefinite"/>
                  </p:stCondLst>
                  <p:endCondLst>
                    <p:cond evt="onStopAudio" delay="0">
                      <p:tgtEl>
                        <p:sldTgt/>
                      </p:tgtEl>
                    </p:cond>
                  </p:endCondLst>
                </p:cTn>
                <p:tgtEl>
                  <p:spTgt spid="20"/>
                </p:tgtEl>
              </p:cMediaNode>
            </p:audio>
          </p:childTnLst>
        </p:cTn>
      </p:par>
    </p:tnLst>
    <p:bldLst>
      <p:bldP spid="13" grpId="0" animBg="1"/>
      <p:bldP spid="17" grpId="0" animBg="1"/>
      <p:bldP spid="18" grpId="0" animBg="1"/>
      <p:bldP spid="1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dirty="0" smtClean="0">
                <a:solidFill>
                  <a:srgbClr val="7030A0"/>
                </a:solidFill>
                <a:latin typeface="HP001 5 hàng" pitchFamily="34" charset="0"/>
              </a:rPr>
              <a:t>a. </a:t>
            </a:r>
            <a:r>
              <a:rPr lang="vi-VN" sz="3500" b="1" dirty="0" smtClean="0">
                <a:solidFill>
                  <a:srgbClr val="7030A0"/>
                </a:solidFill>
                <a:latin typeface="HP001 5 hàng" pitchFamily="34" charset="0"/>
              </a:rPr>
              <a:t>Nam </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a</a:t>
            </a:r>
            <a:r>
              <a:rPr lang="el-GR" sz="3500" b="1" dirty="0">
                <a:solidFill>
                  <a:srgbClr val="7030A0"/>
                </a:solidFill>
                <a:latin typeface="HP001 5 hàng" pitchFamily="34" charset="0"/>
              </a:rPr>
              <a:t>ζ </a:t>
            </a:r>
            <a:r>
              <a:rPr lang="vi-VN" sz="3500" b="1" dirty="0">
                <a:solidFill>
                  <a:srgbClr val="7030A0"/>
                </a:solidFill>
                <a:latin typeface="HP001 5 hàng" pitchFamily="34" charset="0"/>
              </a:rPr>
              <a:t>Ǉrí w</a:t>
            </a:r>
            <a:r>
              <a:rPr lang="el-GR" sz="3500" b="1" dirty="0">
                <a:solidFill>
                  <a:srgbClr val="7030A0"/>
                </a:solidFill>
                <a:latin typeface="HP001 5 hàng" pitchFamily="34" charset="0"/>
              </a:rPr>
              <a:t>θ</a:t>
            </a:r>
            <a:r>
              <a:rPr lang="vi-VN" sz="3500" b="1" dirty="0">
                <a:solidFill>
                  <a:srgbClr val="7030A0"/>
                </a:solidFill>
                <a:latin typeface="HP001 5 hàng" pitchFamily="34" charset="0"/>
              </a:rPr>
              <a:t>ĩ wgay ǟa lƟ </a:t>
            </a:r>
            <a:r>
              <a:rPr lang="vi-VN" sz="3500" b="1" dirty="0" smtClean="0">
                <a:solidFill>
                  <a:srgbClr val="7030A0"/>
                </a:solidFill>
                <a:latin typeface="HP001 5 hàng" pitchFamily="34" charset="0"/>
              </a:rPr>
              <a:t>giải</a:t>
            </a:r>
            <a:endParaRPr lang="en-US" sz="3500" b="1" dirty="0">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ε</a:t>
            </a:r>
            <a:r>
              <a:rPr lang="vi-VN" sz="3500" b="1">
                <a:solidFill>
                  <a:srgbClr val="7030A0"/>
                </a:solidFill>
                <a:latin typeface="HP001 5 hàng" pitchFamily="34" charset="0"/>
              </a:rPr>
              <a:t>o câu </a:t>
            </a:r>
            <a:r>
              <a:rPr lang="vi-VN" sz="3500" b="1" smtClean="0">
                <a:solidFill>
                  <a:srgbClr val="7030A0"/>
                </a:solidFill>
                <a:latin typeface="HP001 5 hàng" pitchFamily="34" charset="0"/>
              </a:rPr>
              <a:t>đố</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dirty="0" smtClean="0">
                <a:solidFill>
                  <a:srgbClr val="7030A0"/>
                </a:solidFill>
                <a:latin typeface="HP001 5 hàng" pitchFamily="34" charset="0"/>
              </a:rPr>
              <a:t>b. </a:t>
            </a:r>
            <a:r>
              <a:rPr lang="vi-VN" sz="3500" b="1" dirty="0">
                <a:solidFill>
                  <a:srgbClr val="7030A0"/>
                </a:solidFill>
                <a:latin typeface="HP001 5 hàng" pitchFamily="34" charset="0"/>
              </a:rPr>
              <a:t>Ông </a:t>
            </a:r>
            <a:r>
              <a:rPr lang="el-GR" sz="3500" b="1" dirty="0">
                <a:solidFill>
                  <a:srgbClr val="7030A0"/>
                </a:solidFill>
                <a:latin typeface="HP001 5 hàng" pitchFamily="34" charset="0"/>
              </a:rPr>
              <a:t>ΓϜ ε</a:t>
            </a:r>
            <a:r>
              <a:rPr lang="vi-VN" sz="3500" b="1" dirty="0">
                <a:solidFill>
                  <a:srgbClr val="7030A0"/>
                </a:solidFill>
                <a:latin typeface="HP001 5 hàng" pitchFamily="34" charset="0"/>
              </a:rPr>
              <a:t>o em w</a:t>
            </a:r>
            <a:r>
              <a:rPr lang="el-GR" sz="3500" b="1" dirty="0">
                <a:solidFill>
                  <a:srgbClr val="7030A0"/>
                </a:solidFill>
                <a:latin typeface="HP001 5 hàng" pitchFamily="34" charset="0"/>
              </a:rPr>
              <a:t>Ή; </a:t>
            </a:r>
            <a:r>
              <a:rPr lang="vi-VN" sz="3500" b="1" dirty="0">
                <a:solidFill>
                  <a:srgbClr val="7030A0"/>
                </a:solidFill>
                <a:latin typeface="HP001 5 hàng" pitchFamily="34" charset="0"/>
              </a:rPr>
              <a:t>jŎ câu </a:t>
            </a:r>
            <a:r>
              <a:rPr lang="el-GR" sz="3500" b="1" dirty="0">
                <a:solidFill>
                  <a:srgbClr val="7030A0"/>
                </a:solidFill>
                <a:latin typeface="HP001 5 hàng" pitchFamily="34" charset="0"/>
              </a:rPr>
              <a:t>ε</a:t>
            </a:r>
            <a:r>
              <a:rPr lang="vi-VN" sz="3500" b="1" dirty="0">
                <a:solidFill>
                  <a:srgbClr val="7030A0"/>
                </a:solidFill>
                <a:latin typeface="HP001 5 hàng" pitchFamily="34" charset="0"/>
              </a:rPr>
              <a:t>u</a:t>
            </a:r>
            <a:r>
              <a:rPr lang="el-GR" sz="3500" b="1" dirty="0">
                <a:solidFill>
                  <a:srgbClr val="7030A0"/>
                </a:solidFill>
                <a:latin typeface="HP001 5 hàng" pitchFamily="34" charset="0"/>
              </a:rPr>
              <a:t>ΐ</a:t>
            </a:r>
            <a:r>
              <a:rPr lang="vi-VN" sz="3500" b="1" dirty="0" smtClean="0">
                <a:solidFill>
                  <a:srgbClr val="7030A0"/>
                </a:solidFill>
                <a:latin typeface="HP001 5 hàng" pitchFamily="34" charset="0"/>
              </a:rPr>
              <a:t>İn</a:t>
            </a:r>
            <a:endParaRPr lang="en-US" sz="3500" b="1" dirty="0">
              <a:solidFill>
                <a:srgbClr val="7030A0"/>
              </a:solidFill>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a:solidFill>
                  <a:srgbClr val="7030A0"/>
                </a:solidFill>
                <a:latin typeface="HP001 5 hàng" pitchFamily="34" charset="0"/>
              </a:rPr>
              <a:t>cảm đųg</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0" y="361950"/>
            <a:ext cx="4630738" cy="4630738"/>
          </a:xfrm>
        </p:spPr>
      </p:pic>
      <p:pic>
        <p:nvPicPr>
          <p:cNvPr id="8" name="Ô.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49548" y="361950"/>
            <a:ext cx="4630738" cy="4630738"/>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57150"/>
            <a:ext cx="839931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Kể lại câu chuyện </a:t>
            </a:r>
            <a:r>
              <a:rPr lang="en-US" sz="2800" b="1" i="1" smtClean="0">
                <a:latin typeface="Arial" pitchFamily="34" charset="0"/>
                <a:ea typeface="Arial-Rounded" pitchFamily="34" charset="0"/>
                <a:cs typeface="Arial" pitchFamily="34" charset="0"/>
              </a:rPr>
              <a:t>Kiến và chim bồ câu</a:t>
            </a:r>
            <a:r>
              <a:rPr lang="en-US" sz="2800" b="1" smtClean="0">
                <a:latin typeface="Arial" pitchFamily="34" charset="0"/>
                <a:ea typeface="Arial-Rounded" pitchFamily="34" charset="0"/>
                <a:cs typeface="Arial" pitchFamily="34" charset="0"/>
              </a:rPr>
              <a:t> </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0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2890039"/>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604040"/>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876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46202" y="2447543"/>
            <a:ext cx="2438400" cy="369332"/>
          </a:xfrm>
          <a:prstGeom prst="rect">
            <a:avLst/>
          </a:prstGeom>
          <a:noFill/>
        </p:spPr>
        <p:txBody>
          <a:bodyPr wrap="square" rtlCol="0">
            <a:spAutoFit/>
          </a:bodyPr>
          <a:lstStyle/>
          <a:p>
            <a:r>
              <a:rPr lang="en-US" b="1" smtClean="0">
                <a:latin typeface="Arial" pitchFamily="34" charset="0"/>
                <a:cs typeface="Arial" pitchFamily="34" charset="0"/>
              </a:rPr>
              <a:t>Một con kiến (…)</a:t>
            </a:r>
            <a:endParaRPr lang="en-US" b="1">
              <a:latin typeface="Arial" pitchFamily="34" charset="0"/>
              <a:cs typeface="Arial" pitchFamily="34" charset="0"/>
            </a:endParaRPr>
          </a:p>
        </p:txBody>
      </p:sp>
      <p:sp>
        <p:nvSpPr>
          <p:cNvPr id="18" name="TextBox 17"/>
          <p:cNvSpPr txBox="1"/>
          <p:nvPr/>
        </p:nvSpPr>
        <p:spPr>
          <a:xfrm>
            <a:off x="5029200" y="2447543"/>
            <a:ext cx="3429000" cy="369332"/>
          </a:xfrm>
          <a:prstGeom prst="rect">
            <a:avLst/>
          </a:prstGeom>
          <a:noFill/>
        </p:spPr>
        <p:txBody>
          <a:bodyPr wrap="square" rtlCol="0">
            <a:spAutoFit/>
          </a:bodyPr>
          <a:lstStyle/>
          <a:p>
            <a:r>
              <a:rPr lang="en-US" b="1" smtClean="0">
                <a:latin typeface="Arial" pitchFamily="34" charset="0"/>
                <a:cs typeface="Arial" pitchFamily="34" charset="0"/>
              </a:rPr>
              <a:t>Nghe tiếng kê cứu (…)</a:t>
            </a:r>
            <a:endParaRPr lang="en-US" b="1">
              <a:latin typeface="Arial" pitchFamily="34" charset="0"/>
              <a:cs typeface="Arial" pitchFamily="34" charset="0"/>
            </a:endParaRPr>
          </a:p>
        </p:txBody>
      </p:sp>
      <p:sp>
        <p:nvSpPr>
          <p:cNvPr id="19" name="TextBox 18"/>
          <p:cNvSpPr txBox="1"/>
          <p:nvPr/>
        </p:nvSpPr>
        <p:spPr>
          <a:xfrm>
            <a:off x="1360716" y="4748892"/>
            <a:ext cx="2830284" cy="369332"/>
          </a:xfrm>
          <a:prstGeom prst="rect">
            <a:avLst/>
          </a:prstGeom>
          <a:noFill/>
        </p:spPr>
        <p:txBody>
          <a:bodyPr wrap="square" rtlCol="0">
            <a:spAutoFit/>
          </a:bodyPr>
          <a:lstStyle/>
          <a:p>
            <a:r>
              <a:rPr lang="en-US" b="1" smtClean="0">
                <a:latin typeface="Arial" pitchFamily="34" charset="0"/>
                <a:cs typeface="Arial" pitchFamily="34" charset="0"/>
              </a:rPr>
              <a:t>Một hôm kiến thấy (…)</a:t>
            </a:r>
            <a:endParaRPr lang="en-US" b="1">
              <a:latin typeface="Arial" pitchFamily="34" charset="0"/>
              <a:cs typeface="Arial" pitchFamily="34" charset="0"/>
            </a:endParaRPr>
          </a:p>
        </p:txBody>
      </p:sp>
      <p:sp>
        <p:nvSpPr>
          <p:cNvPr id="20" name="TextBox 19"/>
          <p:cNvSpPr txBox="1"/>
          <p:nvPr/>
        </p:nvSpPr>
        <p:spPr>
          <a:xfrm>
            <a:off x="5043714" y="4748892"/>
            <a:ext cx="3795486" cy="369332"/>
          </a:xfrm>
          <a:prstGeom prst="rect">
            <a:avLst/>
          </a:prstGeom>
          <a:noFill/>
        </p:spPr>
        <p:txBody>
          <a:bodyPr wrap="square" rtlCol="0">
            <a:spAutoFit/>
          </a:bodyPr>
          <a:lstStyle/>
          <a:p>
            <a:r>
              <a:rPr lang="en-US" b="1" smtClean="0">
                <a:latin typeface="Arial" pitchFamily="34" charset="0"/>
                <a:cs typeface="Arial" pitchFamily="34" charset="0"/>
              </a:rPr>
              <a:t>Bồ câu tìm đến chỗ kiến (…)</a:t>
            </a:r>
            <a:endParaRPr lang="en-US" b="1">
              <a:latin typeface="Arial"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352550"/>
            <a:ext cx="7563919" cy="2062091"/>
          </a:xfrm>
          <a:prstGeom prst="rect">
            <a:avLst/>
          </a:prstGeom>
          <a:noFill/>
        </p:spPr>
        <p:txBody>
          <a:bodyPr wrap="square" lIns="91428" tIns="45714" rIns="91428" bIns="45714" rtlCol="0">
            <a:spAutoFit/>
          </a:bodyPr>
          <a:lstStyle/>
          <a:p>
            <a:pPr algn="just"/>
            <a:r>
              <a:rPr lang="en-US" sz="28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Nghe</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tiếng</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kêu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cứu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của</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kiến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bồ</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câu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nhanh</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trí</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nhặt</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chiếc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lá</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thả</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xuống</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nước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Kiến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bám</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vào</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chiếc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lá</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và</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leo</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được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lên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bờ</a:t>
            </a:r>
            <a:r>
              <a:rPr lang="en-US" sz="3200" dirty="0" smtClean="0">
                <a:latin typeface="Arial" pitchFamily="34" charset="0"/>
                <a:ea typeface="Arial-Rounded" pitchFamily="34" charset="0"/>
                <a:cs typeface="Arial" pitchFamily="34" charset="0"/>
              </a:rPr>
              <a:t>.</a:t>
            </a:r>
            <a:endParaRPr lang="en-US" sz="3200" dirty="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504461"/>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799872" y="1824348"/>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7449" y="2818494"/>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8194180" y="211940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1415841" y="3110201"/>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N</a:t>
            </a:r>
            <a:r>
              <a:rPr lang="el-GR" sz="3500" b="1">
                <a:solidFill>
                  <a:srgbClr val="7030A0"/>
                </a:solidFill>
                <a:latin typeface="HP001 5 hàng" pitchFamily="34" charset="0"/>
              </a:rPr>
              <a:t>Ή</a:t>
            </a:r>
            <a:r>
              <a:rPr lang="el-GR" sz="3500" b="1" smtClean="0">
                <a:solidFill>
                  <a:srgbClr val="7030A0"/>
                </a:solidFill>
                <a:latin typeface="HP001 5 hàng" pitchFamily="34" charset="0"/>
              </a:rPr>
              <a:t>;</a:t>
            </a:r>
            <a:r>
              <a:rPr lang="en-US" sz="3500" b="1" smtClean="0">
                <a:solidFill>
                  <a:srgbClr val="7030A0"/>
                </a:solidFill>
                <a:latin typeface="HP001 5 hàng" pitchFamily="34" charset="0"/>
              </a:rPr>
              <a:t> Ǉ</a:t>
            </a:r>
            <a:r>
              <a:rPr lang="el-GR" sz="3500" b="1">
                <a:solidFill>
                  <a:srgbClr val="7030A0"/>
                </a:solidFill>
                <a:latin typeface="HP001 5 hàng" pitchFamily="34" charset="0"/>
              </a:rPr>
              <a:t>Η</a:t>
            </a:r>
            <a:r>
              <a:rPr lang="en-US" sz="3500" b="1" smtClean="0">
                <a:solidFill>
                  <a:srgbClr val="7030A0"/>
                </a:solidFill>
                <a:latin typeface="HP001 5 hàng" pitchFamily="34" charset="0"/>
              </a:rPr>
              <a:t>Ğng </a:t>
            </a:r>
            <a:r>
              <a:rPr lang="el-GR" sz="3500" b="1" smtClean="0">
                <a:solidFill>
                  <a:srgbClr val="7030A0"/>
                </a:solidFill>
                <a:latin typeface="HP001 5 hàng" pitchFamily="34" charset="0"/>
              </a:rPr>
              <a:t>Γ</a:t>
            </a:r>
            <a:r>
              <a:rPr lang="en-US" sz="3500" b="1" smtClean="0">
                <a:solidFill>
                  <a:srgbClr val="7030A0"/>
                </a:solidFill>
                <a:latin typeface="HP001 5 hàng" pitchFamily="34" charset="0"/>
              </a:rPr>
              <a:t>ł cứu của k</a:t>
            </a:r>
            <a:r>
              <a:rPr lang="el-GR" sz="3500" b="1">
                <a:solidFill>
                  <a:srgbClr val="7030A0"/>
                </a:solidFill>
                <a:latin typeface="HP001 5 hàng" pitchFamily="34" charset="0"/>
              </a:rPr>
              <a:t>Η</a:t>
            </a:r>
            <a:r>
              <a:rPr lang="en-US" sz="3500" b="1">
                <a:solidFill>
                  <a:srgbClr val="7030A0"/>
                </a:solidFill>
                <a:latin typeface="HP001 5 hàng" pitchFamily="34" charset="0"/>
              </a:rPr>
              <a:t>Ğn</a:t>
            </a:r>
            <a:r>
              <a:rPr lang="en-US" sz="3500" b="1" smtClean="0">
                <a:solidFill>
                  <a:srgbClr val="7030A0"/>
                </a:solidFill>
                <a:latin typeface="HP001 5 hàng" pitchFamily="34" charset="0"/>
              </a:rPr>
              <a:t>, bồ </a:t>
            </a:r>
            <a:r>
              <a:rPr lang="en-US" sz="3500" b="1">
                <a:solidFill>
                  <a:srgbClr val="7030A0"/>
                </a:solidFill>
                <a:latin typeface="HP001 5 hàng" pitchFamily="34" charset="0"/>
              </a:rPr>
              <a:t>câu </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a:t>
            </a:r>
            <a:r>
              <a:rPr lang="el-GR" sz="3500" b="1">
                <a:solidFill>
                  <a:srgbClr val="7030A0"/>
                </a:solidFill>
                <a:latin typeface="HP001 5 hàng" pitchFamily="34" charset="0"/>
              </a:rPr>
              <a:t>η</a:t>
            </a:r>
            <a:r>
              <a:rPr lang="vi-VN" sz="3500" b="1">
                <a:solidFill>
                  <a:srgbClr val="7030A0"/>
                </a:solidFill>
                <a:latin typeface="HP001 5 hàng" pitchFamily="34" charset="0"/>
              </a:rPr>
              <a:t>ặt </a:t>
            </a:r>
            <a:r>
              <a:rPr lang="el-GR" sz="3500" b="1">
                <a:solidFill>
                  <a:srgbClr val="7030A0"/>
                </a:solidFill>
                <a:latin typeface="HP001 5 hàng" pitchFamily="34" charset="0"/>
              </a:rPr>
              <a:t>εΗ</a:t>
            </a:r>
            <a:r>
              <a:rPr lang="vi-VN" sz="3500" b="1">
                <a:solidFill>
                  <a:srgbClr val="7030A0"/>
                </a:solidFill>
                <a:latin typeface="HP001 5 hàng" pitchFamily="34" charset="0"/>
              </a:rPr>
              <a:t>Ğc lá </a:t>
            </a:r>
            <a:r>
              <a:rPr lang="el-GR" sz="3500" b="1">
                <a:solidFill>
                  <a:srgbClr val="7030A0"/>
                </a:solidFill>
                <a:latin typeface="HP001 5 hàng" pitchFamily="34" charset="0"/>
              </a:rPr>
              <a:t>κ</a:t>
            </a:r>
            <a:r>
              <a:rPr lang="vi-VN" sz="3500" b="1">
                <a:solidFill>
                  <a:srgbClr val="7030A0"/>
                </a:solidFill>
                <a:latin typeface="HP001 5 hàng" pitchFamily="34" charset="0"/>
              </a:rPr>
              <a:t>ả xuūg wư</a:t>
            </a:r>
            <a:r>
              <a:rPr lang="el-GR" sz="3500" b="1" smtClean="0">
                <a:solidFill>
                  <a:srgbClr val="7030A0"/>
                </a:solidFill>
                <a:latin typeface="HP001 5 hàng" pitchFamily="34" charset="0"/>
              </a:rPr>
              <a:t>ϐ</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vi-VN" sz="3500" b="1">
                <a:solidFill>
                  <a:srgbClr val="7030A0"/>
                </a:solidFill>
                <a:latin typeface="HP001 5 hàng" pitchFamily="34" charset="0"/>
              </a:rPr>
              <a:t>K</a:t>
            </a:r>
            <a:r>
              <a:rPr lang="el-GR" sz="3500" b="1">
                <a:solidFill>
                  <a:srgbClr val="7030A0"/>
                </a:solidFill>
                <a:latin typeface="HP001 5 hàng" pitchFamily="34" charset="0"/>
              </a:rPr>
              <a:t>Η</a:t>
            </a:r>
            <a:r>
              <a:rPr lang="vi-VN" sz="3500" b="1">
                <a:solidFill>
                  <a:srgbClr val="7030A0"/>
                </a:solidFill>
                <a:latin typeface="HP001 5 hàng" pitchFamily="34" charset="0"/>
              </a:rPr>
              <a:t>Ğn bám vào </a:t>
            </a:r>
            <a:r>
              <a:rPr lang="el-GR" sz="3500" b="1">
                <a:solidFill>
                  <a:srgbClr val="7030A0"/>
                </a:solidFill>
                <a:latin typeface="HP001 5 hàng" pitchFamily="34" charset="0"/>
              </a:rPr>
              <a:t>εΗ</a:t>
            </a:r>
            <a:r>
              <a:rPr lang="vi-VN" sz="3500" b="1">
                <a:solidFill>
                  <a:srgbClr val="7030A0"/>
                </a:solidFill>
                <a:latin typeface="HP001 5 hàng" pitchFamily="34" charset="0"/>
              </a:rPr>
              <a:t>Ğc lá và </a:t>
            </a:r>
            <a:r>
              <a:rPr lang="el-GR" sz="3500" b="1">
                <a:solidFill>
                  <a:srgbClr val="7030A0"/>
                </a:solidFill>
                <a:latin typeface="HP001 5 hàng" pitchFamily="34" charset="0"/>
              </a:rPr>
              <a:t>Δ;</a:t>
            </a:r>
            <a:r>
              <a:rPr lang="vi-VN" sz="3500" b="1">
                <a:solidFill>
                  <a:srgbClr val="7030A0"/>
                </a:solidFill>
                <a:latin typeface="HP001 5 hàng" pitchFamily="34" charset="0"/>
              </a:rPr>
              <a:t>o đư</a:t>
            </a:r>
            <a:r>
              <a:rPr lang="el-GR" sz="3500" b="1">
                <a:solidFill>
                  <a:srgbClr val="7030A0"/>
                </a:solidFill>
                <a:latin typeface="HP001 5 hàng" pitchFamily="34" charset="0"/>
              </a:rPr>
              <a:t>ϑ Δ</a:t>
            </a:r>
            <a:r>
              <a:rPr lang="vi-VN" sz="3500" b="1">
                <a:solidFill>
                  <a:srgbClr val="7030A0"/>
                </a:solidFill>
                <a:latin typeface="HP001 5 hàng" pitchFamily="34" charset="0"/>
              </a:rPr>
              <a:t>łn </a:t>
            </a:r>
            <a:r>
              <a:rPr lang="vi-VN" sz="3500" b="1" smtClean="0">
                <a:solidFill>
                  <a:srgbClr val="7030A0"/>
                </a:solidFill>
                <a:latin typeface="HP001 5 hàng" pitchFamily="34" charset="0"/>
              </a:rPr>
              <a:t>bờ</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N.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34924" y="250826"/>
            <a:ext cx="4606924" cy="4606924"/>
          </a:xfrm>
        </p:spPr>
      </p:pic>
      <p:pic>
        <p:nvPicPr>
          <p:cNvPr id="8" name="K.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55219" y="285750"/>
            <a:ext cx="4606924" cy="4606924"/>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TotalTime>
  <Words>427</Words>
  <Application>Microsoft Office PowerPoint</Application>
  <PresentationFormat>On-screen Show (16:9)</PresentationFormat>
  <Paragraphs>83</Paragraphs>
  <Slides>15</Slides>
  <Notes>3</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Rounded MT Bold</vt:lpstr>
      <vt:lpstr>Arial-Rounded</vt:lpstr>
      <vt:lpstr>Calibri</vt:lpstr>
      <vt:lpstr>HP001 4 hàng</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vt:lpstr>
      <vt:lpstr>PowerPoint Presentation</vt:lpstr>
      <vt:lpstr>Em thường nhầm lẫn vần oăt với vần nào?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221</cp:revision>
  <dcterms:created xsi:type="dcterms:W3CDTF">2020-12-08T15:48:47Z</dcterms:created>
  <dcterms:modified xsi:type="dcterms:W3CDTF">2024-03-19T02:43:26Z</dcterms:modified>
</cp:coreProperties>
</file>