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6" r:id="rId2"/>
    <p:sldMasterId id="2147483690" r:id="rId3"/>
  </p:sldMasterIdLst>
  <p:notesMasterIdLst>
    <p:notesMasterId r:id="rId50"/>
  </p:notesMasterIdLst>
  <p:sldIdLst>
    <p:sldId id="482" r:id="rId4"/>
    <p:sldId id="365" r:id="rId5"/>
    <p:sldId id="383" r:id="rId6"/>
    <p:sldId id="484" r:id="rId7"/>
    <p:sldId id="262" r:id="rId8"/>
    <p:sldId id="485" r:id="rId9"/>
    <p:sldId id="486" r:id="rId10"/>
    <p:sldId id="259" r:id="rId11"/>
    <p:sldId id="260" r:id="rId12"/>
    <p:sldId id="261" r:id="rId13"/>
    <p:sldId id="385" r:id="rId14"/>
    <p:sldId id="386" r:id="rId15"/>
    <p:sldId id="256" r:id="rId16"/>
    <p:sldId id="391" r:id="rId17"/>
    <p:sldId id="390" r:id="rId18"/>
    <p:sldId id="471" r:id="rId19"/>
    <p:sldId id="257" r:id="rId20"/>
    <p:sldId id="272" r:id="rId21"/>
    <p:sldId id="392" r:id="rId22"/>
    <p:sldId id="367" r:id="rId23"/>
    <p:sldId id="263" r:id="rId24"/>
    <p:sldId id="368" r:id="rId25"/>
    <p:sldId id="318" r:id="rId26"/>
    <p:sldId id="369" r:id="rId27"/>
    <p:sldId id="476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269" r:id="rId36"/>
    <p:sldId id="379" r:id="rId37"/>
    <p:sldId id="378" r:id="rId38"/>
    <p:sldId id="479" r:id="rId39"/>
    <p:sldId id="480" r:id="rId40"/>
    <p:sldId id="481" r:id="rId41"/>
    <p:sldId id="382" r:id="rId42"/>
    <p:sldId id="381" r:id="rId43"/>
    <p:sldId id="488" r:id="rId44"/>
    <p:sldId id="489" r:id="rId45"/>
    <p:sldId id="490" r:id="rId46"/>
    <p:sldId id="387" r:id="rId47"/>
    <p:sldId id="388" r:id="rId48"/>
    <p:sldId id="389" r:id="rId49"/>
  </p:sldIdLst>
  <p:sldSz cx="12161838" cy="6858000"/>
  <p:notesSz cx="6858000" cy="9144000"/>
  <p:embeddedFontLst>
    <p:embeddedFont>
      <p:font typeface=".VnBlack" panose="020B7200000000000000" pitchFamily="34" charset="0"/>
      <p:regular r:id="rId51"/>
    </p:embeddedFont>
    <p:embeddedFont>
      <p:font typeface="Arial Rounded MT Bold" panose="020F0704030504030204" pitchFamily="34" charset="0"/>
      <p:regular r:id="rId52"/>
    </p:embeddedFont>
    <p:embeddedFont>
      <p:font typeface="Arial-Rounded" panose="020B0500000000000000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Delius Unicase" panose="020B0604020202020204" charset="0"/>
      <p:regular r:id="rId60"/>
      <p:bold r:id="rId61"/>
    </p:embeddedFont>
    <p:embeddedFont>
      <p:font typeface="Patrick Hand" panose="020B0604020202020204" charset="0"/>
      <p:regular r:id="rId62"/>
    </p:embeddedFont>
    <p:embeddedFont>
      <p:font typeface="Scope One" panose="020B0604020202020204" charset="0"/>
      <p:regular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CF696E-B5ED-4320-AEE1-8833A9A7E3BA}">
  <a:tblStyle styleId="{17CF696E-B5ED-4320-AEE1-8833A9A7E3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75" d="100"/>
          <a:sy n="75" d="100"/>
        </p:scale>
        <p:origin x="9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11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6.fntdata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9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7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343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nối tiếp</a:t>
            </a:r>
          </a:p>
        </p:txBody>
      </p:sp>
    </p:spTree>
    <p:extLst>
      <p:ext uri="{BB962C8B-B14F-4D97-AF65-F5344CB8AC3E}">
        <p14:creationId xmlns:p14="http://schemas.microsoft.com/office/powerpoint/2010/main" val="1027116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518263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Hình ảnh chỉ mang tính chất trang trí chứ k minh hoạ cho văn bản nhé</a:t>
            </a:r>
          </a:p>
        </p:txBody>
      </p:sp>
    </p:spTree>
    <p:extLst>
      <p:ext uri="{BB962C8B-B14F-4D97-AF65-F5344CB8AC3E}">
        <p14:creationId xmlns:p14="http://schemas.microsoft.com/office/powerpoint/2010/main" val="2653009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875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84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91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00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709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76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b85fb9307c_0_5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b85fb9307c_0_5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nêu câu trước rồi gv chiếu câu minh hoạ sau</a:t>
            </a:r>
          </a:p>
        </p:txBody>
      </p:sp>
    </p:spTree>
    <p:extLst>
      <p:ext uri="{BB962C8B-B14F-4D97-AF65-F5344CB8AC3E}">
        <p14:creationId xmlns:p14="http://schemas.microsoft.com/office/powerpoint/2010/main" val="750786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68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52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690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65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35560" y="2274447"/>
            <a:ext cx="7290719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35339" y="4912033"/>
            <a:ext cx="5953236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04403" y="3055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61803" y="3412951"/>
            <a:ext cx="668209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9617267" y="-711200"/>
            <a:ext cx="3186927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100" y="180351"/>
            <a:ext cx="142726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58966" y="269584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4" name="Google Shape;24;p2"/>
          <p:cNvGrpSpPr/>
          <p:nvPr/>
        </p:nvGrpSpPr>
        <p:grpSpPr>
          <a:xfrm>
            <a:off x="8076404" y="383551"/>
            <a:ext cx="382684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18522" y="61474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9" name="Google Shape;29;p2"/>
          <p:cNvSpPr/>
          <p:nvPr/>
        </p:nvSpPr>
        <p:spPr>
          <a:xfrm>
            <a:off x="11555942" y="4538967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" name="Google Shape;30;p2"/>
          <p:cNvGrpSpPr/>
          <p:nvPr/>
        </p:nvGrpSpPr>
        <p:grpSpPr>
          <a:xfrm>
            <a:off x="11569441" y="3354201"/>
            <a:ext cx="450017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005" y="24353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" name="Google Shape;38;p2"/>
          <p:cNvGrpSpPr/>
          <p:nvPr/>
        </p:nvGrpSpPr>
        <p:grpSpPr>
          <a:xfrm>
            <a:off x="267005" y="4449017"/>
            <a:ext cx="382684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10714" y="11726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" name="Google Shape;43;p2"/>
          <p:cNvSpPr/>
          <p:nvPr/>
        </p:nvSpPr>
        <p:spPr>
          <a:xfrm>
            <a:off x="11632052" y="229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2"/>
          <p:cNvSpPr/>
          <p:nvPr/>
        </p:nvSpPr>
        <p:spPr>
          <a:xfrm>
            <a:off x="10693302" y="6077375"/>
            <a:ext cx="2202289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5" name="Google Shape;45;p2"/>
          <p:cNvGrpSpPr/>
          <p:nvPr/>
        </p:nvGrpSpPr>
        <p:grpSpPr>
          <a:xfrm>
            <a:off x="453027" y="6565918"/>
            <a:ext cx="450017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49353" y="6466800"/>
            <a:ext cx="617369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27219" y="6260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2"/>
          <p:cNvSpPr/>
          <p:nvPr/>
        </p:nvSpPr>
        <p:spPr>
          <a:xfrm>
            <a:off x="1548361" y="10142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2"/>
          <p:cNvSpPr/>
          <p:nvPr/>
        </p:nvSpPr>
        <p:spPr>
          <a:xfrm>
            <a:off x="10693314" y="37320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9" name="Google Shape;59;p2"/>
          <p:cNvGrpSpPr/>
          <p:nvPr/>
        </p:nvGrpSpPr>
        <p:grpSpPr>
          <a:xfrm>
            <a:off x="9283643" y="1014267"/>
            <a:ext cx="617369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5655" y="58294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0" y="34210"/>
            <a:ext cx="34253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23169" y="423057"/>
            <a:ext cx="263462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6779" y="2"/>
            <a:ext cx="1193939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99901" y="6557732"/>
            <a:ext cx="11445721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012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83584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9100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4261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14509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53206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61841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92810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16084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25897" y="2391110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3471" y="6376767"/>
            <a:ext cx="382684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3225" y="301367"/>
            <a:ext cx="382684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3547" y="4773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261" y="2709100"/>
            <a:ext cx="617369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48317" y="4227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3" name="Google Shape;183;p6"/>
          <p:cNvGrpSpPr/>
          <p:nvPr/>
        </p:nvGrpSpPr>
        <p:grpSpPr>
          <a:xfrm>
            <a:off x="8696133" y="6381134"/>
            <a:ext cx="450017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373127" y="4107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02725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89946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0226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61853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2138" y="2130427"/>
            <a:ext cx="10337562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04307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786650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0702" y="4406902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61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2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18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243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365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425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48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532116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092" y="1200152"/>
            <a:ext cx="5371478" cy="3394075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82268" y="1200152"/>
            <a:ext cx="5371478" cy="3394075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287952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093" y="1535114"/>
            <a:ext cx="5373590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61" indent="0">
              <a:buNone/>
              <a:defRPr sz="2660" b="1"/>
            </a:lvl2pPr>
            <a:lvl3pPr marL="1216122" indent="0">
              <a:buNone/>
              <a:defRPr sz="2394" b="1"/>
            </a:lvl3pPr>
            <a:lvl4pPr marL="1824182" indent="0">
              <a:buNone/>
              <a:defRPr sz="2128" b="1"/>
            </a:lvl4pPr>
            <a:lvl5pPr marL="2432243" indent="0">
              <a:buNone/>
              <a:defRPr sz="2128" b="1"/>
            </a:lvl5pPr>
            <a:lvl6pPr marL="3040304" indent="0">
              <a:buNone/>
              <a:defRPr sz="2128" b="1"/>
            </a:lvl6pPr>
            <a:lvl7pPr marL="3648365" indent="0">
              <a:buNone/>
              <a:defRPr sz="2128" b="1"/>
            </a:lvl7pPr>
            <a:lvl8pPr marL="4256425" indent="0">
              <a:buNone/>
              <a:defRPr sz="2128" b="1"/>
            </a:lvl8pPr>
            <a:lvl9pPr marL="4864486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0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8048" y="1535114"/>
            <a:ext cx="537570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61" indent="0">
              <a:buNone/>
              <a:defRPr sz="2660" b="1"/>
            </a:lvl2pPr>
            <a:lvl3pPr marL="1216122" indent="0">
              <a:buNone/>
              <a:defRPr sz="2394" b="1"/>
            </a:lvl3pPr>
            <a:lvl4pPr marL="1824182" indent="0">
              <a:buNone/>
              <a:defRPr sz="2128" b="1"/>
            </a:lvl4pPr>
            <a:lvl5pPr marL="2432243" indent="0">
              <a:buNone/>
              <a:defRPr sz="2128" b="1"/>
            </a:lvl5pPr>
            <a:lvl6pPr marL="3040304" indent="0">
              <a:buNone/>
              <a:defRPr sz="2128" b="1"/>
            </a:lvl6pPr>
            <a:lvl7pPr marL="3648365" indent="0">
              <a:buNone/>
              <a:defRPr sz="2128" b="1"/>
            </a:lvl7pPr>
            <a:lvl8pPr marL="4256425" indent="0">
              <a:buNone/>
              <a:defRPr sz="2128" b="1"/>
            </a:lvl8pPr>
            <a:lvl9pPr marL="4864486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928956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304977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57625" y="5378448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23556" y="28673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48334" y="5998651"/>
            <a:ext cx="382684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48333" y="4797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4" name="Google Shape;304;p10"/>
          <p:cNvSpPr/>
          <p:nvPr/>
        </p:nvSpPr>
        <p:spPr>
          <a:xfrm>
            <a:off x="788711" y="58451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0594" y="2990517"/>
            <a:ext cx="382684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71720" y="781762"/>
            <a:ext cx="1335916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2697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094" y="273050"/>
            <a:ext cx="4001161" cy="1162051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6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8094" y="1435103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61" indent="0">
              <a:buNone/>
              <a:defRPr sz="1596"/>
            </a:lvl2pPr>
            <a:lvl3pPr marL="1216122" indent="0">
              <a:buNone/>
              <a:defRPr sz="1330"/>
            </a:lvl3pPr>
            <a:lvl4pPr marL="1824182" indent="0">
              <a:buNone/>
              <a:defRPr sz="1197"/>
            </a:lvl4pPr>
            <a:lvl5pPr marL="2432243" indent="0">
              <a:buNone/>
              <a:defRPr sz="1197"/>
            </a:lvl5pPr>
            <a:lvl6pPr marL="3040304" indent="0">
              <a:buNone/>
              <a:defRPr sz="1197"/>
            </a:lvl6pPr>
            <a:lvl7pPr marL="3648365" indent="0">
              <a:buNone/>
              <a:defRPr sz="1197"/>
            </a:lvl7pPr>
            <a:lvl8pPr marL="4256425" indent="0">
              <a:buNone/>
              <a:defRPr sz="1197"/>
            </a:lvl8pPr>
            <a:lvl9pPr marL="4864486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168174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3805" y="4800601"/>
            <a:ext cx="7297103" cy="56673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61" indent="0">
              <a:buNone/>
              <a:defRPr sz="3724"/>
            </a:lvl2pPr>
            <a:lvl3pPr marL="1216122" indent="0">
              <a:buNone/>
              <a:defRPr sz="3192"/>
            </a:lvl3pPr>
            <a:lvl4pPr marL="1824182" indent="0">
              <a:buNone/>
              <a:defRPr sz="2660"/>
            </a:lvl4pPr>
            <a:lvl5pPr marL="2432243" indent="0">
              <a:buNone/>
              <a:defRPr sz="2660"/>
            </a:lvl5pPr>
            <a:lvl6pPr marL="3040304" indent="0">
              <a:buNone/>
              <a:defRPr sz="2660"/>
            </a:lvl6pPr>
            <a:lvl7pPr marL="3648365" indent="0">
              <a:buNone/>
              <a:defRPr sz="2660"/>
            </a:lvl7pPr>
            <a:lvl8pPr marL="4256425" indent="0">
              <a:buNone/>
              <a:defRPr sz="2660"/>
            </a:lvl8pPr>
            <a:lvl9pPr marL="4864486" indent="0">
              <a:buNone/>
              <a:defRPr sz="266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3805" y="5367339"/>
            <a:ext cx="7297103" cy="804863"/>
          </a:xfrm>
        </p:spPr>
        <p:txBody>
          <a:bodyPr/>
          <a:lstStyle>
            <a:lvl1pPr marL="0" indent="0">
              <a:buNone/>
              <a:defRPr sz="1862"/>
            </a:lvl1pPr>
            <a:lvl2pPr marL="608061" indent="0">
              <a:buNone/>
              <a:defRPr sz="1596"/>
            </a:lvl2pPr>
            <a:lvl3pPr marL="1216122" indent="0">
              <a:buNone/>
              <a:defRPr sz="1330"/>
            </a:lvl3pPr>
            <a:lvl4pPr marL="1824182" indent="0">
              <a:buNone/>
              <a:defRPr sz="1197"/>
            </a:lvl4pPr>
            <a:lvl5pPr marL="2432243" indent="0">
              <a:buNone/>
              <a:defRPr sz="1197"/>
            </a:lvl5pPr>
            <a:lvl6pPr marL="3040304" indent="0">
              <a:buNone/>
              <a:defRPr sz="1197"/>
            </a:lvl6pPr>
            <a:lvl7pPr marL="3648365" indent="0">
              <a:buNone/>
              <a:defRPr sz="1197"/>
            </a:lvl7pPr>
            <a:lvl8pPr marL="4256425" indent="0">
              <a:buNone/>
              <a:defRPr sz="1197"/>
            </a:lvl8pPr>
            <a:lvl9pPr marL="4864486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01412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366023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17332" y="206376"/>
            <a:ext cx="2736414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8092" y="206376"/>
            <a:ext cx="8006543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68124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67776" y="3344256"/>
            <a:ext cx="6070146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39390" y="1302944"/>
            <a:ext cx="8283058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59331" y="142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4" name="Google Shape;404;p14"/>
          <p:cNvSpPr/>
          <p:nvPr/>
        </p:nvSpPr>
        <p:spPr>
          <a:xfrm>
            <a:off x="216962" y="3045401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55113" y="255717"/>
            <a:ext cx="382684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005" y="4449017"/>
            <a:ext cx="382684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10714" y="11726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5" name="Google Shape;415;p14"/>
          <p:cNvSpPr/>
          <p:nvPr/>
        </p:nvSpPr>
        <p:spPr>
          <a:xfrm>
            <a:off x="11632052" y="229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6989" y="345751"/>
            <a:ext cx="450017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49353" y="6466800"/>
            <a:ext cx="617369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27219" y="6260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8" name="Google Shape;428;p14"/>
          <p:cNvSpPr/>
          <p:nvPr/>
        </p:nvSpPr>
        <p:spPr>
          <a:xfrm>
            <a:off x="-461821" y="1598467"/>
            <a:ext cx="1111510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9" name="Google Shape;429;p14"/>
          <p:cNvSpPr/>
          <p:nvPr/>
        </p:nvSpPr>
        <p:spPr>
          <a:xfrm>
            <a:off x="10693314" y="37320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52072" y="345767"/>
            <a:ext cx="617369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283" y="61391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8342" y="5985676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694904" y="398767"/>
            <a:ext cx="382684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0308" y="6376767"/>
            <a:ext cx="382684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69441" y="36376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35041" y="1854285"/>
            <a:ext cx="450017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074236" y="345767"/>
            <a:ext cx="617369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52066" y="5299367"/>
            <a:ext cx="902519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1" name="Google Shape;881;p25"/>
          <p:cNvSpPr/>
          <p:nvPr/>
        </p:nvSpPr>
        <p:spPr>
          <a:xfrm>
            <a:off x="117842" y="4184685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46833" y="6404234"/>
            <a:ext cx="617369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3531" y="21342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5"/>
          <p:cNvSpPr/>
          <p:nvPr/>
        </p:nvSpPr>
        <p:spPr>
          <a:xfrm>
            <a:off x="9742472" y="6301214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81347" y="136530"/>
            <a:ext cx="1312820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3447" y="8393"/>
            <a:ext cx="2202289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1539" y="657618"/>
            <a:ext cx="450017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12394" y="2875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0369" y="6363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4" name="Google Shape;904;p26"/>
          <p:cNvSpPr/>
          <p:nvPr/>
        </p:nvSpPr>
        <p:spPr>
          <a:xfrm>
            <a:off x="1484536" y="5777085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68799" y="6376767"/>
            <a:ext cx="382684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3783" y="690751"/>
            <a:ext cx="382684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50691" y="385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60697" y="3712634"/>
            <a:ext cx="450017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1090" y="216700"/>
            <a:ext cx="617369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52066" y="5299367"/>
            <a:ext cx="902519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52072" y="345767"/>
            <a:ext cx="617369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7462" y="19869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1" name="Google Shape;931;p26"/>
          <p:cNvSpPr/>
          <p:nvPr/>
        </p:nvSpPr>
        <p:spPr>
          <a:xfrm>
            <a:off x="10471795" y="1140867"/>
            <a:ext cx="2376533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291" y="4164234"/>
            <a:ext cx="142726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3783" y="6363667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2" name="Google Shape;942;p26"/>
          <p:cNvSpPr/>
          <p:nvPr/>
        </p:nvSpPr>
        <p:spPr>
          <a:xfrm>
            <a:off x="8316974" y="242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073" y="194699"/>
            <a:ext cx="2403639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2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1838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71664" y="6440855"/>
            <a:ext cx="284638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4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56126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58" r:id="rId4"/>
    <p:sldLayoutId id="2147483660" r:id="rId5"/>
    <p:sldLayoutId id="2147483671" r:id="rId6"/>
    <p:sldLayoutId id="2147483672" r:id="rId7"/>
    <p:sldLayoutId id="2147483675" r:id="rId8"/>
    <p:sldLayoutId id="2147483689" r:id="rId9"/>
    <p:sldLayoutId id="2147483702" r:id="rId10"/>
    <p:sldLayoutId id="214748370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ABCFC-4247-4289-A728-A27B416E6744}"/>
              </a:ext>
            </a:extLst>
          </p:cNvPr>
          <p:cNvSpPr txBox="1"/>
          <p:nvPr userDrawn="1"/>
        </p:nvSpPr>
        <p:spPr>
          <a:xfrm>
            <a:off x="9583958" y="68771"/>
            <a:ext cx="284638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4" i="1" dirty="0" err="1"/>
              <a:t>Hương</a:t>
            </a:r>
            <a:r>
              <a:rPr lang="en-US" sz="1064" i="1" dirty="0"/>
              <a:t> </a:t>
            </a:r>
            <a:r>
              <a:rPr lang="en-US" sz="1064" i="1" dirty="0" err="1"/>
              <a:t>Thảo</a:t>
            </a:r>
            <a:r>
              <a:rPr lang="en-US" sz="1064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348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pull/>
  </p:transition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8092" y="1600202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8092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55295" y="6356352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15984" y="6356352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065CE-25E6-4600-B38D-DF3E36760140}"/>
              </a:ext>
            </a:extLst>
          </p:cNvPr>
          <p:cNvSpPr txBox="1"/>
          <p:nvPr userDrawn="1"/>
        </p:nvSpPr>
        <p:spPr>
          <a:xfrm>
            <a:off x="9557647" y="18095"/>
            <a:ext cx="284638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4" i="1" dirty="0" err="1"/>
              <a:t>Hương</a:t>
            </a:r>
            <a:r>
              <a:rPr lang="en-US" sz="1064" i="1" dirty="0"/>
              <a:t> </a:t>
            </a:r>
            <a:r>
              <a:rPr lang="en-US" sz="1064" i="1" dirty="0" err="1"/>
              <a:t>Thảo</a:t>
            </a:r>
            <a:r>
              <a:rPr lang="en-US" sz="1064" i="1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1005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pull/>
  </p:transition>
  <p:txStyles>
    <p:titleStyle>
      <a:lvl1pPr algn="ctr" defTabSz="1216122" rtl="0" eaLnBrk="1" latinLnBrk="0" hangingPunct="1">
        <a:spcBef>
          <a:spcPct val="0"/>
        </a:spcBef>
        <a:buNone/>
        <a:defRPr sz="585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46" indent="-456046" algn="l" defTabSz="121612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099" indent="-380038" algn="l" defTabSz="1216122" rtl="0" eaLnBrk="1" latinLnBrk="0" hangingPunct="1">
        <a:spcBef>
          <a:spcPct val="20000"/>
        </a:spcBef>
        <a:buFont typeface="Arial" pitchFamily="34" charset="0"/>
        <a:buChar char="–"/>
        <a:defRPr sz="3724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0152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13" indent="-304030" algn="l" defTabSz="121612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73" indent="-304030" algn="l" defTabSz="121612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334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395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45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516" indent="-304030" algn="l" defTabSz="121612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61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2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182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243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04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36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425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486" algn="l" defTabSz="121612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slide" Target="slide5.xml"/><Relationship Id="rId4" Type="http://schemas.openxmlformats.org/officeDocument/2006/relationships/image" Target="../media/image23.png"/><Relationship Id="rId9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62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61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60.wmf"/><Relationship Id="rId5" Type="http://schemas.openxmlformats.org/officeDocument/2006/relationships/control" Target="../activeX/activeX4.xml"/><Relationship Id="rId10" Type="http://schemas.openxmlformats.org/officeDocument/2006/relationships/image" Target="../media/image59.wmf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63.w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6.gif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slide" Target="slide10.xml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slide" Target="slide9.xml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slide" Target="slide8.xml"/><Relationship Id="rId4" Type="http://schemas.openxmlformats.org/officeDocument/2006/relationships/image" Target="../media/image23.png"/><Relationship Id="rId9" Type="http://schemas.openxmlformats.org/officeDocument/2006/relationships/slide" Target="slide7.xml"/><Relationship Id="rId14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5" Type="http://schemas.openxmlformats.org/officeDocument/2006/relationships/image" Target="../media/image24.png"/><Relationship Id="rId10" Type="http://schemas.openxmlformats.org/officeDocument/2006/relationships/image" Target="../media/image34.gif"/><Relationship Id="rId4" Type="http://schemas.openxmlformats.org/officeDocument/2006/relationships/image" Target="../media/image23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slide" Target="slide5.xml"/><Relationship Id="rId4" Type="http://schemas.openxmlformats.org/officeDocument/2006/relationships/image" Target="../media/image23.png"/><Relationship Id="rId9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slide" Target="slide5.xml"/><Relationship Id="rId4" Type="http://schemas.openxmlformats.org/officeDocument/2006/relationships/image" Target="../media/image23.png"/><Relationship Id="rId9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4.wav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slide" Target="slide5.xml"/><Relationship Id="rId4" Type="http://schemas.openxmlformats.org/officeDocument/2006/relationships/image" Target="../media/image23.png"/><Relationship Id="rId9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483"/>
            <a:ext cx="12161838" cy="6841034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49" y="1587746"/>
            <a:ext cx="8788000" cy="19309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585" y="4154072"/>
            <a:ext cx="11625605" cy="8289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6057" lvl="1" algn="ctr" defTabSz="456057" fontAlgn="base">
              <a:buClrTx/>
              <a:defRPr/>
            </a:pPr>
            <a:r>
              <a:rPr lang="en-US" altLang="zh-CN" sz="4788" b="1" i="1" kern="120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4788" b="1" i="1" kern="120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88" b="1" i="1" kern="120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4788" b="1" i="1" kern="120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88" b="1" i="1" kern="120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4788" b="1" i="1" kern="120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88" b="1" i="1" kern="120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4788" b="1" i="1" kern="120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88" b="1" i="1" kern="120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4788" b="1" i="1" kern="120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88" b="1" i="1" kern="120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4788" b="1" i="1" kern="120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88" b="1" i="1" kern="120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4788" b="1" i="1" kern="120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88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4788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4788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lang="en-US" altLang="zh-CN" sz="4788" b="1" i="1" kern="120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89322" y="4647295"/>
            <a:ext cx="671435" cy="67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65885" y="5919101"/>
            <a:ext cx="1319643" cy="131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785528" y="3124954"/>
            <a:ext cx="709441" cy="7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1273" y="4497952"/>
            <a:ext cx="1275937" cy="13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1273" y="4533021"/>
            <a:ext cx="1275937" cy="13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79801" y="5546469"/>
            <a:ext cx="671435" cy="67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8017" y="2217506"/>
            <a:ext cx="671435" cy="67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3873964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15422"/>
            <a:ext cx="12161838" cy="68410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80823"/>
            <a:ext cx="11653637" cy="67008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1422" y="4451912"/>
            <a:ext cx="3850874" cy="529072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1417" y="4099176"/>
            <a:ext cx="3850875" cy="359285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1419" y="3742111"/>
            <a:ext cx="3850875" cy="366100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1417" y="3390459"/>
            <a:ext cx="3850875" cy="359594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2439" y="243874"/>
            <a:ext cx="10474872" cy="3707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0987" y="420417"/>
            <a:ext cx="10151211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vi-VN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Chim gì bắt chước rất hay</a:t>
            </a:r>
          </a:p>
          <a:p>
            <a:pPr algn="ctr" defTabSz="912114">
              <a:buClrTx/>
              <a:defRPr/>
            </a:pPr>
            <a:r>
              <a:rPr lang="vi-VN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Dạy nó nói được tiếng Tây, tiếng Tàu?</a:t>
            </a:r>
            <a:endParaRPr lang="en-US" sz="3990" kern="1200" dirty="0">
              <a:solidFill>
                <a:prstClr val="white"/>
              </a:solidFill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55096" y="4106415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Con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vẹt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4605" y="5186648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Con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cú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55096" y="5186649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D. Con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cò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2439" y="4154378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Con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quạ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1829" y="385454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0512" y="495228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9622" y="4846265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1727" y="3798307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3319" y="737022"/>
            <a:ext cx="4710205" cy="471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3245"/>
            <a:ext cx="1021282" cy="10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437106-69CF-4680-8281-807B5D57B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3987130" cy="33896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EBC9AC-1CBE-423A-8F30-E811ED360D59}"/>
              </a:ext>
            </a:extLst>
          </p:cNvPr>
          <p:cNvSpPr txBox="1"/>
          <p:nvPr/>
        </p:nvSpPr>
        <p:spPr>
          <a:xfrm>
            <a:off x="1993565" y="604830"/>
            <a:ext cx="88995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gì lượn báo mùa xuân?</a:t>
            </a:r>
            <a:br>
              <a:rPr lang="vi-VN" sz="4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gì nhảy nhót chuyên cần bắt sâu?</a:t>
            </a:r>
            <a:endParaRPr lang="en-US" sz="40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4000" i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chim gì?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03276E-7FDD-4548-8966-A09F439D59CF}"/>
              </a:ext>
            </a:extLst>
          </p:cNvPr>
          <p:cNvSpPr txBox="1"/>
          <p:nvPr/>
        </p:nvSpPr>
        <p:spPr>
          <a:xfrm>
            <a:off x="7544578" y="3557560"/>
            <a:ext cx="2777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én</a:t>
            </a:r>
          </a:p>
        </p:txBody>
      </p:sp>
      <p:pic>
        <p:nvPicPr>
          <p:cNvPr id="2050" name="Picture 2" descr="Bộ sưu tập hình ảnh chim én đẹp tung cánh giữa bầu trời">
            <a:extLst>
              <a:ext uri="{FF2B5EF4-FFF2-40B4-BE49-F238E27FC236}">
                <a16:creationId xmlns:a16="http://schemas.microsoft.com/office/drawing/2014/main" id="{2A199E01-B034-4DB1-8838-BC151C49A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r="11932"/>
          <a:stretch/>
        </p:blipFill>
        <p:spPr bwMode="auto">
          <a:xfrm>
            <a:off x="4681217" y="2968927"/>
            <a:ext cx="2514062" cy="18235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him Sâu - Đặc điểm, môi trường sống và cách nuôi-Nhà đẹp">
            <a:extLst>
              <a:ext uri="{FF2B5EF4-FFF2-40B4-BE49-F238E27FC236}">
                <a16:creationId xmlns:a16="http://schemas.microsoft.com/office/drawing/2014/main" id="{B7856C57-4570-4C99-BF79-EAFB2EB78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17" y="4834493"/>
            <a:ext cx="2514062" cy="181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CE6EA-C480-4B73-94D6-1069F94D0651}"/>
              </a:ext>
            </a:extLst>
          </p:cNvPr>
          <p:cNvSpPr txBox="1"/>
          <p:nvPr/>
        </p:nvSpPr>
        <p:spPr>
          <a:xfrm>
            <a:off x="7544578" y="5420257"/>
            <a:ext cx="2777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sâu</a:t>
            </a:r>
          </a:p>
        </p:txBody>
      </p:sp>
    </p:spTree>
    <p:extLst>
      <p:ext uri="{BB962C8B-B14F-4D97-AF65-F5344CB8AC3E}">
        <p14:creationId xmlns:p14="http://schemas.microsoft.com/office/powerpoint/2010/main" val="33253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09C7E23-F878-43B1-827E-2913DB7E2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145" y="0"/>
            <a:ext cx="4401693" cy="3999323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D7CF75CD-6544-40D7-B5BE-65D52E73ECC9}"/>
              </a:ext>
            </a:extLst>
          </p:cNvPr>
          <p:cNvSpPr txBox="1"/>
          <p:nvPr/>
        </p:nvSpPr>
        <p:spPr>
          <a:xfrm>
            <a:off x="2874364" y="566678"/>
            <a:ext cx="41860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 dài lông biếc </a:t>
            </a:r>
            <a:endParaRPr lang="en-US" sz="3600" b="0" i="0">
              <a:solidFill>
                <a:srgbClr val="0070C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0" i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cành lặng yên </a:t>
            </a:r>
            <a:endParaRPr lang="en-US" sz="3600" b="0" i="0">
              <a:solidFill>
                <a:srgbClr val="0070C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0" i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vút như tên</a:t>
            </a:r>
            <a:endParaRPr lang="en-US" sz="360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0" i="0">
                <a:solidFill>
                  <a:srgbClr val="0070C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mình bắt cá</a:t>
            </a:r>
            <a:r>
              <a:rPr lang="en-US" sz="360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3600" i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chim gì?</a:t>
            </a:r>
          </a:p>
        </p:txBody>
      </p:sp>
      <p:pic>
        <p:nvPicPr>
          <p:cNvPr id="3074" name="Picture 2" descr="Chim Bói Cá: Hình ảnh, đặc điểm, nguồn gốc...">
            <a:extLst>
              <a:ext uri="{FF2B5EF4-FFF2-40B4-BE49-F238E27FC236}">
                <a16:creationId xmlns:a16="http://schemas.microsoft.com/office/drawing/2014/main" id="{CA263A72-E7FC-4DE7-AEA4-AF39EFAE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29" y="3595020"/>
            <a:ext cx="4603490" cy="307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39D9B3A-9B0F-4FB6-9192-F535AAB7062A}"/>
              </a:ext>
            </a:extLst>
          </p:cNvPr>
          <p:cNvSpPr txBox="1"/>
          <p:nvPr/>
        </p:nvSpPr>
        <p:spPr>
          <a:xfrm>
            <a:off x="6080919" y="4807118"/>
            <a:ext cx="2777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bói cá</a:t>
            </a:r>
          </a:p>
        </p:txBody>
      </p:sp>
    </p:spTree>
    <p:extLst>
      <p:ext uri="{BB962C8B-B14F-4D97-AF65-F5344CB8AC3E}">
        <p14:creationId xmlns:p14="http://schemas.microsoft.com/office/powerpoint/2010/main" val="27999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9"/>
          <p:cNvSpPr/>
          <p:nvPr/>
        </p:nvSpPr>
        <p:spPr>
          <a:xfrm>
            <a:off x="1980090" y="2646986"/>
            <a:ext cx="8201659" cy="16786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933" name="Google Shape;561;p32">
            <a:extLst>
              <a:ext uri="{FF2B5EF4-FFF2-40B4-BE49-F238E27FC236}">
                <a16:creationId xmlns:a16="http://schemas.microsoft.com/office/drawing/2014/main" id="{D301631B-3930-4F65-A04A-04AF3610D3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7625" y="3009894"/>
            <a:ext cx="10246588" cy="763600"/>
          </a:xfrm>
          <a:prstGeom prst="rect">
            <a:avLst/>
          </a:prstGeom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r>
              <a:rPr lang="en" sz="6583">
                <a:solidFill>
                  <a:schemeClr val="bg2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9: VÈ CHIM</a:t>
            </a:r>
            <a:endParaRPr sz="6583">
              <a:solidFill>
                <a:schemeClr val="bg2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34" name="Subtitle 1">
            <a:extLst>
              <a:ext uri="{FF2B5EF4-FFF2-40B4-BE49-F238E27FC236}">
                <a16:creationId xmlns:a16="http://schemas.microsoft.com/office/drawing/2014/main" id="{03BB6DAE-E90A-4D3E-A3D9-7848AFC8969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925632" y="4722370"/>
            <a:ext cx="1747838" cy="57467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139700" indent="0" algn="ctr">
              <a:buNone/>
            </a:pPr>
            <a:r>
              <a:rPr lang="en-US" sz="3591">
                <a:solidFill>
                  <a:schemeClr val="tx1"/>
                </a:solidFill>
              </a:rPr>
              <a:t>S/39</a:t>
            </a:r>
          </a:p>
        </p:txBody>
      </p:sp>
      <p:sp>
        <p:nvSpPr>
          <p:cNvPr id="1935" name="Google Shape;561;p32">
            <a:extLst>
              <a:ext uri="{FF2B5EF4-FFF2-40B4-BE49-F238E27FC236}">
                <a16:creationId xmlns:a16="http://schemas.microsoft.com/office/drawing/2014/main" id="{F17CDD3E-2DC8-41BC-9369-7DB9470A7345}"/>
              </a:ext>
            </a:extLst>
          </p:cNvPr>
          <p:cNvSpPr txBox="1">
            <a:spLocks/>
          </p:cNvSpPr>
          <p:nvPr/>
        </p:nvSpPr>
        <p:spPr>
          <a:xfrm>
            <a:off x="874346" y="794205"/>
            <a:ext cx="10413573" cy="2147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elius Unicase"/>
              <a:buNone/>
              <a:defRPr sz="4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4389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 … ngày … tháng … năm 2022</a:t>
            </a:r>
            <a:endParaRPr lang="pl-PL" sz="4389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26" name="Google Shape;1926;p29"/>
          <p:cNvSpPr/>
          <p:nvPr/>
        </p:nvSpPr>
        <p:spPr>
          <a:xfrm>
            <a:off x="4712686" y="936812"/>
            <a:ext cx="455865" cy="379088"/>
          </a:xfrm>
          <a:custGeom>
            <a:avLst/>
            <a:gdLst/>
            <a:ahLst/>
            <a:cxnLst/>
            <a:rect l="l" t="t" r="r" b="b"/>
            <a:pathLst>
              <a:path w="12807" h="10650" extrusionOk="0">
                <a:moveTo>
                  <a:pt x="2349" y="0"/>
                </a:moveTo>
                <a:cubicBezTo>
                  <a:pt x="1688" y="0"/>
                  <a:pt x="1090" y="430"/>
                  <a:pt x="774" y="1529"/>
                </a:cubicBezTo>
                <a:cubicBezTo>
                  <a:pt x="1" y="4217"/>
                  <a:pt x="6096" y="10649"/>
                  <a:pt x="6096" y="10649"/>
                </a:cubicBezTo>
                <a:cubicBezTo>
                  <a:pt x="6096" y="10649"/>
                  <a:pt x="12806" y="2385"/>
                  <a:pt x="9893" y="389"/>
                </a:cubicBezTo>
                <a:cubicBezTo>
                  <a:pt x="9586" y="178"/>
                  <a:pt x="9283" y="88"/>
                  <a:pt x="8990" y="88"/>
                </a:cubicBezTo>
                <a:cubicBezTo>
                  <a:pt x="7163" y="88"/>
                  <a:pt x="5712" y="3623"/>
                  <a:pt x="5712" y="3623"/>
                </a:cubicBezTo>
                <a:cubicBezTo>
                  <a:pt x="5712" y="3623"/>
                  <a:pt x="5292" y="2264"/>
                  <a:pt x="4488" y="1266"/>
                </a:cubicBezTo>
                <a:cubicBezTo>
                  <a:pt x="3896" y="531"/>
                  <a:pt x="3083" y="0"/>
                  <a:pt x="23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927" name="Google Shape;1927;p29"/>
          <p:cNvSpPr/>
          <p:nvPr/>
        </p:nvSpPr>
        <p:spPr>
          <a:xfrm>
            <a:off x="5168551" y="899753"/>
            <a:ext cx="455865" cy="379088"/>
          </a:xfrm>
          <a:custGeom>
            <a:avLst/>
            <a:gdLst/>
            <a:ahLst/>
            <a:cxnLst/>
            <a:rect l="l" t="t" r="r" b="b"/>
            <a:pathLst>
              <a:path w="12807" h="10650" extrusionOk="0">
                <a:moveTo>
                  <a:pt x="2349" y="0"/>
                </a:moveTo>
                <a:cubicBezTo>
                  <a:pt x="1688" y="0"/>
                  <a:pt x="1090" y="430"/>
                  <a:pt x="774" y="1529"/>
                </a:cubicBezTo>
                <a:cubicBezTo>
                  <a:pt x="1" y="4217"/>
                  <a:pt x="6096" y="10649"/>
                  <a:pt x="6096" y="10649"/>
                </a:cubicBezTo>
                <a:cubicBezTo>
                  <a:pt x="6096" y="10649"/>
                  <a:pt x="12806" y="2385"/>
                  <a:pt x="9893" y="389"/>
                </a:cubicBezTo>
                <a:cubicBezTo>
                  <a:pt x="9586" y="178"/>
                  <a:pt x="9283" y="88"/>
                  <a:pt x="8990" y="88"/>
                </a:cubicBezTo>
                <a:cubicBezTo>
                  <a:pt x="7163" y="88"/>
                  <a:pt x="5712" y="3623"/>
                  <a:pt x="5712" y="3623"/>
                </a:cubicBezTo>
                <a:cubicBezTo>
                  <a:pt x="5712" y="3623"/>
                  <a:pt x="5292" y="2264"/>
                  <a:pt x="4488" y="1266"/>
                </a:cubicBezTo>
                <a:cubicBezTo>
                  <a:pt x="3896" y="531"/>
                  <a:pt x="3083" y="0"/>
                  <a:pt x="23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1928" name="Google Shape;1928;p29"/>
          <p:cNvGrpSpPr/>
          <p:nvPr/>
        </p:nvGrpSpPr>
        <p:grpSpPr>
          <a:xfrm>
            <a:off x="9835342" y="356118"/>
            <a:ext cx="1181439" cy="733179"/>
            <a:chOff x="2300725" y="3213450"/>
            <a:chExt cx="1492150" cy="926000"/>
          </a:xfrm>
        </p:grpSpPr>
        <p:sp>
          <p:nvSpPr>
            <p:cNvPr id="1929" name="Google Shape;1929;p29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0" name="Google Shape;1930;p29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1" name="Google Shape;1931;p29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2" name="Google Shape;1932;p29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936" name="Picture 1935">
            <a:extLst>
              <a:ext uri="{FF2B5EF4-FFF2-40B4-BE49-F238E27FC236}">
                <a16:creationId xmlns:a16="http://schemas.microsoft.com/office/drawing/2014/main" id="{B1D9CBE1-9478-4BE3-9EC9-BD202A3F2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5385"/>
            <a:ext cx="1980090" cy="2176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3114FA-FB4F-4950-9D65-C6DC06730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749" y="4945999"/>
            <a:ext cx="1579001" cy="1621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6962D1-77E8-40A5-AC28-5F7AE2692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8551" y="4480278"/>
            <a:ext cx="1530229" cy="1572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327B8-6A48-4CD9-8AF6-D03DB8D1A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97" y="194537"/>
            <a:ext cx="1182727" cy="1298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1520231" y="4398147"/>
            <a:ext cx="9113234" cy="1596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6301" y="650113"/>
            <a:ext cx="4600357" cy="93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lnSpc>
                <a:spcPct val="125000"/>
              </a:lnSpc>
              <a:spcBef>
                <a:spcPts val="499"/>
              </a:spcBef>
              <a:buClrTx/>
            </a:pPr>
            <a:r>
              <a:rPr lang="en-US" sz="4389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389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389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389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389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4389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4389" b="1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420519" y="2211347"/>
            <a:ext cx="7047528" cy="1596241"/>
            <a:chOff x="2262744" y="1494923"/>
            <a:chExt cx="8311327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2114">
                  <a:buClrTx/>
                </a:pPr>
                <a:endParaRPr lang="vi-VN" sz="1795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2114">
                  <a:buClrTx/>
                </a:pPr>
                <a:endParaRPr lang="vi-VN" sz="1795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2114">
                  <a:buClrTx/>
                  <a:defRPr/>
                </a:pPr>
                <a:r>
                  <a:rPr lang="en-US" sz="1596" b="1" kern="120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2114">
                  <a:buClrTx/>
                </a:pPr>
                <a:endParaRPr lang="vi-VN" sz="1795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2114">
                  <a:buClrTx/>
                </a:pPr>
                <a:endParaRPr lang="vi-VN" sz="1795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2114">
                  <a:buClrTx/>
                  <a:defRPr/>
                </a:pPr>
                <a:r>
                  <a:rPr lang="en-US" sz="1596" b="1" kern="1200">
                    <a:solidFill>
                      <a:srgbClr val="FFFF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3167431" y="2021617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2114">
                <a:buClrTx/>
              </a:pPr>
              <a:endParaRPr lang="vi-VN" sz="1795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3167430" y="298244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2114">
                <a:buClrTx/>
              </a:pPr>
              <a:endParaRPr lang="vi-VN" sz="1795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1367719" y="2833443"/>
            <a:ext cx="2356356" cy="305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082398" y="1076200"/>
            <a:ext cx="2492474" cy="137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71"/>
          <p:cNvSpPr txBox="1"/>
          <p:nvPr/>
        </p:nvSpPr>
        <p:spPr>
          <a:xfrm>
            <a:off x="4187641" y="3145629"/>
            <a:ext cx="6453968" cy="5835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2114" eaLnBrk="0" hangingPunct="0">
              <a:buClrTx/>
            </a:pP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192" b="1" kern="1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71"/>
          <p:cNvSpPr txBox="1"/>
          <p:nvPr/>
        </p:nvSpPr>
        <p:spPr>
          <a:xfrm>
            <a:off x="4536613" y="2341580"/>
            <a:ext cx="6526299" cy="5835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2114" eaLnBrk="0" hangingPunct="0">
              <a:buClrTx/>
            </a:pP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lưu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loát</a:t>
            </a:r>
            <a:endParaRPr lang="zh-CN" altLang="en-US" sz="3192" b="1" kern="1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634272" y="3958219"/>
            <a:ext cx="6839037" cy="585774"/>
            <a:chOff x="2262744" y="1494923"/>
            <a:chExt cx="8311327" cy="665162"/>
          </a:xfrm>
        </p:grpSpPr>
        <p:grpSp>
          <p:nvGrpSpPr>
            <p:cNvPr id="22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29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2114">
                  <a:buClrTx/>
                </a:pPr>
                <a:endParaRPr lang="vi-VN" sz="1795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2114">
                  <a:buClrTx/>
                </a:pPr>
                <a:endParaRPr lang="vi-VN" sz="1795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18D1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912114">
                  <a:buClrTx/>
                  <a:defRPr/>
                </a:pPr>
                <a:r>
                  <a:rPr lang="en-US" sz="1596" b="1" kern="120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24" name="Line 11"/>
            <p:cNvSpPr>
              <a:spLocks noChangeShapeType="1"/>
            </p:cNvSpPr>
            <p:nvPr/>
          </p:nvSpPr>
          <p:spPr bwMode="auto">
            <a:xfrm>
              <a:off x="3167431" y="2021617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2114">
                <a:buClrTx/>
              </a:pPr>
              <a:endParaRPr lang="vi-VN" sz="1795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71"/>
          <p:cNvSpPr txBox="1"/>
          <p:nvPr/>
        </p:nvSpPr>
        <p:spPr>
          <a:xfrm>
            <a:off x="4413799" y="3958220"/>
            <a:ext cx="5652296" cy="10747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2114" eaLnBrk="0" hangingPunct="0">
              <a:buClrTx/>
            </a:pP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192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192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192" b="1" kern="1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3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19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EBF15C-C95C-41E3-BC06-6E62B7B35804}"/>
              </a:ext>
            </a:extLst>
          </p:cNvPr>
          <p:cNvSpPr txBox="1"/>
          <p:nvPr/>
        </p:nvSpPr>
        <p:spPr>
          <a:xfrm>
            <a:off x="3675986" y="524654"/>
            <a:ext cx="7014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về một loài chim mà em biết.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AC122-BEE0-4D27-B1D6-0B804268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92" y="352268"/>
            <a:ext cx="1092994" cy="67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53E3C3-C77B-4C41-9DAD-5745F7C41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15" y="1624194"/>
            <a:ext cx="10544808" cy="47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2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F2F74-8004-4A73-B25D-9D7D15FB333F}"/>
              </a:ext>
            </a:extLst>
          </p:cNvPr>
          <p:cNvSpPr txBox="1"/>
          <p:nvPr/>
        </p:nvSpPr>
        <p:spPr>
          <a:xfrm>
            <a:off x="4649248" y="442414"/>
            <a:ext cx="2948950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2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3192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92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192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348E2-5154-459E-B33A-4CEDCF1E7E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65148" y="586826"/>
            <a:ext cx="580867" cy="523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88E20-8357-419C-9FF5-EEDB03654804}"/>
              </a:ext>
            </a:extLst>
          </p:cNvPr>
          <p:cNvSpPr txBox="1"/>
          <p:nvPr/>
        </p:nvSpPr>
        <p:spPr>
          <a:xfrm>
            <a:off x="1335159" y="1065028"/>
            <a:ext cx="4243937" cy="554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27E4E-FFBF-4E82-A95D-2AEFBCE013E3}"/>
              </a:ext>
            </a:extLst>
          </p:cNvPr>
          <p:cNvSpPr txBox="1"/>
          <p:nvPr/>
        </p:nvSpPr>
        <p:spPr>
          <a:xfrm>
            <a:off x="5743124" y="848761"/>
            <a:ext cx="3710148" cy="6095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r">
              <a:lnSpc>
                <a:spcPct val="150000"/>
              </a:lnSpc>
            </a:pP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94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39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394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0120B5D7-4D55-41F9-BB0A-42F1640F3FB4}"/>
              </a:ext>
            </a:extLst>
          </p:cNvPr>
          <p:cNvSpPr/>
          <p:nvPr/>
        </p:nvSpPr>
        <p:spPr>
          <a:xfrm>
            <a:off x="9068245" y="442413"/>
            <a:ext cx="2550836" cy="113353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 dirty="0" err="1"/>
              <a:t>Đọc</a:t>
            </a:r>
            <a:r>
              <a:rPr lang="en-US" sz="3192" dirty="0"/>
              <a:t> </a:t>
            </a:r>
            <a:r>
              <a:rPr lang="en-US" sz="3192" dirty="0" err="1"/>
              <a:t>mẫu</a:t>
            </a:r>
            <a:endParaRPr lang="en-US" sz="3192" dirty="0"/>
          </a:p>
        </p:txBody>
      </p:sp>
      <p:pic>
        <p:nvPicPr>
          <p:cNvPr id="4" name="Vè chim">
            <a:hlinkClick r:id="" action="ppaction://media"/>
            <a:extLst>
              <a:ext uri="{FF2B5EF4-FFF2-40B4-BE49-F238E27FC236}">
                <a16:creationId xmlns:a16="http://schemas.microsoft.com/office/drawing/2014/main" id="{2A435670-1FC2-4D9E-92F3-B4FDDC5E4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9632" y="605684"/>
            <a:ext cx="486157" cy="4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251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D680D5-2967-4FB3-ADA5-F9872A6D8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11"/>
          <a:stretch/>
        </p:blipFill>
        <p:spPr>
          <a:xfrm>
            <a:off x="7857076" y="1"/>
            <a:ext cx="4304762" cy="3010486"/>
          </a:xfrm>
          <a:prstGeom prst="rect">
            <a:avLst/>
          </a:prstGeom>
        </p:spPr>
      </p:pic>
      <p:sp>
        <p:nvSpPr>
          <p:cNvPr id="288" name="TextBox 287">
            <a:extLst>
              <a:ext uri="{FF2B5EF4-FFF2-40B4-BE49-F238E27FC236}">
                <a16:creationId xmlns:a16="http://schemas.microsoft.com/office/drawing/2014/main" id="{7C96A1E7-1F92-4C39-BA79-D0C34CB016F4}"/>
              </a:ext>
            </a:extLst>
          </p:cNvPr>
          <p:cNvSpPr txBox="1"/>
          <p:nvPr/>
        </p:nvSpPr>
        <p:spPr>
          <a:xfrm>
            <a:off x="9944863" y="5907259"/>
            <a:ext cx="1979026" cy="650366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Dao)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C03AF8B8-FCB8-4F11-8A0D-E38E00798793}"/>
              </a:ext>
            </a:extLst>
          </p:cNvPr>
          <p:cNvSpPr txBox="1"/>
          <p:nvPr/>
        </p:nvSpPr>
        <p:spPr>
          <a:xfrm>
            <a:off x="993469" y="1327441"/>
            <a:ext cx="31032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chạy lon ton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gà mới nở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đi vừa nhảy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em sáo xinh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nói linh tinh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liếu điếu</a:t>
            </a:r>
          </a:p>
          <a:p>
            <a:b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E9261098-29A3-4E58-B3E8-C654E3EEB06F}"/>
              </a:ext>
            </a:extLst>
          </p:cNvPr>
          <p:cNvSpPr txBox="1"/>
          <p:nvPr/>
        </p:nvSpPr>
        <p:spPr>
          <a:xfrm>
            <a:off x="4383287" y="1946419"/>
            <a:ext cx="339526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nghịch hay tếu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cậu chìa vôi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chao đớp mồi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chim chèo bẻo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hay mách lẻo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 khách trước nhà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nhặt lân la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bà chim sẻ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E6DC6E3C-087A-4B3B-9965-231D27D7EF7C}"/>
              </a:ext>
            </a:extLst>
          </p:cNvPr>
          <p:cNvSpPr txBox="1"/>
          <p:nvPr/>
        </p:nvSpPr>
        <p:spPr>
          <a:xfrm>
            <a:off x="8246542" y="3381036"/>
            <a:ext cx="39152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tình có nghĩa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mẹ chim sâu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 hè đến mau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cô tu hú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nhem buồn ngủ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bác cú mèo...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DF27BD9A-DB1A-46E3-B962-B4296A14C6B0}"/>
              </a:ext>
            </a:extLst>
          </p:cNvPr>
          <p:cNvSpPr txBox="1"/>
          <p:nvPr/>
        </p:nvSpPr>
        <p:spPr>
          <a:xfrm>
            <a:off x="582369" y="742799"/>
            <a:ext cx="3180592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 CHIM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6FB7CC-343A-4947-9C0D-0202DEAA4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719864"/>
            <a:ext cx="3514286" cy="2133333"/>
          </a:xfrm>
          <a:prstGeom prst="rect">
            <a:avLst/>
          </a:prstGeom>
        </p:spPr>
      </p:pic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>
            <a:off x="2506844" y="1789778"/>
            <a:ext cx="10254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AE5CF4EF-07C3-4141-AA01-4F3BDF81668F}"/>
              </a:ext>
            </a:extLst>
          </p:cNvPr>
          <p:cNvCxnSpPr>
            <a:cxnSpLocks/>
          </p:cNvCxnSpPr>
          <p:nvPr/>
        </p:nvCxnSpPr>
        <p:spPr>
          <a:xfrm>
            <a:off x="2008191" y="3081662"/>
            <a:ext cx="13258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5D31EE84-4CA9-4793-8658-4CC0CB4B25C7}"/>
              </a:ext>
            </a:extLst>
          </p:cNvPr>
          <p:cNvCxnSpPr>
            <a:cxnSpLocks/>
          </p:cNvCxnSpPr>
          <p:nvPr/>
        </p:nvCxnSpPr>
        <p:spPr>
          <a:xfrm>
            <a:off x="2061822" y="3923380"/>
            <a:ext cx="13258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55BB2AF2-0FFD-46B4-B657-A6408A599DF4}"/>
              </a:ext>
            </a:extLst>
          </p:cNvPr>
          <p:cNvCxnSpPr>
            <a:cxnSpLocks/>
          </p:cNvCxnSpPr>
          <p:nvPr/>
        </p:nvCxnSpPr>
        <p:spPr>
          <a:xfrm>
            <a:off x="5885596" y="4976113"/>
            <a:ext cx="7965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85C7F712-DC02-499F-8A6F-3BF5BAFA3B79}"/>
              </a:ext>
            </a:extLst>
          </p:cNvPr>
          <p:cNvCxnSpPr>
            <a:cxnSpLocks/>
          </p:cNvCxnSpPr>
          <p:nvPr/>
        </p:nvCxnSpPr>
        <p:spPr>
          <a:xfrm>
            <a:off x="8281180" y="5564611"/>
            <a:ext cx="18679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2" y="834860"/>
            <a:ext cx="3333048" cy="3344662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22629" y="1277458"/>
            <a:ext cx="2845318" cy="2902064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06982" y="992625"/>
            <a:ext cx="2937179" cy="3194041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4778" y="5001990"/>
            <a:ext cx="3691476" cy="104448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21030" y="5431231"/>
            <a:ext cx="3505471" cy="103018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12661" y="4801677"/>
            <a:ext cx="3662860" cy="10239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5666" y="2337487"/>
            <a:ext cx="1586565" cy="64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22">
              <a:buClrTx/>
            </a:pPr>
            <a:r>
              <a:rPr lang="en-US" altLang="zh-CN" sz="3591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altLang="zh-CN" sz="3591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91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altLang="zh-CN" sz="3591" b="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6659" y="2505238"/>
            <a:ext cx="1807232" cy="64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22">
              <a:buClrTx/>
            </a:pPr>
            <a:r>
              <a:rPr lang="en-US" altLang="zh-CN" sz="3591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altLang="zh-CN" sz="3591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91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altLang="zh-CN" sz="3591" b="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53626" y="2406123"/>
            <a:ext cx="2043890" cy="64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22">
              <a:buClrTx/>
            </a:pPr>
            <a:r>
              <a:rPr lang="en-US" altLang="zh-CN" sz="3591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altLang="zh-CN" sz="3591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91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bẻo</a:t>
            </a:r>
            <a:endParaRPr lang="en-US" altLang="zh-CN" sz="3591" b="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4106411" y="141319"/>
            <a:ext cx="3763016" cy="8080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en-US" sz="3591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591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591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591" kern="1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591" kern="1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4058" y="3655476"/>
            <a:ext cx="2937179" cy="31940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9A992-8693-4B4A-B603-739C9E5D6200}"/>
              </a:ext>
            </a:extLst>
          </p:cNvPr>
          <p:cNvSpPr txBox="1"/>
          <p:nvPr/>
        </p:nvSpPr>
        <p:spPr>
          <a:xfrm>
            <a:off x="2259078" y="5028397"/>
            <a:ext cx="1967136" cy="64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6122">
              <a:buClrTx/>
            </a:pPr>
            <a:r>
              <a:rPr lang="en-US" altLang="zh-CN" sz="3591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mách</a:t>
            </a:r>
            <a:r>
              <a:rPr lang="en-US" altLang="zh-CN" sz="3591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91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lẻo</a:t>
            </a:r>
            <a:endParaRPr lang="en-US" altLang="zh-CN" sz="3591" b="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793891" y="3947453"/>
            <a:ext cx="3292760" cy="290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7258209" y="5052516"/>
            <a:ext cx="3055218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22">
              <a:buClrTx/>
            </a:pPr>
            <a:r>
              <a:rPr lang="en-US" altLang="zh-CN" sz="3591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altLang="zh-CN" sz="3591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91" b="1" kern="1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endParaRPr lang="en-US" altLang="zh-CN" sz="3591" b="1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C5DBA62F-CE60-4260-A8B4-5B8A7E64087A}"/>
              </a:ext>
            </a:extLst>
          </p:cNvPr>
          <p:cNvSpPr/>
          <p:nvPr/>
        </p:nvSpPr>
        <p:spPr>
          <a:xfrm>
            <a:off x="3344507" y="920622"/>
            <a:ext cx="6006905" cy="488874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086"/>
            <a:r>
              <a:rPr lang="en-US" sz="1946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LUYỆN ĐỌC TỪ KHÓ: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50" name="TextBox7" r:id="rId2" imgW="2141280" imgH="487800"/>
        </mc:Choice>
        <mc:Fallback>
          <p:control name="TextBox7" r:id="rId2" imgW="2141280" imgH="487800">
            <p:pic>
              <p:nvPicPr>
                <p:cNvPr id="40" name="TextBox7">
                  <a:extLst>
                    <a:ext uri="{FF2B5EF4-FFF2-40B4-BE49-F238E27FC236}">
                      <a16:creationId xmlns:a16="http://schemas.microsoft.com/office/drawing/2014/main" id="{1FC5EA8B-98D9-47FF-9FE8-55CB22D84B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38036" y="2757820"/>
                  <a:ext cx="2138837" cy="48887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1" name="TextBox1" r:id="rId3" imgW="2064960" imgH="487800"/>
        </mc:Choice>
        <mc:Fallback>
          <p:control name="TextBox1" r:id="rId3" imgW="2064960" imgH="487800">
            <p:pic>
              <p:nvPicPr>
                <p:cNvPr id="56" name="TextBox1">
                  <a:extLst>
                    <a:ext uri="{FF2B5EF4-FFF2-40B4-BE49-F238E27FC236}">
                      <a16:creationId xmlns:a16="http://schemas.microsoft.com/office/drawing/2014/main" id="{26C4CD0A-5642-44B9-9F7D-92D1A918CC6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38036" y="3804384"/>
                  <a:ext cx="2062825" cy="4888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2" name="TextBox2" r:id="rId4" imgW="2064960" imgH="487800"/>
        </mc:Choice>
        <mc:Fallback>
          <p:control name="TextBox2" r:id="rId4" imgW="2064960" imgH="487800">
            <p:pic>
              <p:nvPicPr>
                <p:cNvPr id="57" name="TextBox2">
                  <a:extLst>
                    <a:ext uri="{FF2B5EF4-FFF2-40B4-BE49-F238E27FC236}">
                      <a16:creationId xmlns:a16="http://schemas.microsoft.com/office/drawing/2014/main" id="{37310CE4-DF60-44B8-A5D5-BA57841B226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38037" y="4909854"/>
                  <a:ext cx="2062824" cy="4888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3" name="TextBox3" r:id="rId5" imgW="2049840" imgH="487800"/>
        </mc:Choice>
        <mc:Fallback>
          <p:control name="TextBox3" r:id="rId5" imgW="2049840" imgH="487800">
            <p:pic>
              <p:nvPicPr>
                <p:cNvPr id="64" name="TextBox3">
                  <a:extLst>
                    <a:ext uri="{FF2B5EF4-FFF2-40B4-BE49-F238E27FC236}">
                      <a16:creationId xmlns:a16="http://schemas.microsoft.com/office/drawing/2014/main" id="{3C891EDB-7483-44B4-923D-5B2F9F3588B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69068" y="2757820"/>
                  <a:ext cx="2052310" cy="48887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4" name="TextBox4" r:id="rId6" imgW="1973520" imgH="487800"/>
        </mc:Choice>
        <mc:Fallback>
          <p:control name="TextBox4" r:id="rId6" imgW="1973520" imgH="487800">
            <p:pic>
              <p:nvPicPr>
                <p:cNvPr id="65" name="TextBox4">
                  <a:extLst>
                    <a:ext uri="{FF2B5EF4-FFF2-40B4-BE49-F238E27FC236}">
                      <a16:creationId xmlns:a16="http://schemas.microsoft.com/office/drawing/2014/main" id="{987F733D-C434-4CCC-A286-E71738A0CD6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069068" y="3804384"/>
                  <a:ext cx="1976299" cy="48887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5" name="TextBox5" r:id="rId7" imgW="1973520" imgH="449640"/>
        </mc:Choice>
        <mc:Fallback>
          <p:control name="TextBox5" r:id="rId7" imgW="1973520" imgH="449640">
            <p:pic>
              <p:nvPicPr>
                <p:cNvPr id="66" name="TextBox5">
                  <a:extLst>
                    <a:ext uri="{FF2B5EF4-FFF2-40B4-BE49-F238E27FC236}">
                      <a16:creationId xmlns:a16="http://schemas.microsoft.com/office/drawing/2014/main" id="{2588A0FA-AD96-40DD-A651-27179C6F8F6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069068" y="4946207"/>
                  <a:ext cx="1976299" cy="45251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0873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6B9716-8F91-4203-A2CB-9BB81A69F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5769" y="91607"/>
            <a:ext cx="7790301" cy="667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23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D680D5-2967-4FB3-ADA5-F9872A6D8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11"/>
          <a:stretch/>
        </p:blipFill>
        <p:spPr>
          <a:xfrm>
            <a:off x="7857076" y="1"/>
            <a:ext cx="4304762" cy="3010486"/>
          </a:xfrm>
          <a:prstGeom prst="rect">
            <a:avLst/>
          </a:prstGeom>
        </p:spPr>
      </p:pic>
      <p:sp>
        <p:nvSpPr>
          <p:cNvPr id="288" name="TextBox 287">
            <a:extLst>
              <a:ext uri="{FF2B5EF4-FFF2-40B4-BE49-F238E27FC236}">
                <a16:creationId xmlns:a16="http://schemas.microsoft.com/office/drawing/2014/main" id="{7C96A1E7-1F92-4C39-BA79-D0C34CB016F4}"/>
              </a:ext>
            </a:extLst>
          </p:cNvPr>
          <p:cNvSpPr txBox="1"/>
          <p:nvPr/>
        </p:nvSpPr>
        <p:spPr>
          <a:xfrm>
            <a:off x="9944863" y="5907259"/>
            <a:ext cx="1979026" cy="650366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Dao)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C03AF8B8-FCB8-4F11-8A0D-E38E00798793}"/>
              </a:ext>
            </a:extLst>
          </p:cNvPr>
          <p:cNvSpPr txBox="1"/>
          <p:nvPr/>
        </p:nvSpPr>
        <p:spPr>
          <a:xfrm>
            <a:off x="993469" y="1327441"/>
            <a:ext cx="31032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chạy </a:t>
            </a:r>
            <a:r>
              <a:rPr lang="vi-VN" sz="2800" b="0" i="0" dirty="0">
                <a:solidFill>
                  <a:schemeClr val="bg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 ton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gà mới nở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đi vừa nhảy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em </a:t>
            </a:r>
            <a:r>
              <a:rPr lang="vi-VN" sz="2800" b="0" i="0" dirty="0">
                <a:solidFill>
                  <a:schemeClr val="bg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 xinh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nói linh tinh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</a:t>
            </a:r>
            <a:r>
              <a:rPr lang="vi-VN" sz="2800" b="0" i="0" dirty="0">
                <a:solidFill>
                  <a:schemeClr val="bg2">
                    <a:lumMod val="7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 điếu</a:t>
            </a:r>
          </a:p>
          <a:p>
            <a:b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E9261098-29A3-4E58-B3E8-C654E3EEB06F}"/>
              </a:ext>
            </a:extLst>
          </p:cNvPr>
          <p:cNvSpPr txBox="1"/>
          <p:nvPr/>
        </p:nvSpPr>
        <p:spPr>
          <a:xfrm>
            <a:off x="4383287" y="1946419"/>
            <a:ext cx="339526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nghịch hay tếu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cậu chìa vôi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chao đớp mồi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chim chèo bẻo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hay mách lẻo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 khách trước nhà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nhặt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 la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bà chim sẻ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E6DC6E3C-087A-4B3B-9965-231D27D7EF7C}"/>
              </a:ext>
            </a:extLst>
          </p:cNvPr>
          <p:cNvSpPr txBox="1"/>
          <p:nvPr/>
        </p:nvSpPr>
        <p:spPr>
          <a:xfrm>
            <a:off x="8246542" y="3381036"/>
            <a:ext cx="39152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tình có nghĩa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mẹ chim sâu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 hè đến mau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cô tu hú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nhem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buồn ngủ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bác cú mèo...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DF27BD9A-DB1A-46E3-B962-B4296A14C6B0}"/>
              </a:ext>
            </a:extLst>
          </p:cNvPr>
          <p:cNvSpPr txBox="1"/>
          <p:nvPr/>
        </p:nvSpPr>
        <p:spPr>
          <a:xfrm>
            <a:off x="582369" y="742799"/>
            <a:ext cx="3180592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 CHIM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6FB7CC-343A-4947-9C0D-0202DEAA4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4719864"/>
            <a:ext cx="3514286" cy="2133333"/>
          </a:xfrm>
          <a:prstGeom prst="rect">
            <a:avLst/>
          </a:prstGeom>
        </p:spPr>
      </p:pic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ABA0D552-869B-4D42-AD19-C93DEC32EE09}"/>
              </a:ext>
            </a:extLst>
          </p:cNvPr>
          <p:cNvCxnSpPr>
            <a:cxnSpLocks/>
          </p:cNvCxnSpPr>
          <p:nvPr/>
        </p:nvCxnSpPr>
        <p:spPr>
          <a:xfrm>
            <a:off x="2506844" y="1789778"/>
            <a:ext cx="10254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AE5CF4EF-07C3-4141-AA01-4F3BDF81668F}"/>
              </a:ext>
            </a:extLst>
          </p:cNvPr>
          <p:cNvCxnSpPr>
            <a:cxnSpLocks/>
          </p:cNvCxnSpPr>
          <p:nvPr/>
        </p:nvCxnSpPr>
        <p:spPr>
          <a:xfrm>
            <a:off x="2008191" y="3081662"/>
            <a:ext cx="13258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5D31EE84-4CA9-4793-8658-4CC0CB4B25C7}"/>
              </a:ext>
            </a:extLst>
          </p:cNvPr>
          <p:cNvCxnSpPr>
            <a:cxnSpLocks/>
          </p:cNvCxnSpPr>
          <p:nvPr/>
        </p:nvCxnSpPr>
        <p:spPr>
          <a:xfrm>
            <a:off x="2061822" y="3923380"/>
            <a:ext cx="13258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55BB2AF2-0FFD-46B4-B657-A6408A599DF4}"/>
              </a:ext>
            </a:extLst>
          </p:cNvPr>
          <p:cNvCxnSpPr>
            <a:cxnSpLocks/>
          </p:cNvCxnSpPr>
          <p:nvPr/>
        </p:nvCxnSpPr>
        <p:spPr>
          <a:xfrm>
            <a:off x="5885596" y="4976113"/>
            <a:ext cx="7965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85C7F712-DC02-499F-8A6F-3BF5BAFA3B79}"/>
              </a:ext>
            </a:extLst>
          </p:cNvPr>
          <p:cNvCxnSpPr>
            <a:cxnSpLocks/>
          </p:cNvCxnSpPr>
          <p:nvPr/>
        </p:nvCxnSpPr>
        <p:spPr>
          <a:xfrm>
            <a:off x="8281180" y="5564611"/>
            <a:ext cx="18679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2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7145" y="411851"/>
            <a:ext cx="10918110" cy="6034298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73692" y="1533825"/>
            <a:ext cx="1848599" cy="5043109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8758" y="3083455"/>
            <a:ext cx="2491384" cy="336269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1BCD38-EA99-4FC5-8AFF-0F44B83DFE84}"/>
              </a:ext>
            </a:extLst>
          </p:cNvPr>
          <p:cNvSpPr/>
          <p:nvPr/>
        </p:nvSpPr>
        <p:spPr>
          <a:xfrm>
            <a:off x="4106411" y="141319"/>
            <a:ext cx="3763016" cy="8080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99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8FD6B1-E43F-47F0-870C-54CFD7655EE2}"/>
              </a:ext>
            </a:extLst>
          </p:cNvPr>
          <p:cNvSpPr/>
          <p:nvPr/>
        </p:nvSpPr>
        <p:spPr>
          <a:xfrm>
            <a:off x="1865201" y="2313783"/>
            <a:ext cx="2833000" cy="648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793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(</a:t>
            </a:r>
            <a:r>
              <a:rPr lang="en-US" sz="279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793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279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793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vi-VN" sz="2793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01A1D-C190-4894-97C7-BC53385E3A4A}"/>
              </a:ext>
            </a:extLst>
          </p:cNvPr>
          <p:cNvSpPr/>
          <p:nvPr/>
        </p:nvSpPr>
        <p:spPr>
          <a:xfrm>
            <a:off x="2163905" y="4177203"/>
            <a:ext cx="2620875" cy="648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793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3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9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793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279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2793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</a:t>
            </a:r>
            <a:endParaRPr lang="vi-VN" sz="2793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422A6F-69B4-4044-AD2D-1E301B2F04A1}"/>
              </a:ext>
            </a:extLst>
          </p:cNvPr>
          <p:cNvSpPr/>
          <p:nvPr/>
        </p:nvSpPr>
        <p:spPr>
          <a:xfrm>
            <a:off x="2077327" y="5067655"/>
            <a:ext cx="2620875" cy="648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793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</a:t>
            </a:r>
            <a:r>
              <a:rPr lang="en-US" sz="2793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nhem</a:t>
            </a:r>
            <a:endParaRPr lang="vi-VN" sz="2793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518031-ED39-454A-840D-7528937D7F38}"/>
              </a:ext>
            </a:extLst>
          </p:cNvPr>
          <p:cNvSpPr/>
          <p:nvPr/>
        </p:nvSpPr>
        <p:spPr>
          <a:xfrm>
            <a:off x="2198583" y="3286750"/>
            <a:ext cx="1139009" cy="648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793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3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vi-VN" sz="2793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CFDE18-436E-400A-86C2-A934E3D9C1BE}"/>
              </a:ext>
            </a:extLst>
          </p:cNvPr>
          <p:cNvSpPr/>
          <p:nvPr/>
        </p:nvSpPr>
        <p:spPr>
          <a:xfrm>
            <a:off x="4346576" y="2308594"/>
            <a:ext cx="6421963" cy="648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793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6CD8CD-D47C-40F5-BC33-5F1D98D7E3C6}"/>
              </a:ext>
            </a:extLst>
          </p:cNvPr>
          <p:cNvSpPr/>
          <p:nvPr/>
        </p:nvSpPr>
        <p:spPr>
          <a:xfrm>
            <a:off x="2838835" y="3281561"/>
            <a:ext cx="7631397" cy="648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: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vi-VN" sz="2793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6BAA31-1F18-4476-A4E5-0EA2DAA0871B}"/>
              </a:ext>
            </a:extLst>
          </p:cNvPr>
          <p:cNvSpPr/>
          <p:nvPr/>
        </p:nvSpPr>
        <p:spPr>
          <a:xfrm>
            <a:off x="4092720" y="4172013"/>
            <a:ext cx="5518114" cy="648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: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loanh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vi-VN" sz="2793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8EC8F5-2280-4C8C-972C-A199622DA13E}"/>
              </a:ext>
            </a:extLst>
          </p:cNvPr>
          <p:cNvSpPr/>
          <p:nvPr/>
        </p:nvSpPr>
        <p:spPr>
          <a:xfrm>
            <a:off x="4106410" y="5067654"/>
            <a:ext cx="5518114" cy="648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: (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nhắm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793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endParaRPr lang="vi-VN" sz="2793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9" grpId="0"/>
      <p:bldP spid="21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9665E3-7906-4AB4-A739-489BF8400262}"/>
              </a:ext>
            </a:extLst>
          </p:cNvPr>
          <p:cNvSpPr txBox="1"/>
          <p:nvPr/>
        </p:nvSpPr>
        <p:spPr>
          <a:xfrm>
            <a:off x="9944863" y="5907259"/>
            <a:ext cx="1979026" cy="650366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4BB6F-6570-4C1E-8189-4C41022BB0BF}"/>
              </a:ext>
            </a:extLst>
          </p:cNvPr>
          <p:cNvSpPr txBox="1"/>
          <p:nvPr/>
        </p:nvSpPr>
        <p:spPr>
          <a:xfrm>
            <a:off x="993469" y="1327441"/>
            <a:ext cx="31032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chạy lon ton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gà mới nở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đi vừa nhảy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em sáo xinh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nói linh tinh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liếu điếu</a:t>
            </a:r>
          </a:p>
          <a:p>
            <a:b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9FCF4-D122-4AFE-9159-929A853FA168}"/>
              </a:ext>
            </a:extLst>
          </p:cNvPr>
          <p:cNvSpPr txBox="1"/>
          <p:nvPr/>
        </p:nvSpPr>
        <p:spPr>
          <a:xfrm>
            <a:off x="4383287" y="1946419"/>
            <a:ext cx="339526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nghịch hay tếu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cậu chìa vôi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chao đớp mồi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chim chèo bẻo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hay mách lẻo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 khách trước nhà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nhặt lân la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bà chim sẻ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1E57E8-14CD-479D-A8C7-ED607995B485}"/>
              </a:ext>
            </a:extLst>
          </p:cNvPr>
          <p:cNvSpPr txBox="1"/>
          <p:nvPr/>
        </p:nvSpPr>
        <p:spPr>
          <a:xfrm>
            <a:off x="8246542" y="3381036"/>
            <a:ext cx="39152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tình có nghĩa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mẹ chim sâu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 hè đến mau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cô tu hú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nhem buồn ngủ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bác cú mèo...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B7202-2FAA-4978-AA73-43208C494831}"/>
              </a:ext>
            </a:extLst>
          </p:cNvPr>
          <p:cNvSpPr txBox="1"/>
          <p:nvPr/>
        </p:nvSpPr>
        <p:spPr>
          <a:xfrm>
            <a:off x="582369" y="742799"/>
            <a:ext cx="3180592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 CHIM</a:t>
            </a:r>
          </a:p>
        </p:txBody>
      </p:sp>
    </p:spTree>
    <p:extLst>
      <p:ext uri="{BB962C8B-B14F-4D97-AF65-F5344CB8AC3E}">
        <p14:creationId xmlns:p14="http://schemas.microsoft.com/office/powerpoint/2010/main" val="2714118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6528" y="844611"/>
            <a:ext cx="6689011" cy="3955094"/>
            <a:chOff x="2728118" y="168947"/>
            <a:chExt cx="6705600" cy="39649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8300" y1="32778" x2="40300" y2="3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36" r="21478"/>
            <a:stretch/>
          </p:blipFill>
          <p:spPr>
            <a:xfrm>
              <a:off x="2728118" y="168947"/>
              <a:ext cx="6705600" cy="39649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28419" y="495300"/>
              <a:ext cx="3803623" cy="1446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389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Luyện đọc</a:t>
              </a:r>
            </a:p>
            <a:p>
              <a:pPr algn="ctr"/>
              <a:r>
                <a:rPr lang="en-US" sz="4389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 bài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2D632D2-77D6-4735-8DFE-247BE69D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39" y="2882967"/>
            <a:ext cx="3446153" cy="36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64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9665E3-7906-4AB4-A739-489BF8400262}"/>
              </a:ext>
            </a:extLst>
          </p:cNvPr>
          <p:cNvSpPr txBox="1"/>
          <p:nvPr/>
        </p:nvSpPr>
        <p:spPr>
          <a:xfrm>
            <a:off x="9944863" y="5907259"/>
            <a:ext cx="1979026" cy="650366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94BB6F-6570-4C1E-8189-4C41022BB0BF}"/>
              </a:ext>
            </a:extLst>
          </p:cNvPr>
          <p:cNvSpPr txBox="1"/>
          <p:nvPr/>
        </p:nvSpPr>
        <p:spPr>
          <a:xfrm>
            <a:off x="993469" y="1327441"/>
            <a:ext cx="31032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chạy lon ton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gà mới nở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đi vừa nhảy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em sáo xinh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nói linh tinh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liếu điếu</a:t>
            </a:r>
          </a:p>
          <a:p>
            <a:b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E9FCF4-D122-4AFE-9159-929A853FA168}"/>
              </a:ext>
            </a:extLst>
          </p:cNvPr>
          <p:cNvSpPr txBox="1"/>
          <p:nvPr/>
        </p:nvSpPr>
        <p:spPr>
          <a:xfrm>
            <a:off x="4383287" y="1946419"/>
            <a:ext cx="339526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nghịch hay tếu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cậu chìa vôi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chao đớp mồi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chim chèo bẻo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hay mách lẻo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 khách trước nhà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nhặt lân la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bà chim sẻ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1E57E8-14CD-479D-A8C7-ED607995B485}"/>
              </a:ext>
            </a:extLst>
          </p:cNvPr>
          <p:cNvSpPr txBox="1"/>
          <p:nvPr/>
        </p:nvSpPr>
        <p:spPr>
          <a:xfrm>
            <a:off x="8246542" y="3381036"/>
            <a:ext cx="39152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tình có nghĩa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mẹ chim sâu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 hè đến mau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cô tu hú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nhem buồn ngủ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bác cú mèo...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B7202-2FAA-4978-AA73-43208C494831}"/>
              </a:ext>
            </a:extLst>
          </p:cNvPr>
          <p:cNvSpPr txBox="1"/>
          <p:nvPr/>
        </p:nvSpPr>
        <p:spPr>
          <a:xfrm>
            <a:off x="582369" y="742799"/>
            <a:ext cx="3180592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 CHIM</a:t>
            </a:r>
          </a:p>
        </p:txBody>
      </p:sp>
    </p:spTree>
    <p:extLst>
      <p:ext uri="{BB962C8B-B14F-4D97-AF65-F5344CB8AC3E}">
        <p14:creationId xmlns:p14="http://schemas.microsoft.com/office/powerpoint/2010/main" val="3793254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8483"/>
            <a:ext cx="9048407" cy="4621498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21941" y="310076"/>
            <a:ext cx="2436410" cy="2849863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65116" y="1795072"/>
            <a:ext cx="2529492" cy="3080999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35899" y="3065602"/>
            <a:ext cx="2258431" cy="286208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82965" y="3265211"/>
            <a:ext cx="3160514" cy="346290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4531" y="30240"/>
            <a:ext cx="5944166" cy="7004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2074" y="1260030"/>
            <a:ext cx="2792290" cy="211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22"/>
            <a:r>
              <a:rPr lang="en-US" altLang="zh-CN" sz="658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658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58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658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58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658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58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658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264D61-AC26-415D-B76A-E43AE7F5AE33}"/>
              </a:ext>
            </a:extLst>
          </p:cNvPr>
          <p:cNvGrpSpPr/>
          <p:nvPr/>
        </p:nvGrpSpPr>
        <p:grpSpPr>
          <a:xfrm>
            <a:off x="318408" y="194990"/>
            <a:ext cx="11525021" cy="729710"/>
            <a:chOff x="294783" y="915918"/>
            <a:chExt cx="11553604" cy="7315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693A03E-FD28-46B7-B4CD-33BC7730BA7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:a16="http://schemas.microsoft.com/office/drawing/2014/main" id="{4BBFC80A-7FB0-413A-A381-351095513C96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:a16="http://schemas.microsoft.com/office/drawing/2014/main" id="{B635DC87-9205-4204-9BAD-4CCFD161E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C76774-F026-4F5B-ABB2-1537E1362715}"/>
                </a:ext>
              </a:extLst>
            </p:cNvPr>
            <p:cNvSpPr txBox="1"/>
            <p:nvPr/>
          </p:nvSpPr>
          <p:spPr>
            <a:xfrm>
              <a:off x="1047742" y="998494"/>
              <a:ext cx="10800645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tên các loài chim được nhắc đế trong bài vè.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0C0788D-46CD-410C-8D28-D4DD6F710C7C}"/>
              </a:ext>
            </a:extLst>
          </p:cNvPr>
          <p:cNvSpPr txBox="1"/>
          <p:nvPr/>
        </p:nvSpPr>
        <p:spPr>
          <a:xfrm>
            <a:off x="1172789" y="5094520"/>
            <a:ext cx="10670640" cy="954107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loài chim được nhắc đến trong bài là:</a:t>
            </a:r>
            <a:r>
              <a:rPr lang="en-US" sz="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gà, sáo, liếu điếu, chìa vôi, chèo bẻo, chim khách, chim sẻ, chim sâu, tu hú, cú mèo.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4C1A84-04F9-4E04-8BB1-06A1D8C4AE2D}"/>
              </a:ext>
            </a:extLst>
          </p:cNvPr>
          <p:cNvSpPr txBox="1"/>
          <p:nvPr/>
        </p:nvSpPr>
        <p:spPr>
          <a:xfrm>
            <a:off x="1140773" y="1753912"/>
            <a:ext cx="31032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chạy lon ton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gà mới nở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đi vừa nhảy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em sáo xinh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nói linh tinh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liếu điếu</a:t>
            </a:r>
          </a:p>
          <a:p>
            <a:b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8D158F-829F-47B2-A641-0A1833546602}"/>
              </a:ext>
            </a:extLst>
          </p:cNvPr>
          <p:cNvSpPr txBox="1"/>
          <p:nvPr/>
        </p:nvSpPr>
        <p:spPr>
          <a:xfrm>
            <a:off x="4507796" y="1756037"/>
            <a:ext cx="339526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nghịch hay tếu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cậu chìa vôi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chao đớp mồi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chim chèo bẻo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hay mách lẻo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 khách trước nhà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nhặt lân la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bà chim sẻ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3A7C1-E38C-4E79-9077-E66BA79AA1A2}"/>
              </a:ext>
            </a:extLst>
          </p:cNvPr>
          <p:cNvSpPr txBox="1"/>
          <p:nvPr/>
        </p:nvSpPr>
        <p:spPr>
          <a:xfrm>
            <a:off x="8430650" y="1762721"/>
            <a:ext cx="39152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tình có nghĩa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mẹ chim sâu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 hè đến mau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cô tu hú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nhem buồn ngủ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bác cú mèo...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772A6-0EAD-43F2-B74A-D7F1465B4C8A}"/>
              </a:ext>
            </a:extLst>
          </p:cNvPr>
          <p:cNvSpPr txBox="1"/>
          <p:nvPr/>
        </p:nvSpPr>
        <p:spPr>
          <a:xfrm>
            <a:off x="3973627" y="1106592"/>
            <a:ext cx="3180592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 CHIM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CFF21C-7F22-4AA6-B047-046841FB70B7}"/>
              </a:ext>
            </a:extLst>
          </p:cNvPr>
          <p:cNvCxnSpPr>
            <a:cxnSpLocks/>
          </p:cNvCxnSpPr>
          <p:nvPr/>
        </p:nvCxnSpPr>
        <p:spPr>
          <a:xfrm>
            <a:off x="1556896" y="2553977"/>
            <a:ext cx="4307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F10A00-EB1D-4AC1-AECC-EEA5AC1C15F5}"/>
              </a:ext>
            </a:extLst>
          </p:cNvPr>
          <p:cNvCxnSpPr>
            <a:cxnSpLocks/>
          </p:cNvCxnSpPr>
          <p:nvPr/>
        </p:nvCxnSpPr>
        <p:spPr>
          <a:xfrm>
            <a:off x="2084050" y="3234561"/>
            <a:ext cx="4307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CA7DFB-C1EA-404F-AE33-FA879EC5ACC9}"/>
              </a:ext>
            </a:extLst>
          </p:cNvPr>
          <p:cNvCxnSpPr>
            <a:cxnSpLocks/>
          </p:cNvCxnSpPr>
          <p:nvPr/>
        </p:nvCxnSpPr>
        <p:spPr>
          <a:xfrm>
            <a:off x="2133043" y="3975105"/>
            <a:ext cx="10155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30356F-AC45-4FBD-85B2-86199F0A067D}"/>
              </a:ext>
            </a:extLst>
          </p:cNvPr>
          <p:cNvCxnSpPr>
            <a:cxnSpLocks/>
          </p:cNvCxnSpPr>
          <p:nvPr/>
        </p:nvCxnSpPr>
        <p:spPr>
          <a:xfrm>
            <a:off x="5517037" y="2532734"/>
            <a:ext cx="9232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2C031D-B068-4189-AC11-8C651E6955EF}"/>
              </a:ext>
            </a:extLst>
          </p:cNvPr>
          <p:cNvCxnSpPr>
            <a:cxnSpLocks/>
          </p:cNvCxnSpPr>
          <p:nvPr/>
        </p:nvCxnSpPr>
        <p:spPr>
          <a:xfrm>
            <a:off x="4976180" y="3234561"/>
            <a:ext cx="17993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9B8494-D3F5-4FF7-9303-FC7A0FEA4C9B}"/>
              </a:ext>
            </a:extLst>
          </p:cNvPr>
          <p:cNvCxnSpPr>
            <a:cxnSpLocks/>
          </p:cNvCxnSpPr>
          <p:nvPr/>
        </p:nvCxnSpPr>
        <p:spPr>
          <a:xfrm>
            <a:off x="5297952" y="3984070"/>
            <a:ext cx="7631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1833EAD-0538-4655-A6A8-0F16B1A247A5}"/>
              </a:ext>
            </a:extLst>
          </p:cNvPr>
          <p:cNvCxnSpPr>
            <a:cxnSpLocks/>
          </p:cNvCxnSpPr>
          <p:nvPr/>
        </p:nvCxnSpPr>
        <p:spPr>
          <a:xfrm>
            <a:off x="5387280" y="4739752"/>
            <a:ext cx="9233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58E5B6-2A53-4590-82FA-7193AD07D78D}"/>
              </a:ext>
            </a:extLst>
          </p:cNvPr>
          <p:cNvCxnSpPr>
            <a:cxnSpLocks/>
          </p:cNvCxnSpPr>
          <p:nvPr/>
        </p:nvCxnSpPr>
        <p:spPr>
          <a:xfrm>
            <a:off x="9342098" y="2547724"/>
            <a:ext cx="12289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B31868-7D60-44AB-9B4C-B9118C866E06}"/>
              </a:ext>
            </a:extLst>
          </p:cNvPr>
          <p:cNvCxnSpPr>
            <a:cxnSpLocks/>
          </p:cNvCxnSpPr>
          <p:nvPr/>
        </p:nvCxnSpPr>
        <p:spPr>
          <a:xfrm>
            <a:off x="9232062" y="3264541"/>
            <a:ext cx="6937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376972-84E6-4866-90D3-8E65560D5D35}"/>
              </a:ext>
            </a:extLst>
          </p:cNvPr>
          <p:cNvCxnSpPr>
            <a:cxnSpLocks/>
          </p:cNvCxnSpPr>
          <p:nvPr/>
        </p:nvCxnSpPr>
        <p:spPr>
          <a:xfrm>
            <a:off x="9426934" y="4011338"/>
            <a:ext cx="9233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67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502C-D679-4DB6-8552-A25F2E96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Chim sáo</a:t>
            </a:r>
          </a:p>
        </p:txBody>
      </p:sp>
      <p:pic>
        <p:nvPicPr>
          <p:cNvPr id="1026" name="Picture 2" descr="Chim sáo ăn gì để hót hay, phát triển tốt? Những điều cần lưu ý">
            <a:extLst>
              <a:ext uri="{FF2B5EF4-FFF2-40B4-BE49-F238E27FC236}">
                <a16:creationId xmlns:a16="http://schemas.microsoft.com/office/drawing/2014/main" id="{042C00FE-983D-418B-8C6E-670A7EEF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65" y="1663163"/>
            <a:ext cx="8499423" cy="478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5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502C-D679-4DB6-8552-A25F2E96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479" y="870327"/>
            <a:ext cx="3591367" cy="763600"/>
          </a:xfrm>
        </p:spPr>
        <p:txBody>
          <a:bodyPr/>
          <a:lstStyle/>
          <a:p>
            <a:r>
              <a:rPr lang="en-US"/>
              <a:t>Chim liếu điếu</a:t>
            </a:r>
          </a:p>
        </p:txBody>
      </p:sp>
      <p:pic>
        <p:nvPicPr>
          <p:cNvPr id="2050" name="Picture 2" descr="hình ảnh các loài chim trong bài VÈ CHIM - Tập đọc 2 - Vũ Thị Thu Hiếu -  Thư viện Bài giảng điện tử">
            <a:extLst>
              <a:ext uri="{FF2B5EF4-FFF2-40B4-BE49-F238E27FC236}">
                <a16:creationId xmlns:a16="http://schemas.microsoft.com/office/drawing/2014/main" id="{B54708AA-121C-4737-86E0-C41049D7E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10" y="1918742"/>
            <a:ext cx="4477061" cy="335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446413F-BE29-4C06-BF36-DDEB8DEAA70B}"/>
              </a:ext>
            </a:extLst>
          </p:cNvPr>
          <p:cNvSpPr txBox="1">
            <a:spLocks/>
          </p:cNvSpPr>
          <p:nvPr/>
        </p:nvSpPr>
        <p:spPr>
          <a:xfrm>
            <a:off x="7083019" y="870327"/>
            <a:ext cx="35913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Chim chìa vôi</a:t>
            </a:r>
          </a:p>
        </p:txBody>
      </p:sp>
      <p:pic>
        <p:nvPicPr>
          <p:cNvPr id="2052" name="Picture 4" descr="Chim chìa vôi trắng là biểu tượng của nước nào? - VnExpress">
            <a:extLst>
              <a:ext uri="{FF2B5EF4-FFF2-40B4-BE49-F238E27FC236}">
                <a16:creationId xmlns:a16="http://schemas.microsoft.com/office/drawing/2014/main" id="{DD2CA314-7B0A-4830-8E5B-12926CF4B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202" y="1918743"/>
            <a:ext cx="5263003" cy="335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45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502C-D679-4DB6-8552-A25F2E96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479" y="870327"/>
            <a:ext cx="3591367" cy="763600"/>
          </a:xfrm>
        </p:spPr>
        <p:txBody>
          <a:bodyPr/>
          <a:lstStyle/>
          <a:p>
            <a:r>
              <a:rPr lang="en-US"/>
              <a:t>Chèo bẻo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46413F-BE29-4C06-BF36-DDEB8DEAA70B}"/>
              </a:ext>
            </a:extLst>
          </p:cNvPr>
          <p:cNvSpPr txBox="1">
            <a:spLocks/>
          </p:cNvSpPr>
          <p:nvPr/>
        </p:nvSpPr>
        <p:spPr>
          <a:xfrm>
            <a:off x="6438442" y="900306"/>
            <a:ext cx="35913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Chim khách</a:t>
            </a:r>
          </a:p>
        </p:txBody>
      </p:sp>
      <p:pic>
        <p:nvPicPr>
          <p:cNvPr id="3074" name="Picture 2" descr="Chèo bẻo rừng – Wikipedia tiếng Việt">
            <a:extLst>
              <a:ext uri="{FF2B5EF4-FFF2-40B4-BE49-F238E27FC236}">
                <a16:creationId xmlns:a16="http://schemas.microsoft.com/office/drawing/2014/main" id="{A4A2F252-42B8-44F9-BB81-46E79B36D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55" y="1889658"/>
            <a:ext cx="3059851" cy="409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im khách đuôi cờ – Ratchet-tailed treepie | Vietnam Wildlife">
            <a:extLst>
              <a:ext uri="{FF2B5EF4-FFF2-40B4-BE49-F238E27FC236}">
                <a16:creationId xmlns:a16="http://schemas.microsoft.com/office/drawing/2014/main" id="{A5E1152C-72AC-43E5-9EBE-DB9CF7EC5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205" y="1889657"/>
            <a:ext cx="6148919" cy="409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684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96370B-E753-42BC-9A52-175D5CBEA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838FAD-CB19-48E7-A99B-35447C0D6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66" y="1663282"/>
            <a:ext cx="5727955" cy="42209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40BD39-AF99-495D-9F00-EB5B5A5071EB}"/>
              </a:ext>
            </a:extLst>
          </p:cNvPr>
          <p:cNvSpPr txBox="1">
            <a:spLocks/>
          </p:cNvSpPr>
          <p:nvPr/>
        </p:nvSpPr>
        <p:spPr>
          <a:xfrm>
            <a:off x="1835815" y="3010374"/>
            <a:ext cx="3843255" cy="83725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77101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502C-D679-4DB6-8552-A25F2E96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52" y="1080189"/>
            <a:ext cx="3591367" cy="763600"/>
          </a:xfrm>
        </p:spPr>
        <p:txBody>
          <a:bodyPr/>
          <a:lstStyle/>
          <a:p>
            <a:r>
              <a:rPr lang="en-US"/>
              <a:t>Chim sẻ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46413F-BE29-4C06-BF36-DDEB8DEAA70B}"/>
              </a:ext>
            </a:extLst>
          </p:cNvPr>
          <p:cNvSpPr txBox="1">
            <a:spLocks/>
          </p:cNvSpPr>
          <p:nvPr/>
        </p:nvSpPr>
        <p:spPr>
          <a:xfrm>
            <a:off x="7532723" y="1080189"/>
            <a:ext cx="35913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Cú mèo</a:t>
            </a:r>
          </a:p>
        </p:txBody>
      </p:sp>
      <p:pic>
        <p:nvPicPr>
          <p:cNvPr id="5122" name="Picture 2" descr="Đặc điểm của chim sẻ thường sống ở đâu? Cách nuôi chim sẻ">
            <a:extLst>
              <a:ext uri="{FF2B5EF4-FFF2-40B4-BE49-F238E27FC236}">
                <a16:creationId xmlns:a16="http://schemas.microsoft.com/office/drawing/2014/main" id="{842F5959-AF28-4445-BCFB-292AA57D2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9" y="2426616"/>
            <a:ext cx="5478550" cy="356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ặp cú mèo là điềm gì ? Đánh số mấy ? Hóa giải ra sao ?">
            <a:extLst>
              <a:ext uri="{FF2B5EF4-FFF2-40B4-BE49-F238E27FC236}">
                <a16:creationId xmlns:a16="http://schemas.microsoft.com/office/drawing/2014/main" id="{9A418E3F-84B4-41F1-A6AF-A93D4FB24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357" y="2406449"/>
            <a:ext cx="4791319" cy="358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08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502C-D679-4DB6-8552-A25F2E96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968" y="870326"/>
            <a:ext cx="3591367" cy="763600"/>
          </a:xfrm>
        </p:spPr>
        <p:txBody>
          <a:bodyPr/>
          <a:lstStyle/>
          <a:p>
            <a:r>
              <a:rPr lang="en-US"/>
              <a:t>Chim sâu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46413F-BE29-4C06-BF36-DDEB8DEAA70B}"/>
              </a:ext>
            </a:extLst>
          </p:cNvPr>
          <p:cNvSpPr txBox="1">
            <a:spLocks/>
          </p:cNvSpPr>
          <p:nvPr/>
        </p:nvSpPr>
        <p:spPr>
          <a:xfrm>
            <a:off x="7832527" y="870326"/>
            <a:ext cx="35913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/>
              <a:t>Tu hú</a:t>
            </a:r>
          </a:p>
        </p:txBody>
      </p:sp>
      <p:pic>
        <p:nvPicPr>
          <p:cNvPr id="4" name="Picture 4" descr="Chim Sâu - Đặc điểm, môi trường sống và cách nuôi-Nhà đẹp">
            <a:extLst>
              <a:ext uri="{FF2B5EF4-FFF2-40B4-BE49-F238E27FC236}">
                <a16:creationId xmlns:a16="http://schemas.microsoft.com/office/drawing/2014/main" id="{A2B95E89-D26C-4FD1-9096-1B622CD55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50" y="1799541"/>
            <a:ext cx="5792096" cy="41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u hú Trung Quốc – Wikipedia tiếng Việt">
            <a:extLst>
              <a:ext uri="{FF2B5EF4-FFF2-40B4-BE49-F238E27FC236}">
                <a16:creationId xmlns:a16="http://schemas.microsoft.com/office/drawing/2014/main" id="{2B176641-5517-4122-92D3-FAF92B0D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743" y="1799541"/>
            <a:ext cx="2348068" cy="418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068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536A8A1-E4CD-45CB-80D9-65C149C417CE}"/>
              </a:ext>
            </a:extLst>
          </p:cNvPr>
          <p:cNvGrpSpPr/>
          <p:nvPr/>
        </p:nvGrpSpPr>
        <p:grpSpPr>
          <a:xfrm>
            <a:off x="783103" y="524774"/>
            <a:ext cx="11525021" cy="2390696"/>
            <a:chOff x="294783" y="915918"/>
            <a:chExt cx="11553604" cy="23966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1B814C3-FBDE-4AE9-BD6F-3C20F10DBC2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606E268F-9933-40F7-88E1-23878804EBD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CF2BA5FF-4CF2-4856-8A9C-D2EF49BA2F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1F93E1-ABA7-4B67-9C2D-C0CD53407DC6}"/>
                </a:ext>
              </a:extLst>
            </p:cNvPr>
            <p:cNvSpPr txBox="1"/>
            <p:nvPr/>
          </p:nvSpPr>
          <p:spPr>
            <a:xfrm>
              <a:off x="1047742" y="998494"/>
              <a:ext cx="10800645" cy="2314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Chơi đố vui về các loài chim.</a:t>
              </a:r>
            </a:p>
            <a:p>
              <a:pPr algn="just"/>
              <a:r>
                <a:rPr lang="en-US" sz="3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M: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Chim gì vừa đi vừa nhảy?</a:t>
              </a:r>
            </a:p>
            <a:p>
              <a:pPr marL="571500" indent="-571500" algn="just">
                <a:buFontTx/>
                <a:buChar char="-"/>
              </a:pPr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Chim sáo.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91C7F2D-39E7-4500-B1D6-476D29BCC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713" y="2345844"/>
            <a:ext cx="3621313" cy="34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16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3333245" y="398862"/>
            <a:ext cx="5435291" cy="6450654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5858837" y="3231961"/>
            <a:ext cx="2609406" cy="230405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3663565" y="398863"/>
            <a:ext cx="3228142" cy="23723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273" y="625864"/>
            <a:ext cx="2687616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22"/>
            <a:r>
              <a:rPr lang="en-US" altLang="zh-CN" sz="399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399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99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99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99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99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99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99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99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zh-CN" sz="3990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990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zh-CN" altLang="en-US" sz="3990" dirty="0">
              <a:solidFill>
                <a:srgbClr val="9BBB59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12"/>
          <p:cNvCxnSpPr>
            <a:cxnSpLocks/>
          </p:cNvCxnSpPr>
          <p:nvPr/>
        </p:nvCxnSpPr>
        <p:spPr>
          <a:xfrm>
            <a:off x="555824" y="1952913"/>
            <a:ext cx="2777421" cy="786578"/>
          </a:xfrm>
          <a:prstGeom prst="bentConnector3">
            <a:avLst>
              <a:gd name="adj1" fmla="val 77570"/>
            </a:avLst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"/>
          <p:cNvCxnSpPr>
            <a:cxnSpLocks/>
          </p:cNvCxnSpPr>
          <p:nvPr/>
        </p:nvCxnSpPr>
        <p:spPr>
          <a:xfrm flipV="1">
            <a:off x="813398" y="4578278"/>
            <a:ext cx="3064740" cy="1436597"/>
          </a:xfrm>
          <a:prstGeom prst="bentConnector3">
            <a:avLst>
              <a:gd name="adj1" fmla="val 79885"/>
            </a:avLst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" y="4546596"/>
            <a:ext cx="3303931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22"/>
            <a:r>
              <a:rPr lang="en-US" altLang="zh-CN" sz="399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399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99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99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</a:p>
          <a:p>
            <a:pPr defTabSz="1216122"/>
            <a:r>
              <a:rPr lang="en-US" altLang="zh-CN" sz="399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altLang="zh-CN" sz="399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altLang="zh-CN" sz="399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zh-CN" altLang="en-US" sz="399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4" name="43"/>
          <p:cNvCxnSpPr>
            <a:cxnSpLocks/>
          </p:cNvCxnSpPr>
          <p:nvPr/>
        </p:nvCxnSpPr>
        <p:spPr>
          <a:xfrm flipV="1">
            <a:off x="8858341" y="1126172"/>
            <a:ext cx="2900166" cy="1645000"/>
          </a:xfrm>
          <a:prstGeom prst="bentConnector3">
            <a:avLst>
              <a:gd name="adj1" fmla="val 83259"/>
            </a:avLst>
          </a:prstGeom>
          <a:ln w="254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8646625" y="1288590"/>
            <a:ext cx="2824220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22"/>
            <a:r>
              <a:rPr lang="en-US" altLang="zh-CN" sz="399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399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99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99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</a:p>
          <a:p>
            <a:pPr defTabSz="1216122"/>
            <a:r>
              <a:rPr lang="en-US" altLang="zh-CN" sz="399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altLang="zh-CN" sz="399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99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altLang="zh-CN" sz="3990" b="1" dirty="0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990" b="1" dirty="0" err="1">
                <a:solidFill>
                  <a:srgbClr val="4BACC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zh-CN" altLang="en-US" sz="3990" b="1" dirty="0">
              <a:solidFill>
                <a:srgbClr val="4BACC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8" name="57"/>
          <p:cNvCxnSpPr>
            <a:cxnSpLocks/>
          </p:cNvCxnSpPr>
          <p:nvPr/>
        </p:nvCxnSpPr>
        <p:spPr>
          <a:xfrm>
            <a:off x="8571022" y="4578278"/>
            <a:ext cx="3187486" cy="1436597"/>
          </a:xfrm>
          <a:prstGeom prst="bentConnector3">
            <a:avLst>
              <a:gd name="adj1" fmla="val 74121"/>
            </a:avLst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6" name="TextBox 1035"/>
          <p:cNvSpPr txBox="1"/>
          <p:nvPr/>
        </p:nvSpPr>
        <p:spPr>
          <a:xfrm>
            <a:off x="8426495" y="3325809"/>
            <a:ext cx="3264479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22"/>
            <a:r>
              <a:rPr lang="en-US" altLang="zh-CN" sz="399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altLang="zh-CN" sz="399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99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99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</a:t>
            </a:r>
          </a:p>
          <a:p>
            <a:pPr defTabSz="1216122"/>
            <a:r>
              <a:rPr lang="en-US" altLang="zh-CN" sz="399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 </a:t>
            </a:r>
            <a:r>
              <a:rPr lang="en-US" altLang="zh-CN" sz="399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  <a:r>
              <a:rPr lang="en-US" altLang="zh-CN" sz="3990" dirty="0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990" dirty="0" err="1">
                <a:solidFill>
                  <a:srgbClr val="8064A2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lang="zh-CN" altLang="en-US" sz="3990" dirty="0">
              <a:solidFill>
                <a:srgbClr val="8064A2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7" name="TextBox 1036"/>
          <p:cNvSpPr txBox="1"/>
          <p:nvPr/>
        </p:nvSpPr>
        <p:spPr>
          <a:xfrm rot="20585212">
            <a:off x="4716076" y="2506308"/>
            <a:ext cx="2944223" cy="1074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22"/>
            <a:r>
              <a:rPr lang="en-US" altLang="zh-CN" sz="3192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altLang="zh-CN" sz="3192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192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3192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192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192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192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192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192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192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192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zh-CN" altLang="en-US" sz="3192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3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2" grpId="0"/>
      <p:bldP spid="56" grpId="0"/>
      <p:bldP spid="1036" grpId="0"/>
      <p:bldP spid="10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536A8A1-E4CD-45CB-80D9-65C149C417CE}"/>
              </a:ext>
            </a:extLst>
          </p:cNvPr>
          <p:cNvGrpSpPr/>
          <p:nvPr/>
        </p:nvGrpSpPr>
        <p:grpSpPr>
          <a:xfrm>
            <a:off x="213477" y="295635"/>
            <a:ext cx="11525021" cy="729710"/>
            <a:chOff x="294783" y="915918"/>
            <a:chExt cx="11553604" cy="7315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1B814C3-FBDE-4AE9-BD6F-3C20F10DBC2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606E268F-9933-40F7-88E1-23878804EBD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CF2BA5FF-4CF2-4856-8A9C-D2EF49BA2F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1F93E1-ABA7-4B67-9C2D-C0CD53407DC6}"/>
                </a:ext>
              </a:extLst>
            </p:cNvPr>
            <p:cNvSpPr txBox="1"/>
            <p:nvPr/>
          </p:nvSpPr>
          <p:spPr>
            <a:xfrm>
              <a:off x="1047742" y="998494"/>
              <a:ext cx="10800645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từ ngữ chỉ hoạt động của các loài chim trong bài vè.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9AC34F3-D63F-4760-A141-2B47CB15A509}"/>
              </a:ext>
            </a:extLst>
          </p:cNvPr>
          <p:cNvSpPr txBox="1"/>
          <p:nvPr/>
        </p:nvSpPr>
        <p:spPr>
          <a:xfrm>
            <a:off x="1140773" y="1884538"/>
            <a:ext cx="31032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chạy lon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gà mới nở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đi vừa nhảy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em sáo xinh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nói linh tinh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liếu điếu</a:t>
            </a:r>
          </a:p>
          <a:p>
            <a:b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FCBFEA-931A-48DB-8BCB-7EA3ADBB1582}"/>
              </a:ext>
            </a:extLst>
          </p:cNvPr>
          <p:cNvSpPr txBox="1"/>
          <p:nvPr/>
        </p:nvSpPr>
        <p:spPr>
          <a:xfrm>
            <a:off x="4507796" y="1886663"/>
            <a:ext cx="339526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nghịch hay tếu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cậu chìa vôi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chao đớp mồi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chim chèo bẻo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hay mách lẻo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Thím khách trước nhà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nhặt lân la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bà chim sẻ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21A811-D663-410D-8BEB-DB436113E4C2}"/>
              </a:ext>
            </a:extLst>
          </p:cNvPr>
          <p:cNvSpPr txBox="1"/>
          <p:nvPr/>
        </p:nvSpPr>
        <p:spPr>
          <a:xfrm>
            <a:off x="8430650" y="1893347"/>
            <a:ext cx="39152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tình có nghĩa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mẹ chim sâu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Giục hè đến mau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cô tu hú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Nhấp nhem buồn ngủ</a:t>
            </a:r>
          </a:p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bác cú mèo...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9B44DD-865F-4C95-B66D-A0366B4E5482}"/>
              </a:ext>
            </a:extLst>
          </p:cNvPr>
          <p:cNvSpPr txBox="1"/>
          <p:nvPr/>
        </p:nvSpPr>
        <p:spPr>
          <a:xfrm>
            <a:off x="3973627" y="1130277"/>
            <a:ext cx="3180592" cy="646197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 CHIM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39AC9E-624B-42EC-BD6E-41C9F68632DB}"/>
              </a:ext>
            </a:extLst>
          </p:cNvPr>
          <p:cNvCxnSpPr>
            <a:cxnSpLocks/>
          </p:cNvCxnSpPr>
          <p:nvPr/>
        </p:nvCxnSpPr>
        <p:spPr>
          <a:xfrm>
            <a:off x="1931650" y="2369810"/>
            <a:ext cx="16509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05F2FA-9145-4783-AC23-642E428CA442}"/>
              </a:ext>
            </a:extLst>
          </p:cNvPr>
          <p:cNvCxnSpPr>
            <a:cxnSpLocks/>
          </p:cNvCxnSpPr>
          <p:nvPr/>
        </p:nvCxnSpPr>
        <p:spPr>
          <a:xfrm>
            <a:off x="1801003" y="3226748"/>
            <a:ext cx="4782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D3B872-9051-433B-9629-0FFD23D8CE34}"/>
              </a:ext>
            </a:extLst>
          </p:cNvPr>
          <p:cNvCxnSpPr>
            <a:cxnSpLocks/>
          </p:cNvCxnSpPr>
          <p:nvPr/>
        </p:nvCxnSpPr>
        <p:spPr>
          <a:xfrm>
            <a:off x="2899549" y="3207415"/>
            <a:ext cx="6681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6B3E1E-D051-4C0D-A59A-851A02EA9273}"/>
              </a:ext>
            </a:extLst>
          </p:cNvPr>
          <p:cNvCxnSpPr>
            <a:cxnSpLocks/>
          </p:cNvCxnSpPr>
          <p:nvPr/>
        </p:nvCxnSpPr>
        <p:spPr>
          <a:xfrm>
            <a:off x="1845973" y="4057512"/>
            <a:ext cx="17816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97AC5E-82FC-4587-83E6-2F616A2FA864}"/>
              </a:ext>
            </a:extLst>
          </p:cNvPr>
          <p:cNvCxnSpPr>
            <a:cxnSpLocks/>
          </p:cNvCxnSpPr>
          <p:nvPr/>
        </p:nvCxnSpPr>
        <p:spPr>
          <a:xfrm>
            <a:off x="5267602" y="2384800"/>
            <a:ext cx="10056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6825B2-1BF2-40B0-812F-4B71FE525ECA}"/>
              </a:ext>
            </a:extLst>
          </p:cNvPr>
          <p:cNvCxnSpPr>
            <a:cxnSpLocks/>
          </p:cNvCxnSpPr>
          <p:nvPr/>
        </p:nvCxnSpPr>
        <p:spPr>
          <a:xfrm>
            <a:off x="6886960" y="2381646"/>
            <a:ext cx="6244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C5AF66-FDEC-4C9F-8B4E-F7CAC5843B21}"/>
              </a:ext>
            </a:extLst>
          </p:cNvPr>
          <p:cNvCxnSpPr>
            <a:cxnSpLocks/>
          </p:cNvCxnSpPr>
          <p:nvPr/>
        </p:nvCxnSpPr>
        <p:spPr>
          <a:xfrm>
            <a:off x="5267602" y="3207415"/>
            <a:ext cx="19315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2DA089-A1B8-4D1D-97D8-59B8694BD965}"/>
              </a:ext>
            </a:extLst>
          </p:cNvPr>
          <p:cNvCxnSpPr>
            <a:cxnSpLocks/>
          </p:cNvCxnSpPr>
          <p:nvPr/>
        </p:nvCxnSpPr>
        <p:spPr>
          <a:xfrm>
            <a:off x="5884696" y="4069741"/>
            <a:ext cx="14228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D18ACB-BFF1-4A42-9AE0-9DA175403D59}"/>
              </a:ext>
            </a:extLst>
          </p:cNvPr>
          <p:cNvCxnSpPr>
            <a:cxnSpLocks/>
          </p:cNvCxnSpPr>
          <p:nvPr/>
        </p:nvCxnSpPr>
        <p:spPr>
          <a:xfrm>
            <a:off x="5267602" y="4941872"/>
            <a:ext cx="6681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F12F112-75CC-4CF9-B5FB-D64DD9CC7BE1}"/>
              </a:ext>
            </a:extLst>
          </p:cNvPr>
          <p:cNvCxnSpPr>
            <a:cxnSpLocks/>
          </p:cNvCxnSpPr>
          <p:nvPr/>
        </p:nvCxnSpPr>
        <p:spPr>
          <a:xfrm>
            <a:off x="8503220" y="3220797"/>
            <a:ext cx="6244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35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536A8A1-E4CD-45CB-80D9-65C149C417CE}"/>
              </a:ext>
            </a:extLst>
          </p:cNvPr>
          <p:cNvGrpSpPr/>
          <p:nvPr/>
        </p:nvGrpSpPr>
        <p:grpSpPr>
          <a:xfrm>
            <a:off x="318408" y="484321"/>
            <a:ext cx="11525021" cy="1282700"/>
            <a:chOff x="294783" y="915918"/>
            <a:chExt cx="11553604" cy="12858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1B814C3-FBDE-4AE9-BD6F-3C20F10DBC2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606E268F-9933-40F7-88E1-23878804EBD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CF2BA5FF-4CF2-4856-8A9C-D2EF49BA2F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1F93E1-ABA7-4B67-9C2D-C0CD53407DC6}"/>
                </a:ext>
              </a:extLst>
            </p:cNvPr>
            <p:cNvSpPr txBox="1"/>
            <p:nvPr/>
          </p:nvSpPr>
          <p:spPr>
            <a:xfrm>
              <a:off x="1047742" y="998494"/>
              <a:ext cx="10800645" cy="120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Dựa vào nội dung bài vè và hiểu biết của em, giới thiệu về một loài chim.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2D18510-FD28-4DA7-A02E-E4ECCDCABD5D}"/>
              </a:ext>
            </a:extLst>
          </p:cNvPr>
          <p:cNvSpPr txBox="1"/>
          <p:nvPr/>
        </p:nvSpPr>
        <p:spPr>
          <a:xfrm>
            <a:off x="1069504" y="1895416"/>
            <a:ext cx="10773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M: 	- Tên loài chim: sáo.</a:t>
            </a:r>
          </a:p>
          <a:p>
            <a:pPr algn="just"/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- Đặc điểm: vừa đi vừa nhảy, hót hay.</a:t>
            </a:r>
          </a:p>
        </p:txBody>
      </p:sp>
    </p:spTree>
    <p:extLst>
      <p:ext uri="{BB962C8B-B14F-4D97-AF65-F5344CB8AC3E}">
        <p14:creationId xmlns:p14="http://schemas.microsoft.com/office/powerpoint/2010/main" val="725383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75307D-F350-424E-8122-617E1910BA1F}"/>
              </a:ext>
            </a:extLst>
          </p:cNvPr>
          <p:cNvSpPr txBox="1"/>
          <p:nvPr/>
        </p:nvSpPr>
        <p:spPr>
          <a:xfrm>
            <a:off x="3558700" y="525495"/>
            <a:ext cx="8283729" cy="648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93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793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793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2793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793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793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057B5-2E46-46BC-B7D8-804ADFEF554F}"/>
              </a:ext>
            </a:extLst>
          </p:cNvPr>
          <p:cNvSpPr/>
          <p:nvPr/>
        </p:nvSpPr>
        <p:spPr>
          <a:xfrm>
            <a:off x="3726200" y="1174385"/>
            <a:ext cx="5204015" cy="5162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793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793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793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793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793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793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793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793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793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41A96-013B-4BBA-8735-DEDE696950AA}"/>
              </a:ext>
            </a:extLst>
          </p:cNvPr>
          <p:cNvSpPr/>
          <p:nvPr/>
        </p:nvSpPr>
        <p:spPr>
          <a:xfrm>
            <a:off x="4524619" y="1393297"/>
            <a:ext cx="1915367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3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C63C2-BB2E-4F7B-9B40-B63AA6B0F246}"/>
              </a:ext>
            </a:extLst>
          </p:cNvPr>
          <p:cNvSpPr/>
          <p:nvPr/>
        </p:nvSpPr>
        <p:spPr>
          <a:xfrm>
            <a:off x="4676483" y="1985833"/>
            <a:ext cx="1915367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3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E566B-F253-4A49-B0FF-183FCD7C0DE4}"/>
              </a:ext>
            </a:extLst>
          </p:cNvPr>
          <p:cNvSpPr/>
          <p:nvPr/>
        </p:nvSpPr>
        <p:spPr>
          <a:xfrm>
            <a:off x="4477616" y="2665332"/>
            <a:ext cx="2190359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3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6F3912-AC7B-4C68-B759-4CA6541D19A9}"/>
              </a:ext>
            </a:extLst>
          </p:cNvPr>
          <p:cNvSpPr/>
          <p:nvPr/>
        </p:nvSpPr>
        <p:spPr>
          <a:xfrm>
            <a:off x="4249627" y="3323093"/>
            <a:ext cx="2190359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3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F0172-854F-4DCC-815D-E06104C2AEE8}"/>
              </a:ext>
            </a:extLst>
          </p:cNvPr>
          <p:cNvSpPr/>
          <p:nvPr/>
        </p:nvSpPr>
        <p:spPr>
          <a:xfrm>
            <a:off x="4477617" y="3935064"/>
            <a:ext cx="2190359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3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7F31D-07F7-44EA-8204-95E2B7A74134}"/>
              </a:ext>
            </a:extLst>
          </p:cNvPr>
          <p:cNvSpPr/>
          <p:nvPr/>
        </p:nvSpPr>
        <p:spPr>
          <a:xfrm>
            <a:off x="4249627" y="4591766"/>
            <a:ext cx="2190359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3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0A1392-4047-4EE0-9C09-784EEC63B651}"/>
              </a:ext>
            </a:extLst>
          </p:cNvPr>
          <p:cNvSpPr/>
          <p:nvPr/>
        </p:nvSpPr>
        <p:spPr>
          <a:xfrm>
            <a:off x="4524619" y="5206058"/>
            <a:ext cx="2190359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3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C810C-608C-48EB-BBD8-82B9F19AD2E3}"/>
              </a:ext>
            </a:extLst>
          </p:cNvPr>
          <p:cNvSpPr/>
          <p:nvPr/>
        </p:nvSpPr>
        <p:spPr>
          <a:xfrm>
            <a:off x="4249627" y="5839539"/>
            <a:ext cx="2190359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93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864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375307D-F350-424E-8122-617E1910BA1F}"/>
              </a:ext>
            </a:extLst>
          </p:cNvPr>
          <p:cNvSpPr txBox="1"/>
          <p:nvPr/>
        </p:nvSpPr>
        <p:spPr>
          <a:xfrm>
            <a:off x="3558700" y="525495"/>
            <a:ext cx="8283729" cy="648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793" kern="1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2793" kern="1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sz="2793" kern="1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793" kern="1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2793" kern="12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057B5-2E46-46BC-B7D8-804ADFEF554F}"/>
              </a:ext>
            </a:extLst>
          </p:cNvPr>
          <p:cNvSpPr/>
          <p:nvPr/>
        </p:nvSpPr>
        <p:spPr>
          <a:xfrm>
            <a:off x="3726200" y="1174385"/>
            <a:ext cx="5204015" cy="5162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</a:t>
            </a:r>
            <a:endParaRPr lang="en-US" sz="2793" kern="1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2114">
              <a:lnSpc>
                <a:spcPct val="150000"/>
              </a:lnSpc>
              <a:buClrTx/>
              <a:defRPr/>
            </a:pP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endParaRPr lang="en-US" sz="2793" kern="1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2114">
              <a:lnSpc>
                <a:spcPct val="150000"/>
              </a:lnSpc>
              <a:buClrTx/>
              <a:defRPr/>
            </a:pP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lang="en-US" sz="2793" kern="1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2114">
              <a:lnSpc>
                <a:spcPct val="150000"/>
              </a:lnSpc>
              <a:buClrTx/>
              <a:defRPr/>
            </a:pP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sáo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endParaRPr lang="en-US" sz="2793" kern="1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endParaRPr lang="en-US" sz="2793" kern="1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2114">
              <a:lnSpc>
                <a:spcPct val="150000"/>
              </a:lnSpc>
              <a:buClrTx/>
              <a:defRPr/>
            </a:pP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liếu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điếu</a:t>
            </a:r>
            <a:endParaRPr lang="en-US" sz="2793" kern="1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tếu</a:t>
            </a:r>
            <a:endParaRPr lang="en-US" sz="2793" kern="1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12114">
              <a:lnSpc>
                <a:spcPct val="150000"/>
              </a:lnSpc>
              <a:buClrTx/>
              <a:defRPr/>
            </a:pP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lang="en-US" sz="2793" kern="1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3" kern="120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vôi</a:t>
            </a:r>
            <a:endParaRPr lang="en-US" sz="2793" kern="12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641A96-013B-4BBA-8735-DEDE696950AA}"/>
              </a:ext>
            </a:extLst>
          </p:cNvPr>
          <p:cNvSpPr/>
          <p:nvPr/>
        </p:nvSpPr>
        <p:spPr>
          <a:xfrm>
            <a:off x="3291943" y="1371542"/>
            <a:ext cx="1915367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2793" kern="12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2C63C2-BB2E-4F7B-9B40-B63AA6B0F246}"/>
              </a:ext>
            </a:extLst>
          </p:cNvPr>
          <p:cNvSpPr/>
          <p:nvPr/>
        </p:nvSpPr>
        <p:spPr>
          <a:xfrm>
            <a:off x="3429439" y="2020432"/>
            <a:ext cx="1915367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2793" kern="12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EE566B-F253-4A49-B0FF-183FCD7C0DE4}"/>
              </a:ext>
            </a:extLst>
          </p:cNvPr>
          <p:cNvSpPr/>
          <p:nvPr/>
        </p:nvSpPr>
        <p:spPr>
          <a:xfrm>
            <a:off x="3154446" y="2708801"/>
            <a:ext cx="2190359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2793" kern="12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6F3912-AC7B-4C68-B759-4CA6541D19A9}"/>
              </a:ext>
            </a:extLst>
          </p:cNvPr>
          <p:cNvSpPr/>
          <p:nvPr/>
        </p:nvSpPr>
        <p:spPr>
          <a:xfrm>
            <a:off x="3154445" y="3286174"/>
            <a:ext cx="2190359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2793" kern="12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5AF0172-854F-4DCC-815D-E06104C2AEE8}"/>
              </a:ext>
            </a:extLst>
          </p:cNvPr>
          <p:cNvSpPr/>
          <p:nvPr/>
        </p:nvSpPr>
        <p:spPr>
          <a:xfrm>
            <a:off x="2759610" y="3919655"/>
            <a:ext cx="2190359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2793" kern="12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07F31D-07F7-44EA-8204-95E2B7A74134}"/>
              </a:ext>
            </a:extLst>
          </p:cNvPr>
          <p:cNvSpPr/>
          <p:nvPr/>
        </p:nvSpPr>
        <p:spPr>
          <a:xfrm>
            <a:off x="3154444" y="4517688"/>
            <a:ext cx="2190359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2793" kern="12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B0A1392-4047-4EE0-9C09-784EEC63B651}"/>
              </a:ext>
            </a:extLst>
          </p:cNvPr>
          <p:cNvSpPr/>
          <p:nvPr/>
        </p:nvSpPr>
        <p:spPr>
          <a:xfrm>
            <a:off x="3291942" y="5225934"/>
            <a:ext cx="2190359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2793" kern="12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BC810C-608C-48EB-BBD8-82B9F19AD2E3}"/>
              </a:ext>
            </a:extLst>
          </p:cNvPr>
          <p:cNvSpPr/>
          <p:nvPr/>
        </p:nvSpPr>
        <p:spPr>
          <a:xfrm>
            <a:off x="2631020" y="5877664"/>
            <a:ext cx="2190359" cy="39537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2793" kern="120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453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8483"/>
            <a:ext cx="9048407" cy="4621498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21941" y="310076"/>
            <a:ext cx="2436410" cy="2849863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65116" y="1795072"/>
            <a:ext cx="2529492" cy="3080999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35899" y="3065602"/>
            <a:ext cx="2258431" cy="286208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82965" y="3265211"/>
            <a:ext cx="3160514" cy="346290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4531" y="30240"/>
            <a:ext cx="5944166" cy="7004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2074" y="1260030"/>
            <a:ext cx="2792290" cy="211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22">
              <a:buClrTx/>
              <a:defRPr/>
            </a:pPr>
            <a:r>
              <a:rPr lang="en-US" altLang="zh-CN" sz="6583" b="1" kern="1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altLang="zh-CN" sz="658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658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lang="zh-CN" altLang="en-US" sz="6583" b="1" kern="1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0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A405393-1CC8-4F97-896A-54C7A849B4E3}"/>
              </a:ext>
            </a:extLst>
          </p:cNvPr>
          <p:cNvGrpSpPr/>
          <p:nvPr/>
        </p:nvGrpSpPr>
        <p:grpSpPr>
          <a:xfrm>
            <a:off x="1112538" y="160880"/>
            <a:ext cx="10115783" cy="1265694"/>
            <a:chOff x="292250" y="915918"/>
            <a:chExt cx="10140870" cy="12688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5847717-79EC-4852-B18E-38B63DCB1879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A6ACC0D4-DD4D-4C11-B899-9B06549F732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1397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72B0F313-DCD2-49F7-B1BF-07A25AC9A1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982427-0955-4ACA-9120-B42B1FAD046E}"/>
                </a:ext>
              </a:extLst>
            </p:cNvPr>
            <p:cNvSpPr txBox="1"/>
            <p:nvPr/>
          </p:nvSpPr>
          <p:spPr>
            <a:xfrm>
              <a:off x="995274" y="984274"/>
              <a:ext cx="9437846" cy="1200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9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những từ ngữ chỉ người được dùng để gọi các loài chim dưới đây.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F7EF9E-F43C-4EC3-8076-DABFD28B04B6}"/>
              </a:ext>
            </a:extLst>
          </p:cNvPr>
          <p:cNvGrpSpPr/>
          <p:nvPr/>
        </p:nvGrpSpPr>
        <p:grpSpPr>
          <a:xfrm>
            <a:off x="91133" y="138969"/>
            <a:ext cx="1021405" cy="924806"/>
            <a:chOff x="382486" y="1419041"/>
            <a:chExt cx="1023938" cy="9271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3B89C5D-4D8D-4A21-9B99-832978504E69}"/>
                </a:ext>
              </a:extLst>
            </p:cNvPr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7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D2DAC7DE-96D1-4474-BCDD-E9567A8E3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F1F641FE-EBAB-469B-9875-0944B508BF29}"/>
              </a:ext>
            </a:extLst>
          </p:cNvPr>
          <p:cNvSpPr/>
          <p:nvPr/>
        </p:nvSpPr>
        <p:spPr>
          <a:xfrm>
            <a:off x="2424340" y="2170532"/>
            <a:ext cx="3171473" cy="899705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cú mèo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8858CCC1-5062-464B-9A4A-5DE07E8DDB13}"/>
              </a:ext>
            </a:extLst>
          </p:cNvPr>
          <p:cNvSpPr/>
          <p:nvPr/>
        </p:nvSpPr>
        <p:spPr>
          <a:xfrm>
            <a:off x="7373592" y="2170531"/>
            <a:ext cx="3171473" cy="899705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sáo xinh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0A67A9DC-6745-48EE-960B-45C1D0641E1D}"/>
              </a:ext>
            </a:extLst>
          </p:cNvPr>
          <p:cNvSpPr/>
          <p:nvPr/>
        </p:nvSpPr>
        <p:spPr>
          <a:xfrm>
            <a:off x="2424340" y="3814194"/>
            <a:ext cx="3171473" cy="899705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chìa vôi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3CE155C1-152B-4384-8351-C258D2071C34}"/>
              </a:ext>
            </a:extLst>
          </p:cNvPr>
          <p:cNvSpPr/>
          <p:nvPr/>
        </p:nvSpPr>
        <p:spPr>
          <a:xfrm>
            <a:off x="7373592" y="3814193"/>
            <a:ext cx="3171473" cy="899705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tu hú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39150A-4039-4938-9D87-E9EB3A78166B}"/>
              </a:ext>
            </a:extLst>
          </p:cNvPr>
          <p:cNvSpPr/>
          <p:nvPr/>
        </p:nvSpPr>
        <p:spPr>
          <a:xfrm>
            <a:off x="2779496" y="2276983"/>
            <a:ext cx="916754" cy="716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D89EC1-C595-4331-AE23-92E13EA36D7A}"/>
              </a:ext>
            </a:extLst>
          </p:cNvPr>
          <p:cNvSpPr/>
          <p:nvPr/>
        </p:nvSpPr>
        <p:spPr>
          <a:xfrm>
            <a:off x="7650499" y="2327830"/>
            <a:ext cx="833413" cy="716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7B3D64-1ED5-4B9E-AD0B-D41CCC64E284}"/>
              </a:ext>
            </a:extLst>
          </p:cNvPr>
          <p:cNvSpPr/>
          <p:nvPr/>
        </p:nvSpPr>
        <p:spPr>
          <a:xfrm>
            <a:off x="2821166" y="3905655"/>
            <a:ext cx="833413" cy="716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2504EE-1B06-4177-819E-05544A21E241}"/>
              </a:ext>
            </a:extLst>
          </p:cNvPr>
          <p:cNvSpPr/>
          <p:nvPr/>
        </p:nvSpPr>
        <p:spPr>
          <a:xfrm>
            <a:off x="8124340" y="3998851"/>
            <a:ext cx="626155" cy="592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15422"/>
            <a:ext cx="12161838" cy="68410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80823"/>
            <a:ext cx="11653637" cy="67008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3875" y="3001588"/>
            <a:ext cx="3850874" cy="397539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1422" y="4451912"/>
            <a:ext cx="3850874" cy="529072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1417" y="4099176"/>
            <a:ext cx="3850875" cy="359285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1419" y="3742111"/>
            <a:ext cx="3850875" cy="366100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1417" y="3386315"/>
            <a:ext cx="3850875" cy="359594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36165" y="245583"/>
            <a:ext cx="3857583" cy="34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6693" y="2097754"/>
            <a:ext cx="10821813" cy="17482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66471" y="1632918"/>
            <a:ext cx="9220693" cy="211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endParaRPr lang="en-US" sz="6583" kern="1200" dirty="0">
              <a:solidFill>
                <a:prstClr val="white"/>
              </a:solidFill>
              <a:latin typeface="Bungee Inline" pitchFamily="2" charset="0"/>
              <a:ea typeface="+mn-ea"/>
              <a:cs typeface="+mn-cs"/>
            </a:endParaRPr>
          </a:p>
          <a:p>
            <a:pPr defTabSz="912114">
              <a:buClrTx/>
              <a:defRPr/>
            </a:pPr>
            <a:r>
              <a:rPr lang="en-US" sz="6583" kern="1200" dirty="0">
                <a:solidFill>
                  <a:prstClr val="white"/>
                </a:solidFill>
                <a:latin typeface="Bungee Inline" pitchFamily="2" charset="0"/>
                <a:ea typeface="+mn-ea"/>
                <a:cs typeface="+mn-cs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1107" y="3956532"/>
            <a:ext cx="5984312" cy="966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A405393-1CC8-4F97-896A-54C7A849B4E3}"/>
              </a:ext>
            </a:extLst>
          </p:cNvPr>
          <p:cNvGrpSpPr/>
          <p:nvPr/>
        </p:nvGrpSpPr>
        <p:grpSpPr>
          <a:xfrm>
            <a:off x="1112538" y="160880"/>
            <a:ext cx="10115783" cy="729710"/>
            <a:chOff x="292250" y="915918"/>
            <a:chExt cx="10140870" cy="7315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5847717-79EC-4852-B18E-38B63DCB1879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id="{A6ACC0D4-DD4D-4C11-B899-9B06549F732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1397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id="{72B0F313-DCD2-49F7-B1BF-07A25AC9A1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982427-0955-4ACA-9120-B42B1FAD046E}"/>
                </a:ext>
              </a:extLst>
            </p:cNvPr>
            <p:cNvSpPr txBox="1"/>
            <p:nvPr/>
          </p:nvSpPr>
          <p:spPr>
            <a:xfrm>
              <a:off x="995274" y="984274"/>
              <a:ext cx="9437846" cy="646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9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Đặt câu với từ ngữ ở bài tập trên.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CF7EF9E-F43C-4EC3-8076-DABFD28B04B6}"/>
              </a:ext>
            </a:extLst>
          </p:cNvPr>
          <p:cNvGrpSpPr/>
          <p:nvPr/>
        </p:nvGrpSpPr>
        <p:grpSpPr>
          <a:xfrm>
            <a:off x="91133" y="138969"/>
            <a:ext cx="1021405" cy="924806"/>
            <a:chOff x="382486" y="1419041"/>
            <a:chExt cx="1023938" cy="9271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3B89C5D-4D8D-4A21-9B99-832978504E69}"/>
                </a:ext>
              </a:extLst>
            </p:cNvPr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7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D2DAC7DE-96D1-4474-BCDD-E9567A8E3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Flowchart: Terminator 12">
            <a:extLst>
              <a:ext uri="{FF2B5EF4-FFF2-40B4-BE49-F238E27FC236}">
                <a16:creationId xmlns:a16="http://schemas.microsoft.com/office/drawing/2014/main" id="{F1F641FE-EBAB-469B-9875-0944B508BF29}"/>
              </a:ext>
            </a:extLst>
          </p:cNvPr>
          <p:cNvSpPr/>
          <p:nvPr/>
        </p:nvSpPr>
        <p:spPr>
          <a:xfrm>
            <a:off x="260372" y="1498946"/>
            <a:ext cx="2621052" cy="817914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cú mèo</a:t>
            </a:r>
          </a:p>
        </p:txBody>
      </p:sp>
      <p:sp>
        <p:nvSpPr>
          <p:cNvPr id="14" name="Flowchart: Terminator 13">
            <a:extLst>
              <a:ext uri="{FF2B5EF4-FFF2-40B4-BE49-F238E27FC236}">
                <a16:creationId xmlns:a16="http://schemas.microsoft.com/office/drawing/2014/main" id="{8858CCC1-5062-464B-9A4A-5DE07E8DDB13}"/>
              </a:ext>
            </a:extLst>
          </p:cNvPr>
          <p:cNvSpPr/>
          <p:nvPr/>
        </p:nvSpPr>
        <p:spPr>
          <a:xfrm>
            <a:off x="3143531" y="1498946"/>
            <a:ext cx="2621052" cy="817914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sáo xinh</a:t>
            </a:r>
          </a:p>
        </p:txBody>
      </p:sp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0A67A9DC-6745-48EE-960B-45C1D0641E1D}"/>
              </a:ext>
            </a:extLst>
          </p:cNvPr>
          <p:cNvSpPr/>
          <p:nvPr/>
        </p:nvSpPr>
        <p:spPr>
          <a:xfrm>
            <a:off x="6026690" y="1523239"/>
            <a:ext cx="2621052" cy="817914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chìa vôi</a:t>
            </a: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3CE155C1-152B-4384-8351-C258D2071C34}"/>
              </a:ext>
            </a:extLst>
          </p:cNvPr>
          <p:cNvSpPr/>
          <p:nvPr/>
        </p:nvSpPr>
        <p:spPr>
          <a:xfrm>
            <a:off x="8909849" y="1537555"/>
            <a:ext cx="2621052" cy="817914"/>
          </a:xfrm>
          <a:prstGeom prst="flowChartTermina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tu hú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90C17F-2B78-428F-A0FC-634F940491A2}"/>
              </a:ext>
            </a:extLst>
          </p:cNvPr>
          <p:cNvSpPr txBox="1"/>
          <p:nvPr/>
        </p:nvSpPr>
        <p:spPr>
          <a:xfrm>
            <a:off x="2053958" y="3106540"/>
            <a:ext cx="9414498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9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Bác cú mèo có đôi mắt rất tinh.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4BCEB6-E5D5-428F-9F7E-4551F6ECE5AD}"/>
              </a:ext>
            </a:extLst>
          </p:cNvPr>
          <p:cNvSpPr txBox="1"/>
          <p:nvPr/>
        </p:nvSpPr>
        <p:spPr>
          <a:xfrm>
            <a:off x="2053958" y="3943104"/>
            <a:ext cx="9414498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9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Cô tu hú báo hiệu mùa hè tới.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451910-9555-4432-AF72-55A8434842DD}"/>
              </a:ext>
            </a:extLst>
          </p:cNvPr>
          <p:cNvSpPr txBox="1"/>
          <p:nvPr/>
        </p:nvSpPr>
        <p:spPr>
          <a:xfrm>
            <a:off x="2053958" y="4779668"/>
            <a:ext cx="9414498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9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Em sáo xinh nhảy nhót trên cành.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07709F-A9B5-4544-AB74-88ACA49D50FE}"/>
              </a:ext>
            </a:extLst>
          </p:cNvPr>
          <p:cNvSpPr txBox="1"/>
          <p:nvPr/>
        </p:nvSpPr>
        <p:spPr>
          <a:xfrm>
            <a:off x="2053958" y="5616232"/>
            <a:ext cx="9414498" cy="644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9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Cậu chìa vôi có đôi chân bé xíu. </a:t>
            </a:r>
          </a:p>
        </p:txBody>
      </p:sp>
    </p:spTree>
    <p:extLst>
      <p:ext uri="{BB962C8B-B14F-4D97-AF65-F5344CB8AC3E}">
        <p14:creationId xmlns:p14="http://schemas.microsoft.com/office/powerpoint/2010/main" val="180325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69319" y="1730930"/>
            <a:ext cx="0" cy="270564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497695" y="1571526"/>
            <a:ext cx="8089808" cy="62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0071" indent="-570071" defTabSz="1216122">
              <a:buFont typeface="Arial" panose="020B0604020202020204" pitchFamily="34" charset="0"/>
              <a:buChar char="•"/>
            </a:pPr>
            <a:r>
              <a:rPr lang="en-US" altLang="zh-CN" sz="3491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491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491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491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491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491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491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491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491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491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491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491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491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491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491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491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491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491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97695" y="2370313"/>
            <a:ext cx="7568586" cy="62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0071" indent="-570071" defTabSz="1216122">
              <a:buFont typeface="Arial" panose="020B0604020202020204" pitchFamily="34" charset="0"/>
              <a:buChar char="•"/>
            </a:pPr>
            <a:r>
              <a:rPr lang="vi-VN" altLang="zh-CN" sz="3491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với nhịp thơ</a:t>
            </a:r>
            <a:endParaRPr lang="zh-CN" altLang="en-US" sz="3491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97694" y="3283337"/>
            <a:ext cx="7177671" cy="170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0071" indent="-570071" algn="just" defTabSz="1216122">
              <a:buFont typeface="Arial" panose="020B0604020202020204" pitchFamily="34" charset="0"/>
              <a:buChar char="•"/>
            </a:pPr>
            <a:r>
              <a:rPr lang="vi-VN" altLang="zh-CN" sz="3491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Một số loài chim cũng có đặc điểm, tính nết giống như con người.</a:t>
            </a:r>
            <a:endParaRPr lang="zh-CN" altLang="en-US" sz="3491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6196" y="2042598"/>
            <a:ext cx="3238936" cy="193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22"/>
            <a:r>
              <a:rPr lang="en-US" altLang="zh-CN" sz="5985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5985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985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5985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985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5985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985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5985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6948" y="4533584"/>
            <a:ext cx="2468658" cy="203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7126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8896" y="3276977"/>
            <a:ext cx="304046" cy="3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pPr defTabSz="912114">
              <a:buClrTx/>
              <a:defRPr/>
            </a:pPr>
            <a:endParaRPr lang="vi-VN" sz="1795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0206" y="1514235"/>
            <a:ext cx="4242164" cy="2519237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vi-VN" sz="1795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0206" y="614220"/>
            <a:ext cx="4380162" cy="828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4788" b="1" kern="1200"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lang="en-US" sz="4788" b="1" kern="1200" dirty="0"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0206" y="1527547"/>
            <a:ext cx="4380162" cy="52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r>
              <a:rPr lang="en-US" sz="2793" b="1" kern="120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Hôm nay, con học bài gì ?</a:t>
            </a:r>
            <a:endParaRPr lang="en-US" sz="2793" b="1" kern="1200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90838" y="2177093"/>
            <a:ext cx="4380162" cy="95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114">
              <a:buClrTx/>
              <a:defRPr/>
            </a:pPr>
            <a:r>
              <a:rPr lang="en-US" sz="2793" b="1" kern="120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Sau bài học, con cảm nhận thế nào ?</a:t>
            </a:r>
            <a:endParaRPr lang="en-US" sz="2793" b="1" kern="1200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00496" y="167746"/>
            <a:ext cx="2102080" cy="12451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vi-VN" sz="1795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483"/>
            <a:ext cx="12200181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47528" y="1403197"/>
            <a:ext cx="8148283" cy="92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5387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 hướng tiếp theo</a:t>
            </a:r>
            <a:endParaRPr lang="en-US" sz="5387" b="1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8267" y="2322279"/>
            <a:ext cx="6574500" cy="2057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6" indent="-285036">
              <a:buFontTx/>
              <a:buChar char="-"/>
            </a:pPr>
            <a:r>
              <a:rPr lang="en-US" sz="3192" b="1" dirty="0" err="1"/>
              <a:t>Về</a:t>
            </a:r>
            <a:r>
              <a:rPr lang="en-US" sz="3192" b="1" dirty="0"/>
              <a:t> </a:t>
            </a:r>
            <a:r>
              <a:rPr lang="en-US" sz="3192" b="1" dirty="0" err="1"/>
              <a:t>nhà</a:t>
            </a:r>
            <a:r>
              <a:rPr lang="en-US" sz="3192" b="1" dirty="0"/>
              <a:t> </a:t>
            </a:r>
            <a:r>
              <a:rPr lang="en-US" sz="3192" b="1" dirty="0" err="1"/>
              <a:t>đọc</a:t>
            </a:r>
            <a:r>
              <a:rPr lang="en-US" sz="3192" b="1" dirty="0"/>
              <a:t> </a:t>
            </a:r>
            <a:r>
              <a:rPr lang="en-US" sz="3192" b="1" dirty="0" err="1"/>
              <a:t>và</a:t>
            </a:r>
            <a:r>
              <a:rPr lang="en-US" sz="3192" b="1" dirty="0"/>
              <a:t> </a:t>
            </a:r>
            <a:r>
              <a:rPr lang="en-US" sz="3192" b="1" dirty="0" err="1"/>
              <a:t>trả</a:t>
            </a:r>
            <a:r>
              <a:rPr lang="en-US" sz="3192" b="1" dirty="0"/>
              <a:t> </a:t>
            </a:r>
            <a:r>
              <a:rPr lang="en-US" sz="3192" b="1" dirty="0" err="1"/>
              <a:t>lời</a:t>
            </a:r>
            <a:r>
              <a:rPr lang="en-US" sz="3192" b="1" dirty="0"/>
              <a:t> </a:t>
            </a:r>
            <a:r>
              <a:rPr lang="en-US" sz="3192" b="1" dirty="0" err="1"/>
              <a:t>bài</a:t>
            </a:r>
            <a:r>
              <a:rPr lang="en-US" sz="3192" b="1" dirty="0"/>
              <a:t>.</a:t>
            </a:r>
          </a:p>
          <a:p>
            <a:pPr marL="285036" indent="-285036">
              <a:buFontTx/>
              <a:buChar char="-"/>
            </a:pPr>
            <a:r>
              <a:rPr lang="en-US" sz="3192" b="1" dirty="0" err="1"/>
              <a:t>Chuẩn</a:t>
            </a:r>
            <a:r>
              <a:rPr lang="en-US" sz="3192" b="1" dirty="0"/>
              <a:t> </a:t>
            </a:r>
            <a:r>
              <a:rPr lang="en-US" sz="3192" b="1" dirty="0" err="1"/>
              <a:t>bị</a:t>
            </a:r>
            <a:r>
              <a:rPr lang="en-US" sz="3192" b="1" dirty="0"/>
              <a:t> </a:t>
            </a:r>
            <a:r>
              <a:rPr lang="en-US" sz="3192" b="1" dirty="0" err="1"/>
              <a:t>Nói</a:t>
            </a:r>
            <a:r>
              <a:rPr lang="en-US" sz="3192" b="1" dirty="0"/>
              <a:t> </a:t>
            </a:r>
            <a:r>
              <a:rPr lang="en-US" sz="3192" b="1" dirty="0" err="1"/>
              <a:t>và</a:t>
            </a:r>
            <a:r>
              <a:rPr lang="en-US" sz="3192" b="1" dirty="0"/>
              <a:t> </a:t>
            </a:r>
            <a:r>
              <a:rPr lang="en-US" sz="3192" b="1" dirty="0" err="1"/>
              <a:t>nghe</a:t>
            </a:r>
            <a:r>
              <a:rPr lang="en-US" sz="3192" b="1" dirty="0"/>
              <a:t>: </a:t>
            </a:r>
            <a:r>
              <a:rPr lang="en-US" sz="3192" b="1" dirty="0" err="1"/>
              <a:t>Kể</a:t>
            </a:r>
            <a:r>
              <a:rPr lang="en-US" sz="3192" b="1" dirty="0"/>
              <a:t> </a:t>
            </a:r>
            <a:r>
              <a:rPr lang="en-US" sz="3192" b="1" dirty="0" err="1"/>
              <a:t>chuyện</a:t>
            </a:r>
            <a:r>
              <a:rPr lang="en-US" sz="3192" b="1" dirty="0"/>
              <a:t> </a:t>
            </a:r>
            <a:r>
              <a:rPr lang="en-US" sz="3192" b="1" dirty="0" err="1"/>
              <a:t>Cảm</a:t>
            </a:r>
            <a:r>
              <a:rPr lang="en-US" sz="3192" b="1" dirty="0"/>
              <a:t> </a:t>
            </a:r>
            <a:r>
              <a:rPr lang="en-US" sz="3192" b="1" dirty="0" err="1"/>
              <a:t>ơn</a:t>
            </a:r>
            <a:r>
              <a:rPr lang="en-US" sz="3192" b="1" dirty="0"/>
              <a:t> </a:t>
            </a:r>
            <a:r>
              <a:rPr lang="en-US" sz="3192" b="1" dirty="0" err="1"/>
              <a:t>họa</a:t>
            </a:r>
            <a:r>
              <a:rPr lang="en-US" sz="3192" b="1" dirty="0"/>
              <a:t> mi/ tr.41</a:t>
            </a:r>
          </a:p>
          <a:p>
            <a:pPr marL="285036" indent="-285036">
              <a:buFontTx/>
              <a:buChar char="-"/>
            </a:pPr>
            <a:r>
              <a:rPr lang="en-US" sz="3192" b="1" dirty="0" err="1"/>
              <a:t>Xem</a:t>
            </a:r>
            <a:r>
              <a:rPr lang="en-US" sz="3192" b="1" dirty="0"/>
              <a:t> </a:t>
            </a:r>
            <a:r>
              <a:rPr lang="en-US" sz="3192" b="1" dirty="0" err="1"/>
              <a:t>bài</a:t>
            </a:r>
            <a:r>
              <a:rPr lang="en-US" sz="3192" b="1" dirty="0"/>
              <a:t> </a:t>
            </a:r>
            <a:r>
              <a:rPr lang="en-US" sz="3192" b="1" dirty="0" err="1"/>
              <a:t>chữ</a:t>
            </a:r>
            <a:r>
              <a:rPr lang="en-US" sz="3192" b="1" dirty="0"/>
              <a:t> </a:t>
            </a:r>
            <a:r>
              <a:rPr lang="en-US" sz="3192" b="1" dirty="0" err="1"/>
              <a:t>hoa</a:t>
            </a:r>
            <a:r>
              <a:rPr lang="en-US" sz="3192" b="1"/>
              <a:t> </a:t>
            </a:r>
            <a:r>
              <a:rPr lang="en-US" sz="3192" b="1">
                <a:latin typeface="HP001 4H" panose="020B0603050302020204" pitchFamily="34" charset="0"/>
              </a:rPr>
              <a:t>U, Ư</a:t>
            </a:r>
            <a:r>
              <a:rPr lang="en-US" sz="3192" b="1"/>
              <a:t> / tr.41</a:t>
            </a:r>
            <a:endParaRPr lang="en-US" sz="3192" b="1" dirty="0"/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6D5A2-D3EC-4AAA-83CB-BE462D89F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941" y="1318508"/>
            <a:ext cx="5727955" cy="4220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4B20D2-CBB2-4D2C-A4CD-7643F164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394" y="2370645"/>
            <a:ext cx="5202620" cy="1751649"/>
          </a:xfrm>
          <a:solidFill>
            <a:srgbClr val="FFFFFF"/>
          </a:solidFill>
        </p:spPr>
        <p:txBody>
          <a:bodyPr/>
          <a:lstStyle/>
          <a:p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704203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EC88-47FF-45C7-8CCA-9C1F5703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625" y="626011"/>
            <a:ext cx="10246588" cy="763600"/>
          </a:xfrm>
        </p:spPr>
        <p:txBody>
          <a:bodyPr/>
          <a:lstStyle/>
          <a:p>
            <a:r>
              <a:rPr lang="en-US"/>
              <a:t>Em hãy chia sẻ cùng các bạn lợi ích của các loài chim </a:t>
            </a:r>
            <a:br>
              <a:rPr lang="en-US"/>
            </a:br>
            <a:r>
              <a:rPr lang="en-US"/>
              <a:t>và những việc chúng ta nên làm để bảo vệ các loài chim.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EF8E1-2EFB-4718-86A9-78C6430B3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15" y="1931491"/>
            <a:ext cx="10544808" cy="47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35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6D5A2-D3EC-4AAA-83CB-BE462D89F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941" y="1318508"/>
            <a:ext cx="5727955" cy="4220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4B20D2-CBB2-4D2C-A4CD-7643F164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338" y="2370645"/>
            <a:ext cx="4103207" cy="1751649"/>
          </a:xfrm>
          <a:solidFill>
            <a:srgbClr val="FFFFFF"/>
          </a:solidFill>
        </p:spPr>
        <p:txBody>
          <a:bodyPr/>
          <a:lstStyle/>
          <a:p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175152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15422"/>
            <a:ext cx="12161838" cy="6841034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80823"/>
            <a:ext cx="11653637" cy="6700841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3875" y="3001588"/>
            <a:ext cx="3850874" cy="397539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1417" y="4099176"/>
            <a:ext cx="3850875" cy="359285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1419" y="3742111"/>
            <a:ext cx="3850875" cy="366100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1417" y="3386315"/>
            <a:ext cx="3850875" cy="359594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080" y="234565"/>
            <a:ext cx="1104718" cy="537015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2678" y="894970"/>
            <a:ext cx="564657" cy="5646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389" kern="12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2440" y="894970"/>
            <a:ext cx="564657" cy="5646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389" kern="12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2203" y="894970"/>
            <a:ext cx="564657" cy="5646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389" kern="12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41965" y="894970"/>
            <a:ext cx="564657" cy="5646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389" kern="12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791727" y="894970"/>
            <a:ext cx="564657" cy="5646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389" kern="12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4909" y="294405"/>
            <a:ext cx="1104718" cy="537015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8313" y="281560"/>
            <a:ext cx="1104718" cy="537015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9390" y="294405"/>
            <a:ext cx="1104718" cy="537015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7263" y="312265"/>
            <a:ext cx="1104718" cy="537015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19450" y="198463"/>
            <a:ext cx="3857583" cy="34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45" y="894970"/>
            <a:ext cx="5379225" cy="537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/>
        </p:blipFill>
        <p:spPr>
          <a:xfrm>
            <a:off x="140352" y="8459100"/>
            <a:ext cx="12226688" cy="1730524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352" y="8478119"/>
            <a:ext cx="12226688" cy="172959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124" y="4433823"/>
            <a:ext cx="12226688" cy="5747318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endParaRPr lang="en-US" sz="1795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id="{178C6AA5-DA73-4D67-BF8C-53F831F7BA9F}"/>
              </a:ext>
            </a:extLst>
          </p:cNvPr>
          <p:cNvSpPr/>
          <p:nvPr/>
        </p:nvSpPr>
        <p:spPr>
          <a:xfrm>
            <a:off x="9989239" y="234565"/>
            <a:ext cx="1940520" cy="5763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</a:pPr>
            <a:r>
              <a:rPr lang="en-US" sz="1795" kern="1200" dirty="0" err="1">
                <a:solidFill>
                  <a:prstClr val="white"/>
                </a:solidFill>
                <a:latin typeface="Calibri" panose="020F0502020204030204"/>
              </a:rPr>
              <a:t>Đến</a:t>
            </a:r>
            <a:r>
              <a:rPr lang="en-US" sz="1795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795" kern="1200" dirty="0" err="1">
                <a:solidFill>
                  <a:prstClr val="white"/>
                </a:solidFill>
                <a:latin typeface="Calibri" panose="020F0502020204030204"/>
              </a:rPr>
              <a:t>bài</a:t>
            </a:r>
            <a:r>
              <a:rPr lang="en-US" sz="1795" kern="1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1795" kern="1200" dirty="0" err="1">
                <a:solidFill>
                  <a:prstClr val="white"/>
                </a:solidFill>
                <a:latin typeface="Calibri" panose="020F0502020204030204"/>
              </a:rPr>
              <a:t>mới</a:t>
            </a: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15422"/>
            <a:ext cx="12161838" cy="68410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80823"/>
            <a:ext cx="11653637" cy="6700841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3245"/>
            <a:ext cx="1021282" cy="10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2439" y="243874"/>
            <a:ext cx="10474872" cy="3707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0987" y="420417"/>
            <a:ext cx="10151211" cy="2302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1.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Cổ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,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cẳng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endParaRPr lang="en-US" sz="3591" kern="1200" dirty="0">
              <a:solidFill>
                <a:prstClr val="white"/>
              </a:solidFill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algn="ctr" defTabSz="912114">
              <a:buClrTx/>
              <a:defRPr/>
            </a:pP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Chân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đen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cánh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trắng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ra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vào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đồng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xanh</a:t>
            </a:r>
            <a:endParaRPr lang="en-US" sz="3591" kern="1200" dirty="0">
              <a:solidFill>
                <a:prstClr val="white"/>
              </a:solidFill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algn="ctr" defTabSz="912114">
              <a:buClrTx/>
              <a:defRPr/>
            </a:pP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Cảnh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quê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thêm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đẹp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bức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tranh</a:t>
            </a:r>
            <a:endParaRPr lang="en-US" sz="3591" kern="1200" dirty="0">
              <a:solidFill>
                <a:prstClr val="white"/>
              </a:solidFill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algn="ctr" defTabSz="912114">
              <a:buClrTx/>
              <a:defRPr/>
            </a:pP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Sao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đành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chịu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tiếng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ma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lanh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nhử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591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mồi</a:t>
            </a: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655096" y="4106415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Con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cò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4605" y="5186648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Con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quạ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55096" y="5186649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D. Con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sâu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2439" y="4154378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Con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cú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1829" y="385454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0512" y="495228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9622" y="4846265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1727" y="3798307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2053" y="856662"/>
            <a:ext cx="4931168" cy="493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15422"/>
            <a:ext cx="12161838" cy="68410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80823"/>
            <a:ext cx="11653637" cy="67008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1422" y="4451912"/>
            <a:ext cx="3850874" cy="529072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2439" y="243874"/>
            <a:ext cx="10474872" cy="3707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0987" y="420416"/>
            <a:ext cx="10151211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2. </a:t>
            </a:r>
            <a:r>
              <a:rPr lang="vi-VN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Chim gì biểu tượng hòa bình thế gian</a:t>
            </a:r>
            <a:endParaRPr lang="en-US" sz="3990" kern="1200" dirty="0">
              <a:solidFill>
                <a:prstClr val="white"/>
              </a:solidFill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33555" y="5164049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bồ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câu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4605" y="5186648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Con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hạc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55096" y="4133876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én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2439" y="4154378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Con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công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1829" y="385454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0512" y="3899508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9622" y="4846265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0187" y="4855941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9249" y="931763"/>
            <a:ext cx="4532876" cy="453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3245"/>
            <a:ext cx="1021282" cy="10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15422"/>
            <a:ext cx="12161838" cy="68410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80823"/>
            <a:ext cx="11653637" cy="67008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1422" y="4451912"/>
            <a:ext cx="3850874" cy="529072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1417" y="4099176"/>
            <a:ext cx="3850875" cy="359285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2439" y="243874"/>
            <a:ext cx="10474872" cy="3707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0987" y="420416"/>
            <a:ext cx="10151211" cy="285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3. </a:t>
            </a:r>
            <a:r>
              <a:rPr lang="vi-VN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Bé tẻo teo</a:t>
            </a:r>
          </a:p>
          <a:p>
            <a:pPr algn="ctr" defTabSz="912114">
              <a:buClrTx/>
              <a:defRPr/>
            </a:pPr>
            <a:r>
              <a:rPr lang="vi-VN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Rất hay trèo</a:t>
            </a:r>
          </a:p>
          <a:p>
            <a:pPr algn="ctr" defTabSz="912114">
              <a:buClrTx/>
              <a:defRPr/>
            </a:pPr>
            <a:r>
              <a:rPr lang="vi-VN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Từ cành na</a:t>
            </a:r>
          </a:p>
          <a:p>
            <a:pPr algn="ctr" defTabSz="912114">
              <a:buClrTx/>
              <a:defRPr/>
            </a:pPr>
            <a:r>
              <a:rPr lang="vi-VN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Qua cành bưởi</a:t>
            </a:r>
          </a:p>
          <a:p>
            <a:pPr algn="ctr" defTabSz="912114">
              <a:buClrTx/>
              <a:defRPr/>
            </a:pPr>
            <a:r>
              <a:rPr lang="vi-VN" sz="3591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Sang bụi chuối</a:t>
            </a:r>
            <a:endParaRPr lang="en-US" sz="3591" kern="1200" dirty="0">
              <a:solidFill>
                <a:prstClr val="white"/>
              </a:solidFill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55096" y="4106415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chích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bông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4605" y="5186648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sâu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55096" y="5186649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én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2439" y="4154378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công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1829" y="385454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0512" y="495228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19622" y="4846265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1727" y="3798307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0835" y="790072"/>
            <a:ext cx="4714270" cy="471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3245"/>
            <a:ext cx="1021282" cy="10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15422"/>
            <a:ext cx="12161838" cy="684103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1280823"/>
            <a:ext cx="11653637" cy="67008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1422" y="4451912"/>
            <a:ext cx="3850874" cy="529072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1417" y="4099176"/>
            <a:ext cx="3850875" cy="359285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1419" y="3742111"/>
            <a:ext cx="3850875" cy="366100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2439" y="243874"/>
            <a:ext cx="10474872" cy="3707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0987" y="420417"/>
            <a:ext cx="10151211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4. </a:t>
            </a: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Chim</a:t>
            </a: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gì</a:t>
            </a: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mỏ</a:t>
            </a: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gõ</a:t>
            </a: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rất</a:t>
            </a: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hăng</a:t>
            </a:r>
            <a:endParaRPr lang="en-US" sz="3990" kern="1200" dirty="0">
              <a:solidFill>
                <a:prstClr val="white"/>
              </a:solidFill>
              <a:latin typeface="Montserrat Alternates Black" panose="00000A00000000000000" pitchFamily="50" charset="0"/>
              <a:ea typeface="+mn-ea"/>
              <a:cs typeface="+mn-cs"/>
            </a:endParaRPr>
          </a:p>
          <a:p>
            <a:pPr algn="ctr" defTabSz="912114">
              <a:buClrTx/>
              <a:defRPr/>
            </a:pP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Bắt</a:t>
            </a: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sâu</a:t>
            </a: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bắt</a:t>
            </a: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bọ</a:t>
            </a: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cho</a:t>
            </a: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bằng</a:t>
            </a: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sạch</a:t>
            </a: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lang="en-US" sz="3990" kern="1200" dirty="0" err="1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cây</a:t>
            </a:r>
            <a:r>
              <a:rPr lang="en-US" sz="399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632930" y="5481922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gõ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kiến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2439" y="4468198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cánh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cụt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32930" y="4468199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én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273" y="5529885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Chim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chào</a:t>
            </a:r>
            <a:r>
              <a:rPr lang="en-US" sz="2793" kern="1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793" kern="12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mào</a:t>
            </a:r>
            <a:endParaRPr lang="en-US" sz="2793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9663" y="523005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8346" y="423383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7456" y="4127815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9561" y="5173813"/>
            <a:ext cx="1336284" cy="11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7849" y="970981"/>
            <a:ext cx="4924889" cy="492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3245"/>
            <a:ext cx="1021282" cy="102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1545</Words>
  <Application>Microsoft Office PowerPoint</Application>
  <PresentationFormat>Custom</PresentationFormat>
  <Paragraphs>338</Paragraphs>
  <Slides>46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64" baseType="lpstr">
      <vt:lpstr>UTM Cookies</vt:lpstr>
      <vt:lpstr>Scope One</vt:lpstr>
      <vt:lpstr>Arial</vt:lpstr>
      <vt:lpstr>Bungee Inline</vt:lpstr>
      <vt:lpstr>Montserrat Alternates Black</vt:lpstr>
      <vt:lpstr>Arial-Rounded</vt:lpstr>
      <vt:lpstr>Times New Roman</vt:lpstr>
      <vt:lpstr>Calibri</vt:lpstr>
      <vt:lpstr>.VnBlack</vt:lpstr>
      <vt:lpstr>Delius Unicase</vt:lpstr>
      <vt:lpstr>HP001 4H</vt:lpstr>
      <vt:lpstr>UTM Avo</vt:lpstr>
      <vt:lpstr>Calibri Light</vt:lpstr>
      <vt:lpstr>Arial Rounded MT Bold</vt:lpstr>
      <vt:lpstr>Patrick Hand</vt:lpstr>
      <vt:lpstr>Kawaii Doodles Newsletter by Slidesgo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9: VÈ CHIM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Chim sáo</vt:lpstr>
      <vt:lpstr>Chim liếu điếu</vt:lpstr>
      <vt:lpstr>Chèo bẻo</vt:lpstr>
      <vt:lpstr>Chim sẻ</vt:lpstr>
      <vt:lpstr>Chim sâu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Em hãy chia sẻ cùng các bạn lợi ích của các loài chim  và những việc chúng ta nên làm để bảo vệ các loài chim.</vt:lpstr>
      <vt:lpstr>Hoạt động tiếp nối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Kawaii Doodles Newsletter</dc:title>
  <dc:creator>PC</dc:creator>
  <cp:lastModifiedBy>Nguyen Dang Quyet</cp:lastModifiedBy>
  <cp:revision>41</cp:revision>
  <dcterms:modified xsi:type="dcterms:W3CDTF">2022-02-21T13:46:28Z</dcterms:modified>
</cp:coreProperties>
</file>