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3" r:id="rId2"/>
    <p:sldMasterId id="2147483700" r:id="rId3"/>
    <p:sldMasterId id="2147483712" r:id="rId4"/>
  </p:sldMasterIdLst>
  <p:notesMasterIdLst>
    <p:notesMasterId r:id="rId23"/>
  </p:notesMasterIdLst>
  <p:sldIdLst>
    <p:sldId id="2007577121" r:id="rId5"/>
    <p:sldId id="285" r:id="rId6"/>
    <p:sldId id="277" r:id="rId7"/>
    <p:sldId id="2007577123" r:id="rId8"/>
    <p:sldId id="2007577125" r:id="rId9"/>
    <p:sldId id="499" r:id="rId10"/>
    <p:sldId id="2007577122" r:id="rId11"/>
    <p:sldId id="297" r:id="rId12"/>
    <p:sldId id="298" r:id="rId13"/>
    <p:sldId id="299" r:id="rId14"/>
    <p:sldId id="300" r:id="rId15"/>
    <p:sldId id="301" r:id="rId16"/>
    <p:sldId id="302" r:id="rId17"/>
    <p:sldId id="303" r:id="rId18"/>
    <p:sldId id="304" r:id="rId19"/>
    <p:sldId id="305" r:id="rId20"/>
    <p:sldId id="2007577120" r:id="rId21"/>
    <p:sldId id="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6"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35E35-524A-48DB-B433-06896FF418B9}" type="datetimeFigureOut">
              <a:rPr lang="en-US" smtClean="0"/>
              <a:t>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1FF0A-D7E9-497A-8E26-E65809D8A2D0}" type="slidenum">
              <a:rPr lang="en-US" smtClean="0"/>
              <a:t>‹#›</a:t>
            </a:fld>
            <a:endParaRPr lang="en-US"/>
          </a:p>
        </p:txBody>
      </p:sp>
    </p:spTree>
    <p:extLst>
      <p:ext uri="{BB962C8B-B14F-4D97-AF65-F5344CB8AC3E}">
        <p14:creationId xmlns:p14="http://schemas.microsoft.com/office/powerpoint/2010/main" val="333161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66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3596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410672-AB2C-4B15-8A81-455247B6250E}" type="slidenum">
              <a:rPr lang="en-US" smtClean="0"/>
              <a:t>3</a:t>
            </a:fld>
            <a:endParaRPr lang="en-US"/>
          </a:p>
        </p:txBody>
      </p:sp>
    </p:spTree>
    <p:extLst>
      <p:ext uri="{BB962C8B-B14F-4D97-AF65-F5344CB8AC3E}">
        <p14:creationId xmlns:p14="http://schemas.microsoft.com/office/powerpoint/2010/main" val="375325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5</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044348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43803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860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930513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8872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100628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899230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85150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93095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295994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9341949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0113965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2/15/2022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502541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75784951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4802583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8433921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19760408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4077643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05448302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7621662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477772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9094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89721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2/15/2022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24965038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49934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88069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9692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90673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34489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91947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1041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448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821593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653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3274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8477233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295772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7488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402205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6967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5489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extBox 2">
            <a:extLst>
              <a:ext uri="{FF2B5EF4-FFF2-40B4-BE49-F238E27FC236}">
                <a16:creationId xmlns:a16="http://schemas.microsoft.com/office/drawing/2014/main" id="{BE400B8D-2264-4894-8419-6AD47897368A}"/>
              </a:ext>
            </a:extLst>
          </p:cNvPr>
          <p:cNvSpPr txBox="1"/>
          <p:nvPr userDrawn="1"/>
        </p:nvSpPr>
        <p:spPr>
          <a:xfrm>
            <a:off x="10379987" y="70338"/>
            <a:ext cx="1981985" cy="276999"/>
          </a:xfrm>
          <a:prstGeom prst="rect">
            <a:avLst/>
          </a:prstGeom>
          <a:noFill/>
        </p:spPr>
        <p:txBody>
          <a:bodyPr wrap="square" rtlCol="0">
            <a:spAutoFit/>
          </a:bodyPr>
          <a:lstStyle/>
          <a:p>
            <a:r>
              <a:rPr lang="en-US" sz="1200" i="1" dirty="0"/>
              <a:t>Design by: </a:t>
            </a:r>
            <a:r>
              <a:rPr lang="en-US" sz="1200" i="1" dirty="0" err="1"/>
              <a:t>Hương</a:t>
            </a:r>
            <a:r>
              <a:rPr lang="en-US" sz="1200" i="1" dirty="0"/>
              <a:t> </a:t>
            </a:r>
            <a:r>
              <a:rPr lang="en-US" sz="1200" i="1" dirty="0" err="1"/>
              <a:t>Thảo</a:t>
            </a:r>
            <a:endParaRPr lang="en-US" sz="1200" i="1" dirty="0"/>
          </a:p>
        </p:txBody>
      </p:sp>
    </p:spTree>
    <p:extLst>
      <p:ext uri="{BB962C8B-B14F-4D97-AF65-F5344CB8AC3E}">
        <p14:creationId xmlns:p14="http://schemas.microsoft.com/office/powerpoint/2010/main" val="427573608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7" name="TextBox 6">
            <a:extLst>
              <a:ext uri="{FF2B5EF4-FFF2-40B4-BE49-F238E27FC236}">
                <a16:creationId xmlns:a16="http://schemas.microsoft.com/office/drawing/2014/main" id="{07090BAD-C9D7-430F-8B88-61115E8EA708}"/>
              </a:ext>
            </a:extLst>
          </p:cNvPr>
          <p:cNvSpPr txBox="1"/>
          <p:nvPr userDrawn="1"/>
        </p:nvSpPr>
        <p:spPr>
          <a:xfrm>
            <a:off x="10362807" y="57394"/>
            <a:ext cx="1981985"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Design by: </a:t>
            </a:r>
            <a:r>
              <a:rPr lang="en-US" sz="1200" i="1" dirty="0" err="1">
                <a:latin typeface="Times New Roman" panose="02020603050405020304" pitchFamily="18" charset="0"/>
                <a:cs typeface="Times New Roman" panose="02020603050405020304" pitchFamily="18" charset="0"/>
              </a:rPr>
              <a:t>Hương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Thảo</a:t>
            </a:r>
            <a:endParaRPr 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89850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24" r:id="rId12"/>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extBox 6">
            <a:extLst>
              <a:ext uri="{FF2B5EF4-FFF2-40B4-BE49-F238E27FC236}">
                <a16:creationId xmlns:a16="http://schemas.microsoft.com/office/drawing/2014/main" id="{2B1F22F1-B11D-414D-9494-480D40A07E96}"/>
              </a:ext>
            </a:extLst>
          </p:cNvPr>
          <p:cNvSpPr txBox="1"/>
          <p:nvPr userDrawn="1"/>
        </p:nvSpPr>
        <p:spPr>
          <a:xfrm>
            <a:off x="9993125" y="61546"/>
            <a:ext cx="1981985" cy="276999"/>
          </a:xfrm>
          <a:prstGeom prst="rect">
            <a:avLst/>
          </a:prstGeom>
          <a:noFill/>
        </p:spPr>
        <p:txBody>
          <a:bodyPr wrap="square" rtlCol="0">
            <a:spAutoFit/>
          </a:bodyPr>
          <a:lstStyle/>
          <a:p>
            <a:r>
              <a:rPr lang="en-US" sz="1200" i="1" dirty="0"/>
              <a:t>Design by: </a:t>
            </a:r>
            <a:r>
              <a:rPr lang="en-US" sz="1200" i="1" dirty="0" err="1"/>
              <a:t>Hương</a:t>
            </a:r>
            <a:r>
              <a:rPr lang="en-US" sz="1200" i="1" dirty="0"/>
              <a:t> </a:t>
            </a:r>
            <a:r>
              <a:rPr lang="en-US" sz="1200" i="1" dirty="0" err="1"/>
              <a:t>Thảo</a:t>
            </a:r>
            <a:endParaRPr lang="en-US" sz="1200" i="1" dirty="0"/>
          </a:p>
        </p:txBody>
      </p:sp>
    </p:spTree>
    <p:extLst>
      <p:ext uri="{BB962C8B-B14F-4D97-AF65-F5344CB8AC3E}">
        <p14:creationId xmlns:p14="http://schemas.microsoft.com/office/powerpoint/2010/main" val="388246450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24.png"/><Relationship Id="rId18" Type="http://schemas.openxmlformats.org/officeDocument/2006/relationships/audio" Target="../media/audio3.wav"/><Relationship Id="rId3" Type="http://schemas.openxmlformats.org/officeDocument/2006/relationships/image" Target="../media/image18.jpe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27.GIF"/><Relationship Id="rId2" Type="http://schemas.openxmlformats.org/officeDocument/2006/relationships/notesSlide" Target="../notesSlides/notesSlide7.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slide" Target="slide13.xml"/><Relationship Id="rId5" Type="http://schemas.openxmlformats.org/officeDocument/2006/relationships/audio" Target="../media/audio2.wav"/><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slide" Target="slide11.xml"/><Relationship Id="rId9" Type="http://schemas.openxmlformats.org/officeDocument/2006/relationships/image" Target="../media/image21.png"/><Relationship Id="rId14"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4.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33.GIF"/><Relationship Id="rId5" Type="http://schemas.openxmlformats.org/officeDocument/2006/relationships/image" Target="../media/image19.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4.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33.GIF"/><Relationship Id="rId5" Type="http://schemas.openxmlformats.org/officeDocument/2006/relationships/image" Target="../media/image21.png"/><Relationship Id="rId15" Type="http://schemas.openxmlformats.org/officeDocument/2006/relationships/slide" Target="slide9.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3.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4.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33.GIF"/><Relationship Id="rId5" Type="http://schemas.openxmlformats.org/officeDocument/2006/relationships/image" Target="../media/image23.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7.png"/><Relationship Id="rId14" Type="http://schemas.openxmlformats.org/officeDocument/2006/relationships/image" Target="../media/image36.GIF"/></Relationships>
</file>

<file path=ppt/slides/_rels/slide14.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4.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3.GIF"/><Relationship Id="rId5" Type="http://schemas.openxmlformats.org/officeDocument/2006/relationships/image" Target="../media/image25.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hyperlink" Target="https://www.facebook.com/huongthaoGADT"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slideLayout" Target="../slideLayouts/slideLayout30.xml"/><Relationship Id="rId6" Type="http://schemas.openxmlformats.org/officeDocument/2006/relationships/image" Target="../media/image46.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82303" y="-2369856"/>
            <a:ext cx="622353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092229" y="4124101"/>
            <a:ext cx="3020116" cy="3146513"/>
          </a:xfrm>
          <a:prstGeom prst="rect">
            <a:avLst/>
          </a:prstGeom>
        </p:spPr>
      </p:pic>
      <p:grpSp>
        <p:nvGrpSpPr>
          <p:cNvPr id="49" name="组合 48">
            <a:extLst>
              <a:ext uri="{FF2B5EF4-FFF2-40B4-BE49-F238E27FC236}">
                <a16:creationId xmlns:a16="http://schemas.microsoft.com/office/drawing/2014/main" id="{79667BFF-F07F-4DA4-9591-236B970F2BF0}"/>
              </a:ext>
            </a:extLst>
          </p:cNvPr>
          <p:cNvGrpSpPr/>
          <p:nvPr/>
        </p:nvGrpSpPr>
        <p:grpSpPr>
          <a:xfrm>
            <a:off x="1589712" y="1682325"/>
            <a:ext cx="4439186" cy="4752540"/>
            <a:chOff x="3962499" y="1520620"/>
            <a:chExt cx="3565106" cy="3816760"/>
          </a:xfrm>
        </p:grpSpPr>
        <p:sp>
          <p:nvSpPr>
            <p:cNvPr id="50" name="矩形 49">
              <a:extLst>
                <a:ext uri="{FF2B5EF4-FFF2-40B4-BE49-F238E27FC236}">
                  <a16:creationId xmlns:a16="http://schemas.microsoft.com/office/drawing/2014/main" id="{038F85FA-E520-4609-BDCB-EB913F773C4B}"/>
                </a:ext>
              </a:extLst>
            </p:cNvPr>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a:extLst>
                <a:ext uri="{FF2B5EF4-FFF2-40B4-BE49-F238E27FC236}">
                  <a16:creationId xmlns:a16="http://schemas.microsoft.com/office/drawing/2014/main" id="{7061F0C9-DC48-409C-97F6-5BF3909AB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sp>
        <p:nvSpPr>
          <p:cNvPr id="2" name="TextBox 1">
            <a:extLst>
              <a:ext uri="{FF2B5EF4-FFF2-40B4-BE49-F238E27FC236}">
                <a16:creationId xmlns:a16="http://schemas.microsoft.com/office/drawing/2014/main" id="{C5A81707-0109-486E-84AE-F56324ED06F0}"/>
              </a:ext>
            </a:extLst>
          </p:cNvPr>
          <p:cNvSpPr txBox="1"/>
          <p:nvPr/>
        </p:nvSpPr>
        <p:spPr>
          <a:xfrm>
            <a:off x="6720396" y="1890944"/>
            <a:ext cx="4367814" cy="1754326"/>
          </a:xfrm>
          <a:prstGeom prst="rect">
            <a:avLst/>
          </a:prstGeom>
          <a:noFill/>
        </p:spPr>
        <p:txBody>
          <a:bodyPr wrap="square" rtlCol="0">
            <a:spAutoFit/>
          </a:bodyPr>
          <a:lstStyle/>
          <a:p>
            <a:pPr algn="ctr"/>
            <a:r>
              <a:rPr lang="en-US" sz="5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en-US" sz="5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a:t>
            </a:r>
          </a:p>
        </p:txBody>
      </p:sp>
    </p:spTree>
    <p:extLst>
      <p:ext uri="{BB962C8B-B14F-4D97-AF65-F5344CB8AC3E}">
        <p14:creationId xmlns:p14="http://schemas.microsoft.com/office/powerpoint/2010/main" val="35576809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40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sống?</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đào</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mài</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cháy</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Rectangle: Folded Corner 27"/>
          <p:cNvSpPr/>
          <p:nvPr/>
        </p:nvSpPr>
        <p:spPr>
          <a:xfrm>
            <a:off x="427567" y="1766358"/>
            <a:ext cx="11414125" cy="1899709"/>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Khu</a:t>
            </a:r>
            <a:r>
              <a:rPr kumimoji="0" lang="en-US" altLang="vi-VN" sz="36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rừng bị cháy, nương </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lúa </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vi-VN" sz="36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cũng thành tro. C</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ậu bé buồn</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quá,</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 mắt trào ra. </a:t>
            </a:r>
            <a:endPar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may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mắn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đến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hai</a:t>
            </a: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bà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cháu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679451" y="1634930"/>
            <a:ext cx="10769600" cy="2214033"/>
          </a:xfrm>
          <a:prstGeom prst="foldedCorner">
            <a:avLst>
              <a:gd name="adj" fmla="val 16667"/>
            </a:avLst>
          </a:prstGeom>
          <a:solidFill>
            <a:schemeClr val="bg1">
              <a:alpha val="90195"/>
            </a:schemeClr>
          </a:solidFill>
          <a:ln w="12700">
            <a:noFill/>
          </a:ln>
        </p:spPr>
        <p:txBody>
          <a:bodyPr lIns="91440" tIns="45720" rIns="91440" bIns="45720" anchor="ctr" anchorCtr="0"/>
          <a:lstStyle/>
          <a:p>
            <a:pPr marR="0" lvl="0" algn="just" defTabSz="685800" rtl="0" eaLnBrk="1" fontAlgn="auto" latinLnBrk="0" hangingPunct="1">
              <a:lnSpc>
                <a:spcPct val="100000"/>
              </a:lnSpc>
              <a:spcBef>
                <a:spcPts val="0"/>
              </a:spcBef>
              <a:spcAft>
                <a:spcPts val="0"/>
              </a:spcAft>
              <a:buClrTx/>
              <a:buSzTx/>
              <a:tabLst/>
              <a:defRPr/>
            </a:pP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a:t>
            </a:r>
            <a:r>
              <a:rPr kumimoji="0" lang="en-US" altLang="vi-VN" sz="36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c</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ậu </a:t>
            </a:r>
            <a:r>
              <a:rPr kumimoji="0" lang="vi-VN"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đào được một củ rất </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Khi</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nấu </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chin,</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mùi thơm</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a:t>
            </a:r>
            <a:r>
              <a:rPr kumimoji="0" lang="en-US" altLang="vi-VN" sz="36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thấy rất ngon nên đem mấy củ </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a:t>
            </a:r>
            <a:r>
              <a:rPr kumimoji="0" lang="vi-VN"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a:t>
            </a:r>
            <a:endPar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2 candies </a:t>
            </a: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Hai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bà</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cháu</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để</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mọi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người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hết</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đói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khổ</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R="0" lvl="0" algn="just" defTabSz="685800" rtl="0" eaLnBrk="1" fontAlgn="auto" latinLnBrk="0" hangingPunct="1">
              <a:lnSpc>
                <a:spcPct val="100000"/>
              </a:lnSpc>
              <a:spcBef>
                <a:spcPts val="0"/>
              </a:spcBef>
              <a:spcAft>
                <a:spcPts val="0"/>
              </a:spcAft>
              <a:buClrTx/>
              <a:buSzTx/>
              <a:tabLst/>
              <a:defRPr/>
            </a:pP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khoai</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lang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làng.</a:t>
            </a:r>
            <a:endPar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
        <p:nvSpPr>
          <p:cNvPr id="8" name="TextBox 7">
            <a:hlinkClick r:id="rId7"/>
            <a:extLst>
              <a:ext uri="{FF2B5EF4-FFF2-40B4-BE49-F238E27FC236}">
                <a16:creationId xmlns:a16="http://schemas.microsoft.com/office/drawing/2014/main" id="{5AEF9620-F181-435D-955C-BA8D74C6E719}"/>
              </a:ext>
            </a:extLst>
          </p:cNvPr>
          <p:cNvSpPr txBox="1"/>
          <p:nvPr/>
        </p:nvSpPr>
        <p:spPr>
          <a:xfrm>
            <a:off x="10001250" y="94140"/>
            <a:ext cx="2438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a:ea typeface="+mn-ea"/>
                <a:cs typeface="+mn-cs"/>
              </a:rPr>
              <a:t>LH: </a:t>
            </a:r>
            <a:r>
              <a:rPr kumimoji="0" lang="en-US" sz="2000" b="1" i="1" u="none" strike="noStrike" kern="1200" cap="none" spc="0" normalizeH="0" baseline="0" noProof="0" dirty="0" err="1">
                <a:ln>
                  <a:noFill/>
                </a:ln>
                <a:solidFill>
                  <a:srgbClr val="FF0000"/>
                </a:solidFill>
                <a:effectLst/>
                <a:uLnTx/>
                <a:uFillTx/>
                <a:latin typeface="Calibri"/>
                <a:ea typeface="+mn-ea"/>
                <a:cs typeface="+mn-cs"/>
              </a:rPr>
              <a:t>Hương</a:t>
            </a:r>
            <a:r>
              <a:rPr kumimoji="0" lang="en-US" sz="2000" b="1" i="1" u="none" strike="noStrike" kern="1200" cap="none" spc="0" normalizeH="0" baseline="0" noProof="0" dirty="0">
                <a:ln>
                  <a:noFill/>
                </a:ln>
                <a:solidFill>
                  <a:srgbClr val="FF0000"/>
                </a:solidFill>
                <a:effectLst/>
                <a:uLnTx/>
                <a:uFillTx/>
                <a:latin typeface="Calibri"/>
                <a:ea typeface="+mn-ea"/>
                <a:cs typeface="+mn-cs"/>
              </a:rPr>
              <a:t> </a:t>
            </a:r>
            <a:r>
              <a:rPr kumimoji="0" lang="en-US" sz="2000" b="1" i="1" u="none" strike="noStrike" kern="1200" cap="none" spc="0" normalizeH="0" baseline="0" noProof="0" dirty="0" err="1">
                <a:ln>
                  <a:noFill/>
                </a:ln>
                <a:solidFill>
                  <a:srgbClr val="FF0000"/>
                </a:solidFill>
                <a:effectLst/>
                <a:uLnTx/>
                <a:uFillTx/>
                <a:latin typeface="Calibri"/>
                <a:ea typeface="+mn-ea"/>
                <a:cs typeface="+mn-cs"/>
              </a:rPr>
              <a:t>Thảo</a:t>
            </a:r>
            <a:endParaRPr kumimoji="0" lang="en-US" sz="2000" b="1" i="1" u="none" strike="noStrike" kern="1200" cap="none" spc="0" normalizeH="0" baseline="0" noProof="0" dirty="0">
              <a:ln>
                <a:noFill/>
              </a:ln>
              <a:solidFill>
                <a:srgbClr val="FF0000"/>
              </a:solidFill>
              <a:effectLst/>
              <a:uLnTx/>
              <a:uFillTx/>
              <a:latin typeface="Calibri"/>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423054" y="1328631"/>
            <a:ext cx="7859183" cy="1405000"/>
          </a:xfrm>
          <a:prstGeom prst="rect">
            <a:avLst/>
          </a:prstGeom>
          <a:noFill/>
          <a:ln w="9525">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265"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 câu chuyện, em học được điều gì?</a:t>
            </a: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Scroll: Vertical 5">
            <a:extLst>
              <a:ext uri="{FF2B5EF4-FFF2-40B4-BE49-F238E27FC236}">
                <a16:creationId xmlns:a16="http://schemas.microsoft.com/office/drawing/2014/main" id="{972BB1AD-7292-4DE2-90AF-DDF93EBBB680}"/>
              </a:ext>
            </a:extLst>
          </p:cNvPr>
          <p:cNvSpPr/>
          <p:nvPr/>
        </p:nvSpPr>
        <p:spPr>
          <a:xfrm>
            <a:off x="1806045" y="2798490"/>
            <a:ext cx="8372475" cy="2651760"/>
          </a:xfrm>
          <a:prstGeom prst="vertic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rút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FF0000"/>
                </a:solidFill>
              </a:rPr>
              <a:t>Truyện cổ tích ca ngợi đức tính chăm chỉ, cần cù, chịu khó và hiếu thảo của cậu bé.</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blinds(horizontal)">
                                      <p:cBhvr>
                                        <p:cTn id="18" dur="500"/>
                                        <p:tgtEl>
                                          <p:spTgt spid="53254"/>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728EF62-E3C9-4FA4-88ED-BEC57310E7CE}"/>
              </a:ext>
            </a:extLst>
          </p:cNvPr>
          <p:cNvSpPr/>
          <p:nvPr/>
        </p:nvSpPr>
        <p:spPr>
          <a:xfrm>
            <a:off x="1269507" y="1793289"/>
            <a:ext cx="9951868" cy="188206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latin typeface="Arial-Rounded" panose="020B0500000000000000" pitchFamily="34" charset="0"/>
                <a:ea typeface="Arial-Rounded" panose="020B0500000000000000" pitchFamily="34" charset="0"/>
                <a:cs typeface="Arial-Rounded" panose="020B0500000000000000" pitchFamily="34" charset="0"/>
              </a:rPr>
              <a:t>Kể cho người thân về những việc làm tốt của người cháu trong câu chuyện trên.</a:t>
            </a:r>
          </a:p>
        </p:txBody>
      </p:sp>
    </p:spTree>
    <p:extLst>
      <p:ext uri="{BB962C8B-B14F-4D97-AF65-F5344CB8AC3E}">
        <p14:creationId xmlns:p14="http://schemas.microsoft.com/office/powerpoint/2010/main" val="40086944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8" name="矩形 17"/>
          <p:cNvSpPr/>
          <p:nvPr/>
        </p:nvSpPr>
        <p:spPr>
          <a:xfrm>
            <a:off x="3026934" y="2581871"/>
            <a:ext cx="65710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Arial" panose="020B0604020202020204" pitchFamily="34" charset="0"/>
                <a:ea typeface="迷你简雪峰" panose="02010609000101010101" pitchFamily="49" charset="-122"/>
                <a:cs typeface="+mn-cs"/>
              </a:rPr>
              <a:t>CỦNG CỐ BÀI HỌC</a:t>
            </a:r>
            <a:endParaRPr kumimoji="0" lang="zh-CN" altLang="en-US"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Arial" panose="020B0604020202020204" pitchFamily="34" charset="0"/>
              <a:ea typeface="迷你简雪峰" panose="02010609000101010101" pitchFamily="49"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0" y="1401445"/>
            <a:ext cx="12211416"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33135" y="1596048"/>
              <a:ext cx="1282859" cy="83103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lang="en-US" altLang="zh-CN" sz="6600" spc="300" noProof="0" dirty="0" err="1">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Sự</a:t>
              </a:r>
              <a:r>
                <a:rPr lang="en-US" altLang="zh-CN" sz="6600" spc="300" noProof="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 </a:t>
              </a:r>
              <a:r>
                <a:rPr lang="en-US" altLang="zh-CN" sz="6600" spc="300" noProof="0" dirty="0" err="1">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tích</a:t>
              </a:r>
              <a:r>
                <a:rPr lang="en-US" altLang="zh-CN" sz="6600" spc="300" noProof="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 </a:t>
              </a:r>
              <a:r>
                <a:rPr lang="en-US" altLang="zh-CN" sz="6600" spc="300" noProof="0" dirty="0" err="1">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cây</a:t>
              </a:r>
              <a:r>
                <a:rPr lang="en-US" altLang="zh-CN" sz="6600" spc="300" noProof="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 </a:t>
              </a:r>
              <a:r>
                <a:rPr lang="en-US" altLang="zh-CN" sz="6600" spc="300" noProof="0" dirty="0" err="1">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khoai</a:t>
              </a:r>
              <a:r>
                <a:rPr lang="en-US" altLang="zh-CN" sz="6600" spc="300" noProof="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 </a:t>
              </a:r>
              <a:r>
                <a:rPr lang="en-US" altLang="zh-CN" sz="6600" spc="300" noProof="0" dirty="0" err="1">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lang</a:t>
              </a:r>
              <a:endParaRPr kumimoji="0" lang="zh-CN" altLang="en-US" sz="66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advClick="0" advTm="3713"/>
    </mc:Choice>
    <mc:Fallback>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6" y="0"/>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617129" y="953473"/>
            <a:ext cx="7813745" cy="619272"/>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Thứ</a:t>
            </a:r>
            <a:r>
              <a:rPr kumimoji="0" lang="en-US" sz="3200" b="1" i="0" u="none" strike="noStrike" kern="1200" cap="none" spc="0" normalizeH="0" baseline="0" noProof="0" dirty="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ba</a:t>
            </a:r>
            <a:r>
              <a:rPr kumimoji="0" lang="en-US" sz="3200" b="1" i="0" u="none" strike="noStrike" kern="1200" cap="none" spc="0" normalizeH="0" baseline="0" noProof="0" dirty="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ngày</a:t>
            </a:r>
            <a:r>
              <a:rPr kumimoji="0" lang="en-US" sz="3200" b="1" i="0" u="none" strike="noStrike" kern="1200" cap="none" spc="0" normalizeH="0" baseline="0" noProof="0" dirty="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lang="en-US" sz="3200" b="1">
                <a:solidFill>
                  <a:srgbClr val="FFFFFF"/>
                </a:solidFill>
                <a:latin typeface="HP001 4 hàng" pitchFamily="34" charset="0"/>
                <a:ea typeface="Calibri" panose="020F0502020204030204" pitchFamily="34" charset="0"/>
                <a:cs typeface="Times New Roman" panose="02020603050405020304" pitchFamily="18" charset="0"/>
              </a:rPr>
              <a:t>15</a:t>
            </a:r>
            <a:r>
              <a:rPr kumimoji="0" lang="en-US" sz="3200" b="1" i="0" u="none" strike="noStrike" kern="1200" cap="none" spc="0" normalizeH="0" baseline="0" noProof="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lang="en-US" sz="3200" b="1">
                <a:solidFill>
                  <a:srgbClr val="FFFFFF"/>
                </a:solidFill>
                <a:latin typeface="HP001 4 hàng" pitchFamily="34" charset="0"/>
                <a:ea typeface="Calibri" panose="020F0502020204030204" pitchFamily="34" charset="0"/>
                <a:cs typeface="Times New Roman" panose="02020603050405020304" pitchFamily="18" charset="0"/>
              </a:rPr>
              <a:t>tháng</a:t>
            </a:r>
            <a:r>
              <a:rPr kumimoji="0" lang="en-US" sz="3200" b="1" i="0" u="none" strike="noStrike" kern="1200" cap="none" spc="0" normalizeH="0" baseline="0" noProof="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lang="en-US" sz="3200" b="1">
                <a:solidFill>
                  <a:srgbClr val="FFFFFF"/>
                </a:solidFill>
                <a:latin typeface="HP001 4 hàng" pitchFamily="34" charset="0"/>
                <a:ea typeface="Calibri" panose="020F0502020204030204" pitchFamily="34" charset="0"/>
                <a:cs typeface="Times New Roman" panose="02020603050405020304" pitchFamily="18" charset="0"/>
              </a:rPr>
              <a:t>2 năm</a:t>
            </a:r>
            <a:r>
              <a:rPr kumimoji="0" lang="en-US" sz="3200" b="1" i="0" u="none" strike="noStrike" kern="1200" cap="none" spc="0" normalizeH="0" baseline="0" noProof="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3706729" y="1654831"/>
            <a:ext cx="4368555" cy="584775"/>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HP001 4 hàng" pitchFamily="34" charset="0"/>
                <a:cs typeface="Times New Roman" panose="02020603050405020304" pitchFamily="18" charset="0"/>
              </a:rPr>
              <a:t>Tiếng Việt</a:t>
            </a:r>
            <a:endParaRPr kumimoji="0" lang="en-US" sz="3200" b="1" i="0" u="none" strike="noStrike" kern="1200" cap="none" spc="0" normalizeH="0" baseline="0" noProof="0" dirty="0">
              <a:ln>
                <a:noFill/>
              </a:ln>
              <a:solidFill>
                <a:prstClr val="white"/>
              </a:solidFill>
              <a:effectLst/>
              <a:uLnTx/>
              <a:uFillTx/>
              <a:latin typeface="HP001 4 hàng"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1351479" y="2293117"/>
            <a:ext cx="6860320" cy="619272"/>
          </a:xfrm>
          <a:prstGeom prst="rect">
            <a:avLst/>
          </a:prstGeom>
          <a:noFill/>
        </p:spPr>
        <p:txBody>
          <a:bodyPr wrap="square" lIns="91440" tIns="45720" rIns="91440" bIns="45720" rtlCol="0" anchor="t">
            <a:spAutoFit/>
          </a:bodyPr>
          <a:lstStyle/>
          <a:p>
            <a:pPr algn="ctr">
              <a:lnSpc>
                <a:spcPct val="107000"/>
              </a:lnSpc>
              <a:spcAft>
                <a:spcPts val="800"/>
              </a:spcAft>
            </a:pPr>
            <a:r>
              <a:rPr lang="en-US" sz="3200" b="1">
                <a:solidFill>
                  <a:srgbClr val="FFFF00"/>
                </a:solidFill>
                <a:latin typeface="HP001 4 hàng" pitchFamily="34" charset="0"/>
                <a:ea typeface="Calibri" panose="020F0502020204030204" pitchFamily="34" charset="0"/>
                <a:cs typeface="Times New Roman" panose="02020603050405020304" pitchFamily="18" charset="0"/>
              </a:rPr>
              <a:t>Kể chuyện Sự </a:t>
            </a:r>
            <a:r>
              <a:rPr lang="en-US" sz="3200" b="1" dirty="0" err="1">
                <a:solidFill>
                  <a:srgbClr val="FFFF00"/>
                </a:solidFill>
                <a:latin typeface="HP001 4 hàng" pitchFamily="34" charset="0"/>
                <a:ea typeface="Calibri" panose="020F0502020204030204" pitchFamily="34" charset="0"/>
                <a:cs typeface="Times New Roman" panose="02020603050405020304" pitchFamily="18" charset="0"/>
              </a:rPr>
              <a:t>tích</a:t>
            </a:r>
            <a:r>
              <a:rPr lang="en-US" sz="3200" b="1" dirty="0">
                <a:solidFill>
                  <a:srgbClr val="FFFF00"/>
                </a:solidFill>
                <a:latin typeface="HP001 4 hàng" pitchFamily="34" charset="0"/>
                <a:ea typeface="Calibri" panose="020F0502020204030204" pitchFamily="34" charset="0"/>
                <a:cs typeface="Times New Roman" panose="02020603050405020304" pitchFamily="18" charset="0"/>
              </a:rPr>
              <a:t> </a:t>
            </a:r>
            <a:r>
              <a:rPr lang="en-US" sz="3200" b="1" dirty="0" err="1">
                <a:solidFill>
                  <a:srgbClr val="FFFF00"/>
                </a:solidFill>
                <a:latin typeface="HP001 4 hàng" pitchFamily="34" charset="0"/>
                <a:ea typeface="Calibri" panose="020F0502020204030204" pitchFamily="34" charset="0"/>
                <a:cs typeface="Times New Roman" panose="02020603050405020304" pitchFamily="18" charset="0"/>
              </a:rPr>
              <a:t>cây</a:t>
            </a:r>
            <a:r>
              <a:rPr lang="en-US" sz="3200" b="1" dirty="0">
                <a:solidFill>
                  <a:srgbClr val="FFFF00"/>
                </a:solidFill>
                <a:latin typeface="HP001 4 hàng" pitchFamily="34" charset="0"/>
                <a:ea typeface="Calibri" panose="020F0502020204030204" pitchFamily="34" charset="0"/>
                <a:cs typeface="Times New Roman" panose="02020603050405020304" pitchFamily="18" charset="0"/>
              </a:rPr>
              <a:t> </a:t>
            </a:r>
            <a:r>
              <a:rPr lang="en-US" sz="3200" b="1" dirty="0" err="1">
                <a:solidFill>
                  <a:srgbClr val="FFFF00"/>
                </a:solidFill>
                <a:latin typeface="HP001 4 hàng" pitchFamily="34" charset="0"/>
                <a:ea typeface="Calibri" panose="020F0502020204030204" pitchFamily="34" charset="0"/>
                <a:cs typeface="Times New Roman" panose="02020603050405020304" pitchFamily="18" charset="0"/>
              </a:rPr>
              <a:t>khoai</a:t>
            </a:r>
            <a:r>
              <a:rPr lang="en-US" sz="3200" b="1" dirty="0">
                <a:solidFill>
                  <a:srgbClr val="FFFF00"/>
                </a:solidFill>
                <a:latin typeface="HP001 4 hàng" pitchFamily="34" charset="0"/>
                <a:ea typeface="Calibri" panose="020F0502020204030204" pitchFamily="34" charset="0"/>
                <a:cs typeface="Times New Roman" panose="02020603050405020304" pitchFamily="18" charset="0"/>
              </a:rPr>
              <a:t> lang</a:t>
            </a:r>
            <a:endParaRPr lang="vi-VN" sz="3200" b="1" dirty="0">
              <a:solidFill>
                <a:srgbClr val="FFFF00"/>
              </a:solidFill>
              <a:effectLst/>
              <a:latin typeface="HP001 4 hàng"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4958529"/>
      </p:ext>
    </p:ext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p:blipFill>
        <p:spPr>
          <a:xfrm>
            <a:off x="809624" y="1019816"/>
            <a:ext cx="9820275" cy="5687649"/>
          </a:xfrm>
          <a:prstGeom prst="rect">
            <a:avLst/>
          </a:prstGeom>
        </p:spPr>
      </p:pic>
      <p:sp>
        <p:nvSpPr>
          <p:cNvPr id="4" name="TextBox 3">
            <a:extLst>
              <a:ext uri="{FF2B5EF4-FFF2-40B4-BE49-F238E27FC236}">
                <a16:creationId xmlns:a16="http://schemas.microsoft.com/office/drawing/2014/main" id="{A4A0AC54-9833-4565-A686-DA6380511BA6}"/>
              </a:ext>
            </a:extLst>
          </p:cNvPr>
          <p:cNvSpPr txBox="1"/>
          <p:nvPr/>
        </p:nvSpPr>
        <p:spPr>
          <a:xfrm>
            <a:off x="104775" y="321442"/>
            <a:ext cx="11982449" cy="619272"/>
          </a:xfrm>
          <a:prstGeom prst="rect">
            <a:avLst/>
          </a:prstGeom>
          <a:noFill/>
        </p:spPr>
        <p:txBody>
          <a:bodyPr wrap="square" lIns="91440" tIns="45720" rIns="91440" bIns="45720" rtlCol="0" anchor="t">
            <a:spAutoFit/>
          </a:bodyPr>
          <a:lstStyle/>
          <a:p>
            <a:pPr algn="ctr">
              <a:lnSpc>
                <a:spcPct val="107000"/>
              </a:lnSpc>
              <a:spcAft>
                <a:spcPts val="800"/>
              </a:spcAft>
            </a:pPr>
            <a:r>
              <a:rPr lang="en-US" sz="3200" b="1">
                <a:solidFill>
                  <a:srgbClr val="0000FF"/>
                </a:solidFill>
                <a:latin typeface="HP001 4 hàng" pitchFamily="34" charset="0"/>
                <a:ea typeface="Calibri" panose="020F0502020204030204" pitchFamily="34" charset="0"/>
                <a:cs typeface="Times New Roman" panose="02020603050405020304" pitchFamily="18" charset="0"/>
              </a:rPr>
              <a:t>1. Dựa vào tranh và câu hỏi gợi ý, đoán nội dung của từng tranh. </a:t>
            </a:r>
            <a:endParaRPr lang="vi-VN" sz="3200" b="1" dirty="0">
              <a:solidFill>
                <a:srgbClr val="0000FF"/>
              </a:solidFill>
              <a:effectLst/>
              <a:latin typeface="HP001 4 hàng"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21899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0" y="3817938"/>
            <a:ext cx="3740150" cy="3206750"/>
          </a:xfrm>
          <a:prstGeom prst="rect">
            <a:avLst/>
          </a:prstGeom>
          <a:noFill/>
          <a:ln w="9525">
            <a:noFill/>
          </a:ln>
        </p:spPr>
      </p:pic>
      <p:sp>
        <p:nvSpPr>
          <p:cNvPr id="67588" name="Text Box 4"/>
          <p:cNvSpPr txBox="1"/>
          <p:nvPr/>
        </p:nvSpPr>
        <p:spPr>
          <a:xfrm>
            <a:off x="1935480" y="3087730"/>
            <a:ext cx="8321040" cy="110799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2. Nghe kể chuyện</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Tree>
    <p:extLst>
      <p:ext uri="{BB962C8B-B14F-4D97-AF65-F5344CB8AC3E}">
        <p14:creationId xmlns:p14="http://schemas.microsoft.com/office/powerpoint/2010/main" val="33516676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tich-cay-khoai-lang-hang-truyen-socnhi-com-truyen-tranh-thieu-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84136"/>
            <a:ext cx="12093575" cy="6430963"/>
          </a:xfrm>
          <a:prstGeom prst="rect">
            <a:avLst/>
          </a:prstGeom>
        </p:spPr>
      </p:pic>
    </p:spTree>
    <p:extLst>
      <p:ext uri="{BB962C8B-B14F-4D97-AF65-F5344CB8AC3E}">
        <p14:creationId xmlns:p14="http://schemas.microsoft.com/office/powerpoint/2010/main" val="4148194197"/>
      </p:ext>
    </p:ext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 tich cay khoai lang">
            <a:hlinkClick r:id="" action="ppaction://media"/>
            <a:extLst>
              <a:ext uri="{FF2B5EF4-FFF2-40B4-BE49-F238E27FC236}">
                <a16:creationId xmlns:a16="http://schemas.microsoft.com/office/drawing/2014/main" id="{59F61557-E780-4A34-9460-7A3A45939E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44175904"/>
      </p:ext>
    </p:ext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0" y="3817938"/>
            <a:ext cx="3740150" cy="3206750"/>
          </a:xfrm>
          <a:prstGeom prst="rect">
            <a:avLst/>
          </a:prstGeom>
          <a:noFill/>
          <a:ln w="9525">
            <a:noFill/>
          </a:ln>
        </p:spPr>
      </p:pic>
      <p:sp>
        <p:nvSpPr>
          <p:cNvPr id="67588" name="Text Box 4"/>
          <p:cNvSpPr txBox="1"/>
          <p:nvPr/>
        </p:nvSpPr>
        <p:spPr>
          <a:xfrm>
            <a:off x="3067685" y="2805216"/>
            <a:ext cx="6492875" cy="2616097"/>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3. Kể lại từng đoạn của câu chuyện theo tranh.</a:t>
            </a:r>
            <a:endParaRPr kumimoji="0" lang="en-US" altLang="en-US" sz="5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408</Words>
  <Application>Microsoft Office PowerPoint</Application>
  <PresentationFormat>Widescreen</PresentationFormat>
  <Paragraphs>46</Paragraphs>
  <Slides>18</Slides>
  <Notes>9</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18</vt:i4>
      </vt:variant>
    </vt:vector>
  </HeadingPairs>
  <TitlesOfParts>
    <vt:vector size="32" baseType="lpstr">
      <vt:lpstr>等线</vt:lpstr>
      <vt:lpstr>等线 Light</vt:lpstr>
      <vt:lpstr>.VnAvant</vt:lpstr>
      <vt:lpstr>Arial</vt:lpstr>
      <vt:lpstr>Arial Rounded MT Bold</vt:lpstr>
      <vt:lpstr>Arial-Rounded</vt:lpstr>
      <vt:lpstr>Calibri</vt:lpstr>
      <vt:lpstr>Calibri Light</vt:lpstr>
      <vt:lpstr>HP001 4 hàng</vt:lpstr>
      <vt:lpstr>Times New Roman</vt:lpstr>
      <vt:lpstr>1_Office 主题</vt:lpstr>
      <vt:lpstr>5_Office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giang812012@gmail.com</cp:lastModifiedBy>
  <cp:revision>38</cp:revision>
  <dcterms:created xsi:type="dcterms:W3CDTF">2021-08-01T08:10:02Z</dcterms:created>
  <dcterms:modified xsi:type="dcterms:W3CDTF">2022-02-15T09:51:58Z</dcterms:modified>
</cp:coreProperties>
</file>