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19" r:id="rId2"/>
    <p:sldId id="321" r:id="rId3"/>
    <p:sldId id="322" r:id="rId4"/>
    <p:sldId id="323" r:id="rId5"/>
    <p:sldId id="324" r:id="rId6"/>
    <p:sldId id="325" r:id="rId7"/>
    <p:sldId id="326" r:id="rId8"/>
    <p:sldId id="256" r:id="rId9"/>
    <p:sldId id="320" r:id="rId10"/>
    <p:sldId id="329" r:id="rId11"/>
    <p:sldId id="313" r:id="rId12"/>
    <p:sldId id="314" r:id="rId13"/>
    <p:sldId id="330" r:id="rId14"/>
    <p:sldId id="331" r:id="rId15"/>
    <p:sldId id="315" r:id="rId16"/>
    <p:sldId id="300" r:id="rId17"/>
    <p:sldId id="301" r:id="rId18"/>
    <p:sldId id="316" r:id="rId19"/>
    <p:sldId id="328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D1"/>
    <a:srgbClr val="E4EAD1"/>
    <a:srgbClr val="BFF88C"/>
    <a:srgbClr val="FFFAC2"/>
    <a:srgbClr val="F7941E"/>
    <a:srgbClr val="8CC63F"/>
    <a:srgbClr val="FDDEEB"/>
    <a:srgbClr val="D34CD6"/>
    <a:srgbClr val="FCDFDC"/>
    <a:srgbClr val="FFF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4249" autoAdjust="0"/>
  </p:normalViewPr>
  <p:slideViewPr>
    <p:cSldViewPr snapToGrid="0">
      <p:cViewPr varScale="1">
        <p:scale>
          <a:sx n="63" d="100"/>
          <a:sy n="63" d="100"/>
        </p:scale>
        <p:origin x="57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40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630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807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237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66437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16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62AF1-89A8-4A1E-827F-05EA70621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24990-DF47-4812-A2CC-7818D1491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74CB3-E389-43DC-821B-C8A43BF26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9DA73-7277-4370-8EC4-1A6A996BD59E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CBA21-8780-44E7-B115-08E1057A0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47628-A838-4187-ACC0-B20EA7134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6355-D0AF-4B63-83FD-39CD9D203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80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516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9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3" r:id="rId27"/>
    <p:sldLayoutId id="2147483694" r:id="rId28"/>
    <p:sldLayoutId id="2147483695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microsoft.com/office/2007/relationships/hdphoto" Target="../media/hdphoto4.wdp"/><Relationship Id="rId4" Type="http://schemas.openxmlformats.org/officeDocument/2006/relationships/image" Target="../media/image37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25.emf"/><Relationship Id="rId3" Type="http://schemas.microsoft.com/office/2007/relationships/media" Target="../media/media3.mp3"/><Relationship Id="rId21" Type="http://schemas.openxmlformats.org/officeDocument/2006/relationships/image" Target="../media/image13.png"/><Relationship Id="rId7" Type="http://schemas.openxmlformats.org/officeDocument/2006/relationships/audio" Target="../media/audio1.wav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media2.wav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2.png"/><Relationship Id="rId10" Type="http://schemas.openxmlformats.org/officeDocument/2006/relationships/image" Target="../media/image7.png"/><Relationship Id="rId19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8.png"/><Relationship Id="rId18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17" Type="http://schemas.openxmlformats.org/officeDocument/2006/relationships/image" Target="../media/image24.png"/><Relationship Id="rId2" Type="http://schemas.openxmlformats.org/officeDocument/2006/relationships/audio" Target="../media/media2.wav"/><Relationship Id="rId16" Type="http://schemas.openxmlformats.org/officeDocument/2006/relationships/image" Target="../media/image11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5.emf"/><Relationship Id="rId10" Type="http://schemas.openxmlformats.org/officeDocument/2006/relationships/image" Target="../media/image18.pn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7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9.png"/><Relationship Id="rId18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audio" Target="../media/media2.wav"/><Relationship Id="rId16" Type="http://schemas.openxmlformats.org/officeDocument/2006/relationships/image" Target="../media/image11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5.emf"/><Relationship Id="rId10" Type="http://schemas.openxmlformats.org/officeDocument/2006/relationships/image" Target="../media/image18.pn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7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25.emf"/><Relationship Id="rId3" Type="http://schemas.microsoft.com/office/2007/relationships/media" Target="../media/media3.mp3"/><Relationship Id="rId21" Type="http://schemas.openxmlformats.org/officeDocument/2006/relationships/image" Target="../media/image13.png"/><Relationship Id="rId7" Type="http://schemas.openxmlformats.org/officeDocument/2006/relationships/audio" Target="../media/audio1.wav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media2.wav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2.png"/><Relationship Id="rId10" Type="http://schemas.openxmlformats.org/officeDocument/2006/relationships/image" Target="../media/image7.png"/><Relationship Id="rId19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82"/>
            <a:ext cx="12192000" cy="6858000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521965" y="1163952"/>
            <a:ext cx="9860267" cy="29316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2908930" y="1958661"/>
            <a:ext cx="7487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 con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srgbClr val="FF0000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HP001 4 hàng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791" y="2332945"/>
            <a:ext cx="2888112" cy="4514850"/>
          </a:xfrm>
          <a:prstGeom prst="rect">
            <a:avLst/>
          </a:prstGeom>
        </p:spPr>
      </p:pic>
      <p:pic>
        <p:nvPicPr>
          <p:cNvPr id="18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68374" y="-112253"/>
            <a:ext cx="5812495" cy="1801041"/>
          </a:xfrm>
          <a:prstGeom prst="rect">
            <a:avLst/>
          </a:prstGeom>
        </p:spPr>
      </p:pic>
      <p:pic>
        <p:nvPicPr>
          <p:cNvPr id="8" name="图片 40964" descr="1-40">
            <a:extLst>
              <a:ext uri="{FF2B5EF4-FFF2-40B4-BE49-F238E27FC236}">
                <a16:creationId xmlns:a16="http://schemas.microsoft.com/office/drawing/2014/main" id="{00EB7FFD-5CC2-4D0F-8614-D8E7EFBA1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83028" y="4365480"/>
            <a:ext cx="3498516" cy="254192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980097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3610220" y="2542811"/>
            <a:ext cx="2442573" cy="684767"/>
          </a:xfrm>
          <a:prstGeom prst="rect">
            <a:avLst/>
          </a:prstGeom>
          <a:noFill/>
        </p:spPr>
        <p:txBody>
          <a:bodyPr wrap="square" lIns="68544" tIns="34272" rIns="68544" bIns="34272">
            <a:spAutoFit/>
          </a:bodyPr>
          <a:lstStyle/>
          <a:p>
            <a:pPr defTabSz="68544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25" y="-174087"/>
            <a:ext cx="9489887" cy="72061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37763" y="779166"/>
            <a:ext cx="3030060" cy="684767"/>
          </a:xfrm>
          <a:prstGeom prst="rect">
            <a:avLst/>
          </a:prstGeom>
          <a:noFill/>
        </p:spPr>
        <p:txBody>
          <a:bodyPr wrap="square" lIns="68544" tIns="34272" rIns="68544" bIns="34272">
            <a:spAutoFit/>
          </a:bodyPr>
          <a:lstStyle/>
          <a:p>
            <a:pPr defTabSz="68544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Toán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954F0C-8853-46FB-B907-C94DD8FA7623}"/>
              </a:ext>
            </a:extLst>
          </p:cNvPr>
          <p:cNvSpPr txBox="1"/>
          <p:nvPr/>
        </p:nvSpPr>
        <p:spPr>
          <a:xfrm>
            <a:off x="1553081" y="147086"/>
            <a:ext cx="8999424" cy="684767"/>
          </a:xfrm>
          <a:prstGeom prst="rect">
            <a:avLst/>
          </a:prstGeom>
          <a:noFill/>
        </p:spPr>
        <p:txBody>
          <a:bodyPr wrap="square" lIns="68544" tIns="34272" rIns="68544" bIns="34272">
            <a:spAutoFit/>
          </a:bodyPr>
          <a:lstStyle/>
          <a:p>
            <a:pPr defTabSz="68544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Thứ hai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21 tháng 2 năm 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444465-4296-4724-87EF-E5D128E046BE}"/>
              </a:ext>
            </a:extLst>
          </p:cNvPr>
          <p:cNvSpPr txBox="1"/>
          <p:nvPr/>
        </p:nvSpPr>
        <p:spPr>
          <a:xfrm>
            <a:off x="4107319" y="1404139"/>
            <a:ext cx="2930556" cy="684767"/>
          </a:xfrm>
          <a:prstGeom prst="rect">
            <a:avLst/>
          </a:prstGeom>
          <a:noFill/>
        </p:spPr>
        <p:txBody>
          <a:bodyPr wrap="square" lIns="68544" tIns="34272" rIns="68544" bIns="34272">
            <a:spAutoFit/>
          </a:bodyPr>
          <a:lstStyle/>
          <a:p>
            <a:pPr defTabSz="68544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Luyện tập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32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483617C-C7B2-40AD-B78D-8F0393086B6E}"/>
              </a:ext>
            </a:extLst>
          </p:cNvPr>
          <p:cNvSpPr/>
          <p:nvPr/>
        </p:nvSpPr>
        <p:spPr>
          <a:xfrm>
            <a:off x="947735" y="639354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533ACA7-F0AC-4E9D-A0F3-14A64882FACD}"/>
              </a:ext>
            </a:extLst>
          </p:cNvPr>
          <p:cNvGrpSpPr/>
          <p:nvPr/>
        </p:nvGrpSpPr>
        <p:grpSpPr>
          <a:xfrm>
            <a:off x="1453002" y="682082"/>
            <a:ext cx="1145166" cy="523221"/>
            <a:chOff x="1870518" y="1440653"/>
            <a:chExt cx="1145166" cy="51171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C53D104-EB65-4A6F-A0C0-F7D6A2F673DF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511709"/>
              <a:chOff x="1870518" y="1440654"/>
              <a:chExt cx="758382" cy="511709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955F52C-3580-418F-B2FF-100252ECB887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38B87A-B9B1-4133-BE75-8D3B08714A3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23889" cy="511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Số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2D59E97-9854-4347-A0EF-24F2EC3BC628}"/>
                </a:ext>
              </a:extLst>
            </p:cNvPr>
            <p:cNvSpPr txBox="1"/>
            <p:nvPr/>
          </p:nvSpPr>
          <p:spPr>
            <a:xfrm>
              <a:off x="2630642" y="1440653"/>
              <a:ext cx="38504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?</a:t>
              </a:r>
            </a:p>
          </p:txBody>
        </p:sp>
      </p:grpSp>
      <p:graphicFrame>
        <p:nvGraphicFramePr>
          <p:cNvPr id="10" name="Table 17">
            <a:extLst>
              <a:ext uri="{FF2B5EF4-FFF2-40B4-BE49-F238E27FC236}">
                <a16:creationId xmlns:a16="http://schemas.microsoft.com/office/drawing/2014/main" id="{1CB35F16-973B-40BE-ABC4-8AEBB0541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467453"/>
              </p:ext>
            </p:extLst>
          </p:nvPr>
        </p:nvGraphicFramePr>
        <p:xfrm>
          <a:off x="1842868" y="1576387"/>
          <a:ext cx="9148763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6763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7997090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4214224359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  <a:endParaRPr lang="vi-VN" sz="2800" dirty="0"/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CD801AA-1DB5-4D55-B226-C01861920ACE}"/>
              </a:ext>
            </a:extLst>
          </p:cNvPr>
          <p:cNvSpPr txBox="1"/>
          <p:nvPr/>
        </p:nvSpPr>
        <p:spPr>
          <a:xfrm>
            <a:off x="947735" y="1576387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graphicFrame>
        <p:nvGraphicFramePr>
          <p:cNvPr id="13" name="Table 17">
            <a:extLst>
              <a:ext uri="{FF2B5EF4-FFF2-40B4-BE49-F238E27FC236}">
                <a16:creationId xmlns:a16="http://schemas.microsoft.com/office/drawing/2014/main" id="{355DA05B-C828-4D5F-9800-55A1EA5EE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259049"/>
              </p:ext>
            </p:extLst>
          </p:nvPr>
        </p:nvGraphicFramePr>
        <p:xfrm>
          <a:off x="1842868" y="3790980"/>
          <a:ext cx="9148763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6763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7997090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4214224359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7F980E5-C97D-477A-8804-78F8800950E1}"/>
              </a:ext>
            </a:extLst>
          </p:cNvPr>
          <p:cNvSpPr txBox="1"/>
          <p:nvPr/>
        </p:nvSpPr>
        <p:spPr>
          <a:xfrm>
            <a:off x="947735" y="379098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b)</a:t>
            </a:r>
            <a:endParaRPr lang="vi-VN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A3BE51-13CA-4E0E-9A8E-FAD58E60E5C1}"/>
              </a:ext>
            </a:extLst>
          </p:cNvPr>
          <p:cNvSpPr txBox="1"/>
          <p:nvPr/>
        </p:nvSpPr>
        <p:spPr>
          <a:xfrm>
            <a:off x="5418969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989F8E-60B7-448E-90C9-16AFA57FC263}"/>
              </a:ext>
            </a:extLst>
          </p:cNvPr>
          <p:cNvSpPr txBox="1"/>
          <p:nvPr/>
        </p:nvSpPr>
        <p:spPr>
          <a:xfrm>
            <a:off x="6537445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14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E0FC89-6A60-413E-9C43-400664B348E9}"/>
              </a:ext>
            </a:extLst>
          </p:cNvPr>
          <p:cNvSpPr txBox="1"/>
          <p:nvPr/>
        </p:nvSpPr>
        <p:spPr>
          <a:xfrm>
            <a:off x="7719320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40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AC2E3B-5213-457E-B28E-16E4CF2093B3}"/>
              </a:ext>
            </a:extLst>
          </p:cNvPr>
          <p:cNvSpPr txBox="1"/>
          <p:nvPr/>
        </p:nvSpPr>
        <p:spPr>
          <a:xfrm>
            <a:off x="8894068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6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2E5687-A42C-4F38-982A-04572A320536}"/>
              </a:ext>
            </a:extLst>
          </p:cNvPr>
          <p:cNvSpPr txBox="1"/>
          <p:nvPr/>
        </p:nvSpPr>
        <p:spPr>
          <a:xfrm>
            <a:off x="9995173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7810E3-4EC3-400F-8244-9E47A939681A}"/>
              </a:ext>
            </a:extLst>
          </p:cNvPr>
          <p:cNvSpPr txBox="1"/>
          <p:nvPr/>
        </p:nvSpPr>
        <p:spPr>
          <a:xfrm>
            <a:off x="5418969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317064-3953-45A8-8CC8-AB4BA93A88D5}"/>
              </a:ext>
            </a:extLst>
          </p:cNvPr>
          <p:cNvSpPr txBox="1"/>
          <p:nvPr/>
        </p:nvSpPr>
        <p:spPr>
          <a:xfrm>
            <a:off x="6537445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D8A3D5-CE45-40F4-B040-73B87B525707}"/>
              </a:ext>
            </a:extLst>
          </p:cNvPr>
          <p:cNvSpPr txBox="1"/>
          <p:nvPr/>
        </p:nvSpPr>
        <p:spPr>
          <a:xfrm>
            <a:off x="7719320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80FF19-7047-4DC5-9286-37CC415F4B7E}"/>
              </a:ext>
            </a:extLst>
          </p:cNvPr>
          <p:cNvSpPr txBox="1"/>
          <p:nvPr/>
        </p:nvSpPr>
        <p:spPr>
          <a:xfrm>
            <a:off x="8894068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0DE3E3-176C-43B8-9009-F6E60335CC6D}"/>
              </a:ext>
            </a:extLst>
          </p:cNvPr>
          <p:cNvSpPr txBox="1"/>
          <p:nvPr/>
        </p:nvSpPr>
        <p:spPr>
          <a:xfrm>
            <a:off x="9995173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8831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492842-70C4-4724-862B-F32392E1B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031" y="1666240"/>
            <a:ext cx="8470503" cy="432816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A438B21-1F8F-4E23-A388-A71D0A73FC76}"/>
              </a:ext>
            </a:extLst>
          </p:cNvPr>
          <p:cNvSpPr/>
          <p:nvPr/>
        </p:nvSpPr>
        <p:spPr>
          <a:xfrm>
            <a:off x="579747" y="39812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EE72B5-399F-419D-9819-99CB69CB1BD1}"/>
              </a:ext>
            </a:extLst>
          </p:cNvPr>
          <p:cNvSpPr txBox="1"/>
          <p:nvPr/>
        </p:nvSpPr>
        <p:spPr>
          <a:xfrm>
            <a:off x="1017069" y="296833"/>
            <a:ext cx="9994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Bà có 20 quả vải, bà chia đều cho 2 cháu. Hỏi mỗi cháu được bao nhiêu quả vải?</a:t>
            </a:r>
          </a:p>
        </p:txBody>
      </p:sp>
    </p:spTree>
    <p:extLst>
      <p:ext uri="{BB962C8B-B14F-4D97-AF65-F5344CB8AC3E}">
        <p14:creationId xmlns:p14="http://schemas.microsoft.com/office/powerpoint/2010/main" val="375738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8800" y="1"/>
            <a:ext cx="10109200" cy="63353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2" rIns="68544" bIns="34272" rtlCol="0" anchor="ctr"/>
          <a:lstStyle/>
          <a:p>
            <a:pPr algn="ctr" defTabSz="685447">
              <a:defRPr/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3610220" y="2542811"/>
            <a:ext cx="2000727" cy="453934"/>
          </a:xfrm>
          <a:prstGeom prst="rect">
            <a:avLst/>
          </a:prstGeom>
          <a:noFill/>
        </p:spPr>
        <p:txBody>
          <a:bodyPr wrap="square" lIns="68544" tIns="34272" rIns="68544" bIns="34272">
            <a:spAutoFit/>
          </a:bodyPr>
          <a:lstStyle/>
          <a:p>
            <a:pPr defTabSz="68544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sz="20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822" y="-52575"/>
            <a:ext cx="8233378" cy="625203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59980" y="726405"/>
            <a:ext cx="2481942" cy="684767"/>
          </a:xfrm>
          <a:prstGeom prst="rect">
            <a:avLst/>
          </a:prstGeom>
          <a:noFill/>
        </p:spPr>
        <p:txBody>
          <a:bodyPr wrap="square" lIns="68544" tIns="34272" rIns="68544" bIns="34272">
            <a:spAutoFit/>
          </a:bodyPr>
          <a:lstStyle/>
          <a:p>
            <a:pPr defTabSz="68544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Toán</a:t>
            </a:r>
            <a:endParaRPr lang="en-US" sz="28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954F0C-8853-46FB-B907-C94DD8FA7623}"/>
              </a:ext>
            </a:extLst>
          </p:cNvPr>
          <p:cNvSpPr txBox="1"/>
          <p:nvPr/>
        </p:nvSpPr>
        <p:spPr>
          <a:xfrm>
            <a:off x="2075582" y="176709"/>
            <a:ext cx="8500978" cy="684767"/>
          </a:xfrm>
          <a:prstGeom prst="rect">
            <a:avLst/>
          </a:prstGeom>
          <a:noFill/>
        </p:spPr>
        <p:txBody>
          <a:bodyPr wrap="square" lIns="68544" tIns="34272" rIns="68544" bIns="34272">
            <a:spAutoFit/>
          </a:bodyPr>
          <a:lstStyle/>
          <a:p>
            <a:pPr defTabSz="68544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Thứ hai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21 tháng 2 năm 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444465-4296-4724-87EF-E5D128E046BE}"/>
              </a:ext>
            </a:extLst>
          </p:cNvPr>
          <p:cNvSpPr txBox="1"/>
          <p:nvPr/>
        </p:nvSpPr>
        <p:spPr>
          <a:xfrm>
            <a:off x="4359928" y="1267348"/>
            <a:ext cx="2400437" cy="684767"/>
          </a:xfrm>
          <a:prstGeom prst="rect">
            <a:avLst/>
          </a:prstGeom>
          <a:noFill/>
        </p:spPr>
        <p:txBody>
          <a:bodyPr wrap="square" lIns="68544" tIns="34272" rIns="68544" bIns="34272">
            <a:spAutoFit/>
          </a:bodyPr>
          <a:lstStyle/>
          <a:p>
            <a:pPr defTabSz="68544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Luyện tập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799A24-CB27-487D-9623-86283D517B48}"/>
              </a:ext>
            </a:extLst>
          </p:cNvPr>
          <p:cNvSpPr/>
          <p:nvPr/>
        </p:nvSpPr>
        <p:spPr>
          <a:xfrm>
            <a:off x="2703301" y="1917396"/>
            <a:ext cx="14510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Bài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vi-VN" sz="3200" b="1" dirty="0">
                <a:latin typeface="HP001 4 hàng" panose="020B0603050302020204" pitchFamily="34" charset="0"/>
              </a:rPr>
              <a:t>2</a:t>
            </a:r>
            <a:r>
              <a:rPr lang="en-US" sz="3200" b="1" dirty="0"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C636E5-219C-46F9-AB0E-BAB3B292F8B9}"/>
              </a:ext>
            </a:extLst>
          </p:cNvPr>
          <p:cNvSpPr/>
          <p:nvPr/>
        </p:nvSpPr>
        <p:spPr>
          <a:xfrm>
            <a:off x="4885818" y="2458190"/>
            <a:ext cx="16914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latin typeface="HP001 4 hàng" panose="020B0603050302020204" pitchFamily="34" charset="0"/>
                <a:ea typeface="HP Simplified Jpan Light" panose="020B0300000000000000" pitchFamily="34" charset="-128"/>
              </a:rPr>
              <a:t>Bài g</a:t>
            </a:r>
            <a:r>
              <a:rPr lang="en-US" sz="3200" b="1" dirty="0" err="1">
                <a:latin typeface="HP001 4 hàng" panose="020B0603050302020204" pitchFamily="34" charset="0"/>
                <a:ea typeface="HP Simplified Jpan Light" panose="020B0300000000000000" pitchFamily="34" charset="-128"/>
              </a:rPr>
              <a:t>iải</a:t>
            </a:r>
            <a:endParaRPr lang="en-US" sz="3200" b="1" dirty="0">
              <a:latin typeface="HP001 4 hàng" panose="020B0603050302020204" pitchFamily="34" charset="0"/>
              <a:ea typeface="HP Simplified Jpan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871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8800" y="1"/>
            <a:ext cx="10109200" cy="63353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2" rIns="68544" bIns="34272" rtlCol="0" anchor="ctr"/>
          <a:lstStyle/>
          <a:p>
            <a:pPr algn="ctr" defTabSz="685447">
              <a:defRPr/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3610220" y="2542811"/>
            <a:ext cx="2000727" cy="453934"/>
          </a:xfrm>
          <a:prstGeom prst="rect">
            <a:avLst/>
          </a:prstGeom>
          <a:noFill/>
        </p:spPr>
        <p:txBody>
          <a:bodyPr wrap="square" lIns="68544" tIns="34272" rIns="68544" bIns="34272">
            <a:spAutoFit/>
          </a:bodyPr>
          <a:lstStyle/>
          <a:p>
            <a:pPr defTabSz="68544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sz="20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822" y="-52575"/>
            <a:ext cx="8233378" cy="625203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59980" y="726405"/>
            <a:ext cx="2481942" cy="684767"/>
          </a:xfrm>
          <a:prstGeom prst="rect">
            <a:avLst/>
          </a:prstGeom>
          <a:noFill/>
        </p:spPr>
        <p:txBody>
          <a:bodyPr wrap="square" lIns="68544" tIns="34272" rIns="68544" bIns="34272">
            <a:spAutoFit/>
          </a:bodyPr>
          <a:lstStyle/>
          <a:p>
            <a:pPr defTabSz="68544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Toán</a:t>
            </a:r>
            <a:endParaRPr lang="en-US" sz="28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954F0C-8853-46FB-B907-C94DD8FA7623}"/>
              </a:ext>
            </a:extLst>
          </p:cNvPr>
          <p:cNvSpPr txBox="1"/>
          <p:nvPr/>
        </p:nvSpPr>
        <p:spPr>
          <a:xfrm>
            <a:off x="2075582" y="176709"/>
            <a:ext cx="8500978" cy="684767"/>
          </a:xfrm>
          <a:prstGeom prst="rect">
            <a:avLst/>
          </a:prstGeom>
          <a:noFill/>
        </p:spPr>
        <p:txBody>
          <a:bodyPr wrap="square" lIns="68544" tIns="34272" rIns="68544" bIns="34272">
            <a:spAutoFit/>
          </a:bodyPr>
          <a:lstStyle/>
          <a:p>
            <a:pPr defTabSz="68544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Thứ hai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21 tháng 2 năm 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444465-4296-4724-87EF-E5D128E046BE}"/>
              </a:ext>
            </a:extLst>
          </p:cNvPr>
          <p:cNvSpPr txBox="1"/>
          <p:nvPr/>
        </p:nvSpPr>
        <p:spPr>
          <a:xfrm>
            <a:off x="4359928" y="1267348"/>
            <a:ext cx="2400437" cy="684767"/>
          </a:xfrm>
          <a:prstGeom prst="rect">
            <a:avLst/>
          </a:prstGeom>
          <a:noFill/>
        </p:spPr>
        <p:txBody>
          <a:bodyPr wrap="square" lIns="68544" tIns="34272" rIns="68544" bIns="34272">
            <a:spAutoFit/>
          </a:bodyPr>
          <a:lstStyle/>
          <a:p>
            <a:pPr defTabSz="68544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Luyện tập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799A24-CB27-487D-9623-86283D517B48}"/>
              </a:ext>
            </a:extLst>
          </p:cNvPr>
          <p:cNvSpPr/>
          <p:nvPr/>
        </p:nvSpPr>
        <p:spPr>
          <a:xfrm>
            <a:off x="2703301" y="1917396"/>
            <a:ext cx="14510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Bài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vi-VN" sz="3200" b="1" dirty="0">
                <a:latin typeface="HP001 4 hàng" panose="020B0603050302020204" pitchFamily="34" charset="0"/>
              </a:rPr>
              <a:t>2</a:t>
            </a:r>
            <a:r>
              <a:rPr lang="en-US" sz="3200" b="1" dirty="0"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C636E5-219C-46F9-AB0E-BAB3B292F8B9}"/>
              </a:ext>
            </a:extLst>
          </p:cNvPr>
          <p:cNvSpPr/>
          <p:nvPr/>
        </p:nvSpPr>
        <p:spPr>
          <a:xfrm>
            <a:off x="4885818" y="2458190"/>
            <a:ext cx="16914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latin typeface="HP001 4 hàng" panose="020B0603050302020204" pitchFamily="34" charset="0"/>
                <a:ea typeface="HP Simplified Jpan Light" panose="020B0300000000000000" pitchFamily="34" charset="-128"/>
              </a:rPr>
              <a:t>Bài g</a:t>
            </a:r>
            <a:r>
              <a:rPr lang="en-US" sz="3200" b="1" dirty="0" err="1">
                <a:latin typeface="HP001 4 hàng" panose="020B0603050302020204" pitchFamily="34" charset="0"/>
                <a:ea typeface="HP Simplified Jpan Light" panose="020B0300000000000000" pitchFamily="34" charset="-128"/>
              </a:rPr>
              <a:t>iải</a:t>
            </a:r>
            <a:endParaRPr lang="en-US" sz="3200" b="1" dirty="0">
              <a:latin typeface="HP001 4 hàng" panose="020B0603050302020204" pitchFamily="34" charset="0"/>
              <a:ea typeface="HP Simplified Jpan Light" panose="020B0300000000000000" pitchFamily="34" charset="-12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3D32C5-8452-4B96-AE51-4EE2DA174453}"/>
              </a:ext>
            </a:extLst>
          </p:cNvPr>
          <p:cNvSpPr/>
          <p:nvPr/>
        </p:nvSpPr>
        <p:spPr>
          <a:xfrm>
            <a:off x="2169801" y="3004155"/>
            <a:ext cx="5643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latin typeface="HP001 4 hàng" panose="020B0603050302020204" pitchFamily="34" charset="0"/>
              </a:rPr>
              <a:t>Mỗi cháu được số quả vải là: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48C298-B6A3-4410-A25C-8EC4A4C550D9}"/>
              </a:ext>
            </a:extLst>
          </p:cNvPr>
          <p:cNvSpPr/>
          <p:nvPr/>
        </p:nvSpPr>
        <p:spPr>
          <a:xfrm>
            <a:off x="3231621" y="3542710"/>
            <a:ext cx="49573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latin typeface="HP001 4 hàng" panose="020B0603050302020204" pitchFamily="34" charset="0"/>
              </a:rPr>
              <a:t>20 : 2 = 10 (quả vải)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160D5D-A22E-4170-82DC-17DBB33E16E9}"/>
              </a:ext>
            </a:extLst>
          </p:cNvPr>
          <p:cNvSpPr/>
          <p:nvPr/>
        </p:nvSpPr>
        <p:spPr>
          <a:xfrm>
            <a:off x="4884849" y="4082758"/>
            <a:ext cx="4563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latin typeface="HP001 4 hàng" panose="020B0603050302020204" pitchFamily="34" charset="0"/>
              </a:rPr>
              <a:t>Đáp số: 10 quả vải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97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8BF9DF85-3FA0-4B43-8EC3-9164B285A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77D1D07-832C-485F-8536-37CA2C6F04D8}"/>
              </a:ext>
            </a:extLst>
          </p:cNvPr>
          <p:cNvSpPr/>
          <p:nvPr/>
        </p:nvSpPr>
        <p:spPr>
          <a:xfrm>
            <a:off x="3047250" y="67563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391301-7CBF-4CF5-ACFA-D7798CEE3888}"/>
              </a:ext>
            </a:extLst>
          </p:cNvPr>
          <p:cNvGrpSpPr/>
          <p:nvPr/>
        </p:nvGrpSpPr>
        <p:grpSpPr>
          <a:xfrm>
            <a:off x="3665057" y="695597"/>
            <a:ext cx="1116312" cy="472051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606A8-FF8E-49AD-AE7B-6789CB7EE741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625AE4A-650D-4360-A4D1-A852DAF794A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3C15FB-77F1-4EFD-933A-D23296360A4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A4AB5A-2D35-408D-BFF0-A7AE90410C7C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60A372-A651-4B1A-83A5-35B2BFB505E9}"/>
              </a:ext>
            </a:extLst>
          </p:cNvPr>
          <p:cNvGrpSpPr/>
          <p:nvPr/>
        </p:nvGrpSpPr>
        <p:grpSpPr>
          <a:xfrm>
            <a:off x="1397623" y="1515208"/>
            <a:ext cx="8924299" cy="4111869"/>
            <a:chOff x="1397623" y="1515208"/>
            <a:chExt cx="8924299" cy="41118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7EBA441-1CAF-4DC1-AC5B-8BC3E7AE0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1431" y="1515208"/>
              <a:ext cx="7917679" cy="205763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FCCE316-0BF9-4C11-824D-E5E028F5C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1431" y="3429000"/>
              <a:ext cx="7950491" cy="219807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B66DB2-8CE1-48F6-9C8A-7C967E055C81}"/>
                </a:ext>
              </a:extLst>
            </p:cNvPr>
            <p:cNvSpPr txBox="1"/>
            <p:nvPr/>
          </p:nvSpPr>
          <p:spPr>
            <a:xfrm>
              <a:off x="1397623" y="1760777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a)</a:t>
              </a:r>
              <a:endParaRPr lang="vi-VN" sz="28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2FE524-5C97-4D6C-8DC4-60A67B1C97AA}"/>
                </a:ext>
              </a:extLst>
            </p:cNvPr>
            <p:cNvSpPr txBox="1"/>
            <p:nvPr/>
          </p:nvSpPr>
          <p:spPr>
            <a:xfrm>
              <a:off x="1397623" y="3898910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b)</a:t>
              </a:r>
              <a:endParaRPr lang="vi-VN" sz="28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652AD0C-F2CB-4F8E-9381-88C9F42A39B9}"/>
              </a:ext>
            </a:extLst>
          </p:cNvPr>
          <p:cNvSpPr txBox="1"/>
          <p:nvPr/>
        </p:nvSpPr>
        <p:spPr>
          <a:xfrm>
            <a:off x="5818066" y="2218218"/>
            <a:ext cx="47000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EBD52B-55B3-4C12-8C1C-A587587E8A1B}"/>
              </a:ext>
            </a:extLst>
          </p:cNvPr>
          <p:cNvSpPr txBox="1"/>
          <p:nvPr/>
        </p:nvSpPr>
        <p:spPr>
          <a:xfrm>
            <a:off x="8643682" y="2218218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4F0B09-83BA-4746-A9E1-34D9EB4E397D}"/>
              </a:ext>
            </a:extLst>
          </p:cNvPr>
          <p:cNvSpPr txBox="1"/>
          <p:nvPr/>
        </p:nvSpPr>
        <p:spPr>
          <a:xfrm>
            <a:off x="5994614" y="4560569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6C69DA-EB71-4D69-8B67-83EE1512DE53}"/>
              </a:ext>
            </a:extLst>
          </p:cNvPr>
          <p:cNvSpPr txBox="1"/>
          <p:nvPr/>
        </p:nvSpPr>
        <p:spPr>
          <a:xfrm>
            <a:off x="8934761" y="4560569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19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122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Không có mô tả.">
            <a:extLst>
              <a:ext uri="{FF2B5EF4-FFF2-40B4-BE49-F238E27FC236}">
                <a16:creationId xmlns:a16="http://schemas.microsoft.com/office/drawing/2014/main" id="{06594555-35E1-4811-A78E-483B17570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47" y="370400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F29173-8642-4E2B-AECC-99D1A0EB4A89}"/>
              </a:ext>
            </a:extLst>
          </p:cNvPr>
          <p:cNvSpPr txBox="1"/>
          <p:nvPr/>
        </p:nvSpPr>
        <p:spPr>
          <a:xfrm flipH="1">
            <a:off x="3021496" y="740676"/>
            <a:ext cx="4844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A1E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ĐƯỜNG ĐẾN KHO BÁU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CD50B-3443-42F3-9AEC-225E2AFCD9C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7415" y="290996"/>
            <a:ext cx="1693179" cy="1426740"/>
          </a:xfrm>
          <a:prstGeom prst="rect">
            <a:avLst/>
          </a:prstGeom>
        </p:spPr>
      </p:pic>
      <p:pic>
        <p:nvPicPr>
          <p:cNvPr id="10" name="Picture 6" descr="Business Rules Clip Art - Royalty Free - GoGraph">
            <a:extLst>
              <a:ext uri="{FF2B5EF4-FFF2-40B4-BE49-F238E27FC236}">
                <a16:creationId xmlns:a16="http://schemas.microsoft.com/office/drawing/2014/main" id="{C54E7FAD-B7D6-4B52-BF32-CF032DB80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677"/>
          <a:stretch/>
        </p:blipFill>
        <p:spPr bwMode="auto">
          <a:xfrm>
            <a:off x="5026496" y="1416937"/>
            <a:ext cx="2238375" cy="142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BA850B-F3A9-4299-AB3B-128F04205DB6}"/>
              </a:ext>
            </a:extLst>
          </p:cNvPr>
          <p:cNvSpPr txBox="1"/>
          <p:nvPr/>
        </p:nvSpPr>
        <p:spPr>
          <a:xfrm>
            <a:off x="996694" y="2440951"/>
            <a:ext cx="9937608" cy="3597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Chơi theo nhóm.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Người chơi bắt đầu từ vị trí </a:t>
            </a:r>
            <a:r>
              <a:rPr lang="vi-VN" sz="2400" b="1" dirty="0">
                <a:solidFill>
                  <a:srgbClr val="002060"/>
                </a:solidFill>
              </a:rPr>
              <a:t>xuất phát</a:t>
            </a:r>
            <a:r>
              <a:rPr lang="vi-VN" sz="2400" dirty="0">
                <a:solidFill>
                  <a:srgbClr val="002060"/>
                </a:solidFill>
              </a:rPr>
              <a:t>. Khi đến lượt, người chơi gieo xúc xắc. Đếm số chấm ở mặt trên xúc xắc rồi di chuyển số ô bằng số chấm nhận được. Nếu đến hình       thì đi tiếp tới ô theo đường mũi tên. 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Nêu kết quả của phép tính tại ô đi đến, nếu nêu sai kết quả thì phải quay về ô xuất phát trước đó.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Trò chơi kết thúc khi có người đến được </a:t>
            </a:r>
            <a:r>
              <a:rPr lang="vi-VN" sz="2400" b="1" dirty="0">
                <a:solidFill>
                  <a:srgbClr val="002060"/>
                </a:solidFill>
              </a:rPr>
              <a:t>kho báu</a:t>
            </a:r>
            <a:r>
              <a:rPr lang="vi-VN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BBB178D-D38B-46AE-BD22-4EF6952FD2D9}"/>
              </a:ext>
            </a:extLst>
          </p:cNvPr>
          <p:cNvSpPr/>
          <p:nvPr/>
        </p:nvSpPr>
        <p:spPr>
          <a:xfrm>
            <a:off x="859722" y="1628506"/>
            <a:ext cx="10183416" cy="4694992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822F52-0213-4078-827F-01BCA2EC8D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5901" y="3777201"/>
            <a:ext cx="64770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6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4.44444E-6 L -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/>
      <p:bldP spid="11" grpId="0" uiExpand="1" build="p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Không có mô tả.">
            <a:extLst>
              <a:ext uri="{FF2B5EF4-FFF2-40B4-BE49-F238E27FC236}">
                <a16:creationId xmlns:a16="http://schemas.microsoft.com/office/drawing/2014/main" id="{5C22402D-64EC-4141-A4E0-8E3DE949B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47" y="370400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CB40D7-4253-4DC5-A39E-C3C207990C8A}"/>
              </a:ext>
            </a:extLst>
          </p:cNvPr>
          <p:cNvSpPr txBox="1"/>
          <p:nvPr/>
        </p:nvSpPr>
        <p:spPr>
          <a:xfrm flipH="1">
            <a:off x="408924" y="1557104"/>
            <a:ext cx="4844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A1E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ĐƯỜNG ĐẾN KHO BÁU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5FDADD-90F3-4B27-A06A-1D0A06BB58B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8317" y="2715630"/>
            <a:ext cx="3068056" cy="25852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80F63-BAB2-4330-A372-085C8EE2D80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8940" y="228600"/>
            <a:ext cx="6188510" cy="623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5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4.07407E-6 L -1.4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gkt04_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WordArt 3"/>
          <p:cNvSpPr>
            <a:spLocks noChangeArrowheads="1" noChangeShapeType="1" noTextEdit="1"/>
          </p:cNvSpPr>
          <p:nvPr/>
        </p:nvSpPr>
        <p:spPr bwMode="auto">
          <a:xfrm>
            <a:off x="812800" y="2641600"/>
            <a:ext cx="10515600" cy="1854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2800" b="1" kern="10" spc="-28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CÔ    CHÚC   CÁC    EM    CHĂM    NGOAN    HỌC    GIỎI</a:t>
            </a:r>
          </a:p>
        </p:txBody>
      </p:sp>
      <p:pic>
        <p:nvPicPr>
          <p:cNvPr id="10244" name="Picture 4" descr="xmascand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4648200"/>
            <a:ext cx="369570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5" descr="blumen-pflanzen1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2800" y="5457825"/>
            <a:ext cx="101600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447466" y="412476"/>
            <a:ext cx="6712534" cy="15306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KẾT THÚC TIẾT HỌC</a:t>
            </a:r>
          </a:p>
        </p:txBody>
      </p:sp>
    </p:spTree>
    <p:extLst>
      <p:ext uri="{BB962C8B-B14F-4D97-AF65-F5344CB8AC3E}">
        <p14:creationId xmlns:p14="http://schemas.microsoft.com/office/powerpoint/2010/main" val="165113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27919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000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2066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5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x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7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603488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14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= </a:t>
                </a:r>
                <a:r>
                  <a:rPr kumimoji="0" lang="vi-VN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7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696926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40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5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30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x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= </a:t>
                </a:r>
                <a:r>
                  <a:rPr kumimoji="0" lang="vi-VN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16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953617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23998" y="206880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257711" y="378792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754019" y="2191642"/>
            <a:ext cx="8194807" cy="31208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j-lt"/>
              </a:rPr>
              <a:t>BÀI 45</a:t>
            </a:r>
          </a:p>
          <a:p>
            <a:pPr algn="ctr">
              <a:lnSpc>
                <a:spcPct val="120000"/>
              </a:lnSpc>
            </a:pPr>
            <a:r>
              <a:rPr lang="vi-VN" sz="66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LUYỆN TẬP CHUNG</a:t>
            </a:r>
          </a:p>
          <a:p>
            <a:pPr algn="ctr">
              <a:lnSpc>
                <a:spcPct val="120000"/>
              </a:lnSpc>
            </a:pPr>
            <a:r>
              <a:rPr lang="vi-VN" sz="54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j-lt"/>
              </a:rPr>
              <a:t>(Tiết 5)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jungle-im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199" y="0"/>
            <a:ext cx="177697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0" y="1718442"/>
            <a:ext cx="10363200" cy="1470025"/>
          </a:xfrm>
        </p:spPr>
        <p:txBody>
          <a:bodyPr>
            <a:noAutofit/>
          </a:bodyPr>
          <a:lstStyle/>
          <a:p>
            <a:r>
              <a:rPr lang="en-US" sz="11500" dirty="0" err="1">
                <a:solidFill>
                  <a:srgbClr val="FF0000"/>
                </a:solidFill>
                <a:latin typeface="HoloLens MDL2 Assets" pitchFamily="18" charset="0"/>
              </a:rPr>
              <a:t>Luyện</a:t>
            </a:r>
            <a:r>
              <a:rPr lang="en-US" sz="11500" dirty="0">
                <a:solidFill>
                  <a:srgbClr val="FF0000"/>
                </a:solidFill>
                <a:latin typeface="HoloLens MDL2 Assets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HoloLens MDL2 Assets" pitchFamily="18" charset="0"/>
              </a:rPr>
              <a:t>tập</a:t>
            </a:r>
            <a:endParaRPr lang="en-US" sz="11500" dirty="0">
              <a:solidFill>
                <a:srgbClr val="FF0000"/>
              </a:solidFill>
              <a:latin typeface="HoloLens MDL2 Asset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21019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2277</TotalTime>
  <Words>648</Words>
  <Application>Microsoft Office PowerPoint</Application>
  <PresentationFormat>Widescreen</PresentationFormat>
  <Paragraphs>157</Paragraphs>
  <Slides>19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Arial</vt:lpstr>
      <vt:lpstr>Calibri</vt:lpstr>
      <vt:lpstr>HoloLens MDL2 Assets</vt:lpstr>
      <vt:lpstr>HP001 4 hàng</vt:lpstr>
      <vt:lpstr>HP001 4H</vt:lpstr>
      <vt:lpstr>iCiel Cadena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giang812012@gmail.com</cp:lastModifiedBy>
  <cp:revision>223</cp:revision>
  <dcterms:created xsi:type="dcterms:W3CDTF">2021-06-02T01:34:28Z</dcterms:created>
  <dcterms:modified xsi:type="dcterms:W3CDTF">2022-02-21T10:47:56Z</dcterms:modified>
</cp:coreProperties>
</file>